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8" r:id="rId5"/>
    <p:sldId id="269" r:id="rId6"/>
    <p:sldId id="267" r:id="rId7"/>
    <p:sldId id="270" r:id="rId8"/>
    <p:sldId id="265" r:id="rId9"/>
    <p:sldId id="262" r:id="rId10"/>
    <p:sldId id="261" r:id="rId11"/>
    <p:sldId id="258" r:id="rId12"/>
    <p:sldId id="259" r:id="rId13"/>
    <p:sldId id="260" r:id="rId14"/>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93" d="100"/>
          <a:sy n="93" d="100"/>
        </p:scale>
        <p:origin x="11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18" Type="http://schemas.openxmlformats.org/officeDocument/2006/relationships/image" Target="../media/image17.emf"/><Relationship Id="rId3" Type="http://schemas.openxmlformats.org/officeDocument/2006/relationships/image" Target="../media/image2.emf"/><Relationship Id="rId21" Type="http://schemas.openxmlformats.org/officeDocument/2006/relationships/image" Target="../media/image20.emf"/><Relationship Id="rId7" Type="http://schemas.openxmlformats.org/officeDocument/2006/relationships/image" Target="../media/image6.emf"/><Relationship Id="rId12" Type="http://schemas.openxmlformats.org/officeDocument/2006/relationships/image" Target="../media/image11.emf"/><Relationship Id="rId17" Type="http://schemas.openxmlformats.org/officeDocument/2006/relationships/image" Target="../media/image16.emf"/><Relationship Id="rId2" Type="http://schemas.openxmlformats.org/officeDocument/2006/relationships/image" Target="../media/image1.emf"/><Relationship Id="rId16" Type="http://schemas.openxmlformats.org/officeDocument/2006/relationships/image" Target="../media/image15.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5" Type="http://schemas.openxmlformats.org/officeDocument/2006/relationships/image" Target="../media/image14.emf"/><Relationship Id="rId10" Type="http://schemas.openxmlformats.org/officeDocument/2006/relationships/image" Target="../media/image9.emf"/><Relationship Id="rId19" Type="http://schemas.openxmlformats.org/officeDocument/2006/relationships/image" Target="../media/image18.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 Id="rId22" Type="http://schemas.openxmlformats.org/officeDocument/2006/relationships/image" Target="../media/image2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TRJA Website Content</a:t>
            </a:r>
            <a:br>
              <a:rPr lang="en-US" dirty="0" smtClean="0"/>
            </a:br>
            <a:endParaRPr lang="en-US" dirty="0"/>
          </a:p>
        </p:txBody>
      </p:sp>
      <p:sp>
        <p:nvSpPr>
          <p:cNvPr id="3" name="Subtitle 2"/>
          <p:cNvSpPr>
            <a:spLocks noGrp="1"/>
          </p:cNvSpPr>
          <p:nvPr>
            <p:ph type="subTitle" idx="1"/>
          </p:nvPr>
        </p:nvSpPr>
        <p:spPr/>
        <p:txBody>
          <a:bodyPr>
            <a:normAutofit/>
          </a:bodyPr>
          <a:lstStyle/>
          <a:p>
            <a:pPr algn="l"/>
            <a:r>
              <a:rPr lang="en-US" sz="3200" b="1" dirty="0" smtClean="0"/>
              <a:t>3</a:t>
            </a:r>
            <a:r>
              <a:rPr lang="en-US" sz="3200" b="1" baseline="30000" dirty="0" smtClean="0"/>
              <a:t>rd</a:t>
            </a:r>
            <a:r>
              <a:rPr lang="en-US" sz="3200" b="1" dirty="0" smtClean="0"/>
              <a:t> and final version</a:t>
            </a:r>
            <a:endParaRPr lang="en-US" sz="3200" b="1" dirty="0"/>
          </a:p>
        </p:txBody>
      </p:sp>
    </p:spTree>
    <p:extLst>
      <p:ext uri="{BB962C8B-B14F-4D97-AF65-F5344CB8AC3E}">
        <p14:creationId xmlns:p14="http://schemas.microsoft.com/office/powerpoint/2010/main" val="3430119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Major Suppliers of Security Products &amp; Services   We have a dealership agreement with the following product manufacturers: -   </a:t>
            </a:r>
            <a:br>
              <a:rPr lang="en-US" dirty="0"/>
            </a:br>
            <a:r>
              <a:rPr lang="en-US" dirty="0"/>
              <a:t/>
            </a:r>
            <a:br>
              <a:rPr lang="en-US" dirty="0"/>
            </a:br>
            <a:r>
              <a:rPr lang="en-US" b="1" dirty="0"/>
              <a:t>                                                Hirsch Electronics</a:t>
            </a:r>
            <a:r>
              <a:rPr lang="en-US" dirty="0"/>
              <a:t/>
            </a:r>
            <a:br>
              <a:rPr lang="en-US" dirty="0"/>
            </a:br>
            <a:r>
              <a:rPr lang="en-US" dirty="0"/>
              <a:t>                                      </a:t>
            </a:r>
            <a:r>
              <a:rPr lang="en-US" b="1" dirty="0"/>
              <a:t>AMAG Technology Corp                              </a:t>
            </a:r>
            <a:br>
              <a:rPr lang="en-US" b="1" dirty="0"/>
            </a:br>
            <a:r>
              <a:rPr lang="en-US" b="1" dirty="0"/>
              <a:t>                                                   </a:t>
            </a:r>
            <a:r>
              <a:rPr lang="en-US" b="1" dirty="0" err="1"/>
              <a:t>Verint</a:t>
            </a:r>
            <a:r>
              <a:rPr lang="en-US" b="1" dirty="0"/>
              <a:t> Systems</a:t>
            </a:r>
            <a:br>
              <a:rPr lang="en-US" b="1" dirty="0"/>
            </a:br>
            <a:r>
              <a:rPr lang="en-US" b="1" dirty="0"/>
              <a:t>                                              DSX Access Systems</a:t>
            </a:r>
            <a:r>
              <a:rPr lang="en-US" dirty="0"/>
              <a:t> </a:t>
            </a:r>
            <a:r>
              <a:rPr lang="en-US" b="1" dirty="0"/>
              <a:t/>
            </a:r>
            <a:br>
              <a:rPr lang="en-US" b="1" dirty="0"/>
            </a:br>
            <a:r>
              <a:rPr lang="en-US" b="1" dirty="0"/>
              <a:t>                                                         ONSSI</a:t>
            </a:r>
            <a:r>
              <a:rPr lang="en-US" dirty="0"/>
              <a:t> </a:t>
            </a:r>
            <a:r>
              <a:rPr lang="en-US" b="1" dirty="0"/>
              <a:t/>
            </a:r>
            <a:br>
              <a:rPr lang="en-US" b="1" dirty="0"/>
            </a:br>
            <a:r>
              <a:rPr lang="en-US" b="1" dirty="0"/>
              <a:t>                                            Bosch Security Systems </a:t>
            </a:r>
            <a:br>
              <a:rPr lang="en-US" b="1" dirty="0"/>
            </a:br>
            <a:r>
              <a:rPr lang="en-US" b="1" dirty="0"/>
              <a:t>                                         Digital Monitoring Products</a:t>
            </a:r>
            <a:br>
              <a:rPr lang="en-US" b="1" dirty="0"/>
            </a:br>
            <a:r>
              <a:rPr lang="en-US" b="1" dirty="0"/>
              <a:t>                                                  Digital Watchdog</a:t>
            </a:r>
            <a:br>
              <a:rPr lang="en-US" b="1" dirty="0"/>
            </a:br>
            <a:r>
              <a:rPr lang="en-US" b="1" dirty="0"/>
              <a:t> </a:t>
            </a:r>
            <a:r>
              <a:rPr lang="en-US" dirty="0"/>
              <a:t>                                </a:t>
            </a:r>
            <a:r>
              <a:rPr lang="en-US" b="1" dirty="0"/>
              <a:t>Axis Communications – Silver Partner</a:t>
            </a:r>
            <a:r>
              <a:rPr lang="en-US" dirty="0"/>
              <a:t> </a:t>
            </a:r>
            <a:r>
              <a:rPr lang="en-US" b="1" dirty="0"/>
              <a:t/>
            </a:r>
            <a:br>
              <a:rPr lang="en-US" b="1" dirty="0"/>
            </a:br>
            <a:r>
              <a:rPr lang="en-US" b="1" dirty="0"/>
              <a:t>                                                   Salient Systems </a:t>
            </a:r>
            <a:br>
              <a:rPr lang="en-US" b="1" dirty="0"/>
            </a:br>
            <a:r>
              <a:rPr lang="en-US" b="1" dirty="0"/>
              <a:t>                                    G.E Systems / Infographic / </a:t>
            </a:r>
            <a:r>
              <a:rPr lang="en-US" b="1" dirty="0" err="1"/>
              <a:t>Casi-Rusco</a:t>
            </a:r>
            <a:r>
              <a:rPr lang="en-US" b="1" dirty="0"/>
              <a:t> </a:t>
            </a:r>
            <a:br>
              <a:rPr lang="en-US" b="1" dirty="0"/>
            </a:br>
            <a:r>
              <a:rPr lang="en-US" dirty="0"/>
              <a:t>                                           </a:t>
            </a:r>
            <a:r>
              <a:rPr lang="en-US" b="1" dirty="0"/>
              <a:t>Commend Inc.</a:t>
            </a:r>
            <a:br>
              <a:rPr lang="en-US" b="1" dirty="0"/>
            </a:br>
            <a:r>
              <a:rPr lang="en-US" b="1" dirty="0"/>
              <a:t> </a:t>
            </a:r>
            <a:r>
              <a:rPr lang="en-US" dirty="0"/>
              <a:t>                                       </a:t>
            </a:r>
            <a:r>
              <a:rPr lang="en-US" b="1" dirty="0"/>
              <a:t>American </a:t>
            </a:r>
            <a:r>
              <a:rPr lang="en-US" b="1" dirty="0" err="1"/>
              <a:t>FiberTek</a:t>
            </a:r>
            <a:r>
              <a:rPr lang="en-US" b="1" dirty="0"/>
              <a:t> </a:t>
            </a:r>
            <a:br>
              <a:rPr lang="en-US" b="1" dirty="0"/>
            </a:br>
            <a:r>
              <a:rPr lang="en-US" b="1" dirty="0"/>
              <a:t>                                                       Talk-a-Phone</a:t>
            </a:r>
            <a:br>
              <a:rPr lang="en-US" b="1" dirty="0"/>
            </a:br>
            <a:r>
              <a:rPr lang="en-US" dirty="0"/>
              <a:t>                                    </a:t>
            </a:r>
            <a:r>
              <a:rPr lang="en-US" b="1" dirty="0"/>
              <a:t>Fiber Instrument Sales </a:t>
            </a:r>
            <a:r>
              <a:rPr lang="en-US" dirty="0"/>
              <a:t>  </a:t>
            </a:r>
            <a:r>
              <a:rPr lang="en-US" b="1" dirty="0"/>
              <a:t/>
            </a:r>
            <a:br>
              <a:rPr lang="en-US" b="1" dirty="0"/>
            </a:br>
            <a:r>
              <a:rPr lang="en-US" b="1" dirty="0"/>
              <a:t>                                                          PELCO, </a:t>
            </a:r>
            <a:r>
              <a:rPr lang="en-US" b="1" dirty="0" err="1"/>
              <a:t>Inc</a:t>
            </a:r>
            <a:r>
              <a:rPr lang="en-US" b="1" dirty="0"/>
              <a:t>             </a:t>
            </a:r>
            <a:r>
              <a:rPr lang="en-US" dirty="0"/>
              <a:t> </a:t>
            </a:r>
            <a:br>
              <a:rPr lang="en-US" dirty="0"/>
            </a:br>
            <a:r>
              <a:rPr lang="en-US" b="1" dirty="0"/>
              <a:t>                                                             Avigilon      </a:t>
            </a:r>
            <a:endParaRPr lang="en-US" dirty="0"/>
          </a:p>
        </p:txBody>
      </p:sp>
    </p:spTree>
    <p:extLst>
      <p:ext uri="{BB962C8B-B14F-4D97-AF65-F5344CB8AC3E}">
        <p14:creationId xmlns:p14="http://schemas.microsoft.com/office/powerpoint/2010/main" val="348206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66" y="239689"/>
            <a:ext cx="8596668" cy="660400"/>
          </a:xfrm>
        </p:spPr>
        <p:txBody>
          <a:bodyPr/>
          <a:lstStyle/>
          <a:p>
            <a:r>
              <a:rPr lang="en-US" sz="2000" dirty="0" smtClean="0"/>
              <a:t>Contact US</a:t>
            </a:r>
            <a:r>
              <a:rPr lang="en-US" dirty="0" smtClean="0"/>
              <a:t>	</a:t>
            </a:r>
            <a:endParaRPr lang="en-US" dirty="0"/>
          </a:p>
        </p:txBody>
      </p:sp>
      <p:sp>
        <p:nvSpPr>
          <p:cNvPr id="3" name="Content Placeholder 2"/>
          <p:cNvSpPr>
            <a:spLocks noGrp="1"/>
          </p:cNvSpPr>
          <p:nvPr>
            <p:ph idx="1"/>
          </p:nvPr>
        </p:nvSpPr>
        <p:spPr>
          <a:xfrm>
            <a:off x="651577" y="900089"/>
            <a:ext cx="8596668" cy="5835562"/>
          </a:xfrm>
        </p:spPr>
        <p:txBody>
          <a:bodyPr>
            <a:normAutofit fontScale="92500" lnSpcReduction="20000"/>
          </a:bodyPr>
          <a:lstStyle/>
          <a:p>
            <a:r>
              <a:rPr lang="en-US" dirty="0" smtClean="0"/>
              <a:t>please </a:t>
            </a:r>
            <a:r>
              <a:rPr lang="en-US" dirty="0"/>
              <a:t>send us </a:t>
            </a:r>
            <a:r>
              <a:rPr lang="en-US" dirty="0" smtClean="0"/>
              <a:t>the following information and we’ll have someone get back to you ASAP:</a:t>
            </a:r>
          </a:p>
          <a:p>
            <a:r>
              <a:rPr lang="en-US" dirty="0" smtClean="0"/>
              <a:t>Name</a:t>
            </a:r>
          </a:p>
          <a:p>
            <a:r>
              <a:rPr lang="en-US" dirty="0" smtClean="0"/>
              <a:t>Tel</a:t>
            </a:r>
            <a:endParaRPr lang="en-US" dirty="0"/>
          </a:p>
          <a:p>
            <a:r>
              <a:rPr lang="en-US" dirty="0"/>
              <a:t>Email</a:t>
            </a:r>
          </a:p>
          <a:p>
            <a:r>
              <a:rPr lang="en-US" dirty="0" smtClean="0"/>
              <a:t>Description</a:t>
            </a:r>
          </a:p>
          <a:p>
            <a:endParaRPr lang="en-US" dirty="0"/>
          </a:p>
          <a:p>
            <a:r>
              <a:rPr lang="en-US" b="1" dirty="0"/>
              <a:t>718-264-8747/48” should </a:t>
            </a:r>
            <a:r>
              <a:rPr lang="en-US" b="1" dirty="0" smtClean="0"/>
              <a:t>be “</a:t>
            </a:r>
            <a:r>
              <a:rPr lang="en-US" b="1" dirty="0"/>
              <a:t>Call us at </a:t>
            </a:r>
            <a:r>
              <a:rPr lang="en-US" b="1" dirty="0" smtClean="0"/>
              <a:t>718-264-8747</a:t>
            </a:r>
          </a:p>
          <a:p>
            <a:r>
              <a:rPr lang="en-US" b="1" dirty="0" smtClean="0"/>
              <a:t>Current: </a:t>
            </a:r>
            <a:r>
              <a:rPr lang="en-US" dirty="0"/>
              <a:t>If you have a service contract, and want to submit a service ticket, please click of the following link below: Submit Service Ticket If you have any questions or comments, please send us a message and fill out the form below </a:t>
            </a:r>
            <a:endParaRPr lang="en-US" dirty="0" smtClean="0"/>
          </a:p>
          <a:p>
            <a:endParaRPr lang="en-US" b="1" dirty="0" smtClean="0"/>
          </a:p>
          <a:p>
            <a:r>
              <a:rPr lang="en-US" b="1" dirty="0" smtClean="0"/>
              <a:t>TO BE: </a:t>
            </a:r>
            <a:r>
              <a:rPr lang="en-US" dirty="0" smtClean="0"/>
              <a:t>Please select “Client/Visitor” from the drop down below before submitting the request</a:t>
            </a:r>
            <a:endParaRPr lang="en-US" b="1" dirty="0" smtClean="0"/>
          </a:p>
          <a:p>
            <a:r>
              <a:rPr lang="en-US" b="1" dirty="0" smtClean="0"/>
              <a:t>Provide two choices (drop down)</a:t>
            </a:r>
          </a:p>
          <a:p>
            <a:r>
              <a:rPr lang="en-US" b="1" dirty="0" smtClean="0"/>
              <a:t>Please </a:t>
            </a:r>
          </a:p>
          <a:p>
            <a:pPr lvl="1"/>
            <a:r>
              <a:rPr lang="en-US" b="1" dirty="0" smtClean="0"/>
              <a:t>1) Client</a:t>
            </a:r>
          </a:p>
          <a:p>
            <a:pPr lvl="1"/>
            <a:r>
              <a:rPr lang="en-US" b="1" dirty="0" smtClean="0"/>
              <a:t>2) Visitor</a:t>
            </a:r>
          </a:p>
          <a:p>
            <a:pPr lvl="2"/>
            <a:r>
              <a:rPr lang="en-US" b="1" dirty="0" smtClean="0"/>
              <a:t>Make drop down mandatory</a:t>
            </a:r>
          </a:p>
          <a:p>
            <a:pPr lvl="1"/>
            <a:endParaRPr lang="en-US" b="1" dirty="0" smtClean="0"/>
          </a:p>
          <a:p>
            <a:endParaRPr lang="en-US" dirty="0"/>
          </a:p>
        </p:txBody>
      </p:sp>
    </p:spTree>
    <p:extLst>
      <p:ext uri="{BB962C8B-B14F-4D97-AF65-F5344CB8AC3E}">
        <p14:creationId xmlns:p14="http://schemas.microsoft.com/office/powerpoint/2010/main" val="309470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Profile		</a:t>
            </a:r>
            <a:endParaRPr lang="en-US" dirty="0"/>
          </a:p>
        </p:txBody>
      </p:sp>
      <p:sp>
        <p:nvSpPr>
          <p:cNvPr id="3" name="Content Placeholder 2"/>
          <p:cNvSpPr>
            <a:spLocks noGrp="1"/>
          </p:cNvSpPr>
          <p:nvPr>
            <p:ph idx="1"/>
          </p:nvPr>
        </p:nvSpPr>
        <p:spPr/>
        <p:txBody>
          <a:bodyPr/>
          <a:lstStyle/>
          <a:p>
            <a:r>
              <a:rPr lang="en-US" dirty="0" smtClean="0"/>
              <a:t>Senior Management</a:t>
            </a:r>
          </a:p>
          <a:p>
            <a:pPr lvl="1"/>
            <a:r>
              <a:rPr lang="en-US" dirty="0" err="1" smtClean="0"/>
              <a:t>T.R.Joy</a:t>
            </a:r>
            <a:r>
              <a:rPr lang="en-US" dirty="0" smtClean="0"/>
              <a:t> (Founder / President)</a:t>
            </a:r>
          </a:p>
          <a:p>
            <a:pPr lvl="1"/>
            <a:r>
              <a:rPr lang="en-US" dirty="0" smtClean="0"/>
              <a:t>Dominic Joy (Exec Vice President)</a:t>
            </a:r>
          </a:p>
          <a:p>
            <a:pPr lvl="1"/>
            <a:r>
              <a:rPr lang="en-US" dirty="0" smtClean="0"/>
              <a:t>Ramesh Dorairaj (Managing Director, </a:t>
            </a:r>
            <a:r>
              <a:rPr lang="en-US" dirty="0" smtClean="0"/>
              <a:t>Strategy, Program </a:t>
            </a:r>
            <a:r>
              <a:rPr lang="en-US" dirty="0" smtClean="0"/>
              <a:t>Management)</a:t>
            </a:r>
            <a:endParaRPr lang="en-US" dirty="0" smtClean="0"/>
          </a:p>
          <a:p>
            <a:pPr lvl="1"/>
            <a:r>
              <a:rPr lang="en-US" dirty="0" smtClean="0"/>
              <a:t>Francis Pulparambil (Office Manager)</a:t>
            </a:r>
          </a:p>
          <a:p>
            <a:pPr marL="0" indent="0">
              <a:buNone/>
            </a:pPr>
            <a:endParaRPr lang="en-US" dirty="0" smtClean="0"/>
          </a:p>
          <a:p>
            <a:pPr marL="0" indent="0">
              <a:buNone/>
            </a:pPr>
            <a:r>
              <a:rPr lang="en-US" dirty="0" smtClean="0"/>
              <a:t>Profile Write ups (for mgmt. profiles</a:t>
            </a:r>
            <a:r>
              <a:rPr lang="en-US" dirty="0"/>
              <a:t> </a:t>
            </a:r>
            <a:r>
              <a:rPr lang="en-US" dirty="0" smtClean="0"/>
              <a:t>– To Come)</a:t>
            </a:r>
          </a:p>
          <a:p>
            <a:pPr marL="0"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2905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303" y="1"/>
            <a:ext cx="8596668" cy="528034"/>
          </a:xfrm>
        </p:spPr>
        <p:txBody>
          <a:bodyPr>
            <a:normAutofit fontScale="90000"/>
          </a:bodyPr>
          <a:lstStyle/>
          <a:p>
            <a:r>
              <a:rPr lang="en-US" dirty="0" smtClean="0"/>
              <a:t>Careers</a:t>
            </a:r>
            <a:endParaRPr lang="en-US" dirty="0"/>
          </a:p>
        </p:txBody>
      </p:sp>
      <p:sp>
        <p:nvSpPr>
          <p:cNvPr id="3" name="Content Placeholder 2"/>
          <p:cNvSpPr>
            <a:spLocks noGrp="1"/>
          </p:cNvSpPr>
          <p:nvPr>
            <p:ph idx="1"/>
          </p:nvPr>
        </p:nvSpPr>
        <p:spPr>
          <a:xfrm>
            <a:off x="677334" y="528034"/>
            <a:ext cx="8596668" cy="6053069"/>
          </a:xfrm>
        </p:spPr>
        <p:txBody>
          <a:bodyPr>
            <a:normAutofit fontScale="62500" lnSpcReduction="20000"/>
          </a:bodyPr>
          <a:lstStyle/>
          <a:p>
            <a:pPr marL="0" indent="0" fontAlgn="base">
              <a:buNone/>
            </a:pPr>
            <a:r>
              <a:rPr lang="en-US" dirty="0" smtClean="0"/>
              <a:t>TRJA provides </a:t>
            </a:r>
            <a:r>
              <a:rPr lang="en-US" dirty="0"/>
              <a:t>a comprehensive and competitive benefits </a:t>
            </a:r>
            <a:r>
              <a:rPr lang="en-US" dirty="0" smtClean="0"/>
              <a:t>package.</a:t>
            </a:r>
          </a:p>
          <a:p>
            <a:pPr fontAlgn="base"/>
            <a:r>
              <a:rPr lang="en-US" dirty="0" smtClean="0"/>
              <a:t>Medical health </a:t>
            </a:r>
            <a:r>
              <a:rPr lang="en-US" dirty="0"/>
              <a:t>insurance</a:t>
            </a:r>
          </a:p>
          <a:p>
            <a:pPr fontAlgn="base"/>
            <a:r>
              <a:rPr lang="en-US" dirty="0"/>
              <a:t>Wellness initiatives</a:t>
            </a:r>
          </a:p>
          <a:p>
            <a:pPr fontAlgn="base"/>
            <a:r>
              <a:rPr lang="en-US" dirty="0"/>
              <a:t>Dental </a:t>
            </a:r>
            <a:r>
              <a:rPr lang="en-US" dirty="0" smtClean="0"/>
              <a:t>insurance</a:t>
            </a:r>
          </a:p>
          <a:p>
            <a:pPr fontAlgn="base"/>
            <a:r>
              <a:rPr lang="en-US" dirty="0" smtClean="0"/>
              <a:t>Vision Insurance</a:t>
            </a:r>
            <a:endParaRPr lang="en-US" dirty="0"/>
          </a:p>
          <a:p>
            <a:pPr fontAlgn="base"/>
            <a:r>
              <a:rPr lang="en-US" dirty="0"/>
              <a:t>Term life and AD&amp;D insurance</a:t>
            </a:r>
          </a:p>
          <a:p>
            <a:pPr fontAlgn="base"/>
            <a:r>
              <a:rPr lang="en-US" dirty="0"/>
              <a:t>Voluntary term life insurance</a:t>
            </a:r>
          </a:p>
          <a:p>
            <a:pPr fontAlgn="base"/>
            <a:r>
              <a:rPr lang="en-US" dirty="0"/>
              <a:t>Short-term disability insurance</a:t>
            </a:r>
          </a:p>
          <a:p>
            <a:pPr fontAlgn="base"/>
            <a:r>
              <a:rPr lang="en-US" dirty="0"/>
              <a:t>Long-term disability insurance</a:t>
            </a:r>
          </a:p>
          <a:p>
            <a:pPr fontAlgn="base"/>
            <a:r>
              <a:rPr lang="en-US" dirty="0" smtClean="0"/>
              <a:t>401(k</a:t>
            </a:r>
            <a:r>
              <a:rPr lang="en-US" dirty="0"/>
              <a:t>) retirement </a:t>
            </a:r>
            <a:r>
              <a:rPr lang="en-US" dirty="0" smtClean="0"/>
              <a:t>plan</a:t>
            </a:r>
          </a:p>
          <a:p>
            <a:pPr fontAlgn="base"/>
            <a:r>
              <a:rPr lang="en-US" dirty="0" smtClean="0"/>
              <a:t>Bonus (based on company / individual performance</a:t>
            </a:r>
            <a:endParaRPr lang="en-US" dirty="0"/>
          </a:p>
          <a:p>
            <a:pPr fontAlgn="base"/>
            <a:r>
              <a:rPr lang="en-US" dirty="0" smtClean="0"/>
              <a:t>Paid </a:t>
            </a:r>
            <a:r>
              <a:rPr lang="en-US" dirty="0"/>
              <a:t>vacation time</a:t>
            </a:r>
          </a:p>
          <a:p>
            <a:endParaRPr lang="en-US" dirty="0" smtClean="0"/>
          </a:p>
          <a:p>
            <a:r>
              <a:rPr lang="en-US" dirty="0" smtClean="0"/>
              <a:t>Open Positions</a:t>
            </a:r>
          </a:p>
          <a:p>
            <a:r>
              <a:rPr lang="en-US" dirty="0" smtClean="0"/>
              <a:t>Apply for a full </a:t>
            </a:r>
            <a:r>
              <a:rPr lang="en-US" dirty="0"/>
              <a:t>time </a:t>
            </a:r>
            <a:r>
              <a:rPr lang="en-US" dirty="0" smtClean="0"/>
              <a:t>position (Position Description to show upon mouse over)</a:t>
            </a:r>
            <a:endParaRPr lang="en-US" dirty="0"/>
          </a:p>
          <a:p>
            <a:endParaRPr lang="en-US" dirty="0" smtClean="0"/>
          </a:p>
          <a:p>
            <a:r>
              <a:rPr lang="en-US" dirty="0"/>
              <a:t>Internships ((Position Description to show upon mouse over</a:t>
            </a:r>
            <a:r>
              <a:rPr lang="en-US" dirty="0" smtClean="0"/>
              <a:t>)</a:t>
            </a:r>
          </a:p>
          <a:p>
            <a:r>
              <a:rPr lang="en-US" dirty="0"/>
              <a:t>You must be actively pursuing a Bachelor’s or Master’s degree, have a cumulative 3.0 GPA on a 4.0 scale or equivalent, possess demonstrated leadership and communication skills, commit to working a minimum of ten weeks, and have authorization to work in the United States. Co-op work blocks are available throughout the year: You must be a full-time matriculated student enrolled in your institution’s co-op program. Upon successful completion of an assignment, you may be considered for future internships co-ops, or full-time assignments. </a:t>
            </a:r>
          </a:p>
          <a:p>
            <a:endParaRPr lang="en-US" dirty="0" smtClean="0"/>
          </a:p>
          <a:p>
            <a:pPr marL="457200" lvl="1" indent="0">
              <a:buNone/>
            </a:pPr>
            <a:r>
              <a:rPr lang="en-US" dirty="0"/>
              <a:t>(link </a:t>
            </a:r>
            <a:r>
              <a:rPr lang="en-US" dirty="0" smtClean="0"/>
              <a:t>both positions above to </a:t>
            </a:r>
            <a:r>
              <a:rPr lang="en-US" dirty="0"/>
              <a:t>open windows explorer to attach resume)</a:t>
            </a:r>
            <a:endParaRPr lang="en-US" dirty="0" smtClean="0"/>
          </a:p>
          <a:p>
            <a:endParaRPr lang="en-US" dirty="0"/>
          </a:p>
        </p:txBody>
      </p:sp>
    </p:spTree>
    <p:extLst>
      <p:ext uri="{BB962C8B-B14F-4D97-AF65-F5344CB8AC3E}">
        <p14:creationId xmlns:p14="http://schemas.microsoft.com/office/powerpoint/2010/main" val="107795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19" y="-203915"/>
            <a:ext cx="8596668" cy="549499"/>
          </a:xfrm>
        </p:spPr>
        <p:txBody>
          <a:bodyPr>
            <a:normAutofit fontScale="90000"/>
          </a:bodyPr>
          <a:lstStyle/>
          <a:p>
            <a:r>
              <a:rPr lang="en-US" dirty="0" smtClean="0"/>
              <a:t>Page 1 – Home Page		</a:t>
            </a:r>
            <a:endParaRPr lang="en-US" dirty="0"/>
          </a:p>
        </p:txBody>
      </p:sp>
      <p:sp>
        <p:nvSpPr>
          <p:cNvPr id="3" name="Content Placeholder 2"/>
          <p:cNvSpPr>
            <a:spLocks noGrp="1"/>
          </p:cNvSpPr>
          <p:nvPr>
            <p:ph idx="1"/>
          </p:nvPr>
        </p:nvSpPr>
        <p:spPr>
          <a:xfrm>
            <a:off x="677334" y="1506828"/>
            <a:ext cx="8596668" cy="4534535"/>
          </a:xfrm>
        </p:spPr>
        <p:txBody>
          <a:bodyPr>
            <a:normAutofit/>
          </a:bodyPr>
          <a:lstStyle/>
          <a:p>
            <a:endParaRPr lang="en-US" dirty="0"/>
          </a:p>
          <a:p>
            <a:endParaRPr lang="en-US" dirty="0" smtClean="0"/>
          </a:p>
        </p:txBody>
      </p:sp>
      <p:sp>
        <p:nvSpPr>
          <p:cNvPr id="4" name="TextBox 3"/>
          <p:cNvSpPr txBox="1"/>
          <p:nvPr/>
        </p:nvSpPr>
        <p:spPr>
          <a:xfrm>
            <a:off x="231819" y="345584"/>
            <a:ext cx="12376596" cy="7232749"/>
          </a:xfrm>
          <a:prstGeom prst="rect">
            <a:avLst/>
          </a:prstGeom>
          <a:noFill/>
        </p:spPr>
        <p:txBody>
          <a:bodyPr wrap="square" rtlCol="0">
            <a:spAutoFit/>
          </a:bodyPr>
          <a:lstStyle/>
          <a:p>
            <a:r>
              <a:rPr lang="en-US" sz="1600" dirty="0" smtClean="0"/>
              <a:t>Splash screens– 		</a:t>
            </a:r>
          </a:p>
          <a:p>
            <a:pPr marL="2114550" lvl="4" indent="-285750">
              <a:buFont typeface="Arial" panose="020B0604020202020204" pitchFamily="34" charset="0"/>
              <a:buChar char="•"/>
            </a:pPr>
            <a:r>
              <a:rPr lang="en-US" sz="1600" dirty="0" smtClean="0"/>
              <a:t>Milky Way – TRJA takes care of your digital surveillance as well as cyber security needs from a </a:t>
            </a:r>
            <a:r>
              <a:rPr lang="en-US" sz="1600" dirty="0" err="1" smtClean="0"/>
              <a:t>wholistic</a:t>
            </a:r>
            <a:r>
              <a:rPr lang="en-US" sz="1600" dirty="0" smtClean="0"/>
              <a:t> perspective</a:t>
            </a:r>
            <a:endParaRPr lang="en-US" sz="1600" dirty="0" smtClean="0"/>
          </a:p>
          <a:p>
            <a:pPr marL="2114550" lvl="4" indent="-285750">
              <a:buFont typeface="Arial" panose="020B0604020202020204" pitchFamily="34" charset="0"/>
              <a:buChar char="•"/>
            </a:pPr>
            <a:r>
              <a:rPr lang="en-US" sz="1600" dirty="0" err="1" smtClean="0"/>
              <a:t>Booklyn</a:t>
            </a:r>
            <a:r>
              <a:rPr lang="en-US" sz="1600" dirty="0" smtClean="0"/>
              <a:t> Bridge – Leave as is </a:t>
            </a:r>
          </a:p>
          <a:p>
            <a:pPr marL="2114550" lvl="4" indent="-285750">
              <a:buFont typeface="Arial" panose="020B0604020202020204" pitchFamily="34" charset="0"/>
              <a:buChar char="•"/>
            </a:pPr>
            <a:r>
              <a:rPr lang="en-US" sz="1600" dirty="0" smtClean="0"/>
              <a:t>Concord –Taking off in business is important….we at TRJA believe that the ability to sustain and the direction pursued is what gives meaning to the “Take Off” </a:t>
            </a:r>
          </a:p>
          <a:p>
            <a:pPr marL="2114550" lvl="4" indent="-285750">
              <a:buFont typeface="Arial" panose="020B0604020202020204" pitchFamily="34" charset="0"/>
              <a:buChar char="•"/>
            </a:pPr>
            <a:r>
              <a:rPr lang="en-US" sz="1600" dirty="0" smtClean="0"/>
              <a:t>Earth from Space – We provide customized solutions keeping the big picture in mind</a:t>
            </a:r>
          </a:p>
          <a:p>
            <a:pPr marL="2114550" lvl="4" indent="-285750">
              <a:buFont typeface="Arial" panose="020B0604020202020204" pitchFamily="34" charset="0"/>
              <a:buChar char="•"/>
            </a:pPr>
            <a:r>
              <a:rPr lang="en-US" sz="1600" dirty="0" smtClean="0"/>
              <a:t>Space ship take off – The power of goodness is the greatest force on earth, how will you harness it today to server your clients?</a:t>
            </a:r>
          </a:p>
          <a:p>
            <a:pPr marL="2114550" lvl="4" indent="-285750">
              <a:buFont typeface="Arial" panose="020B0604020202020204" pitchFamily="34" charset="0"/>
              <a:buChar char="•"/>
            </a:pPr>
            <a:r>
              <a:rPr lang="en-US" sz="1600" dirty="0" smtClean="0"/>
              <a:t>Lower Manhattan – Corporate Security is about making sure everyone feels safe at work…We, at TRJA, ensure you succeed in doing just that…</a:t>
            </a:r>
            <a:endParaRPr lang="en-US" sz="1600" dirty="0" smtClean="0"/>
          </a:p>
          <a:p>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Ensure email id of company is trjoy.com NOT trja.com</a:t>
            </a:r>
          </a:p>
          <a:p>
            <a:pPr marL="285750" indent="-285750">
              <a:buFont typeface="Arial" panose="020B0604020202020204" pitchFamily="34" charset="0"/>
              <a:buChar char="•"/>
            </a:pPr>
            <a:r>
              <a:rPr lang="en-US" sz="1600" dirty="0" smtClean="0"/>
              <a:t>Remove section labeled solution in the home page</a:t>
            </a:r>
          </a:p>
          <a:p>
            <a:pPr marL="285750" indent="-285750">
              <a:buFont typeface="Arial" panose="020B0604020202020204" pitchFamily="34" charset="0"/>
              <a:buChar char="•"/>
            </a:pPr>
            <a:r>
              <a:rPr lang="en-US" sz="1600" dirty="0" smtClean="0"/>
              <a:t>Use vertical scroll in the home page that takes user section by section (see MIT home page)</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Home page:</a:t>
            </a:r>
          </a:p>
          <a:p>
            <a:pPr marL="742950" lvl="1" indent="-285750">
              <a:buFont typeface="Arial" panose="020B0604020202020204" pitchFamily="34" charset="0"/>
              <a:buChar char="•"/>
            </a:pPr>
            <a:r>
              <a:rPr lang="en-US" sz="1600" dirty="0" smtClean="0"/>
              <a:t>About Us (Camera Icon to be replaced with a Greek cartoon saying Eureka!)</a:t>
            </a:r>
          </a:p>
          <a:p>
            <a:pPr marL="1200150" lvl="2" indent="-285750">
              <a:buFont typeface="Arial" panose="020B0604020202020204" pitchFamily="34" charset="0"/>
              <a:buChar char="•"/>
            </a:pPr>
            <a:r>
              <a:rPr lang="en-US" sz="1600" dirty="0" smtClean="0"/>
              <a:t>Text: Our Founder, </a:t>
            </a:r>
            <a:r>
              <a:rPr lang="en-US" sz="1600" dirty="0"/>
              <a:t>Mr. Joy, has over 28 years experience in hi-tech Systems Integration and related security integration project lines and have designed and project managed a number of major projects both in the United States and in </a:t>
            </a:r>
            <a:r>
              <a:rPr lang="en-US" sz="1600" dirty="0" smtClean="0"/>
              <a:t>Europe…(“more” hyperlink to “about us” page)</a:t>
            </a:r>
          </a:p>
          <a:p>
            <a:pPr marL="742950" lvl="1" indent="-285750">
              <a:buFont typeface="Arial" panose="020B0604020202020204" pitchFamily="34" charset="0"/>
              <a:buChar char="•"/>
            </a:pPr>
            <a:r>
              <a:rPr lang="en-US" sz="1600" dirty="0" smtClean="0"/>
              <a:t>Products and Services (house Icon to be replaced with picture of English butler saying “At your Service”)</a:t>
            </a:r>
          </a:p>
          <a:p>
            <a:pPr marL="1200150" lvl="2" indent="-285750">
              <a:buFont typeface="Arial" panose="020B0604020202020204" pitchFamily="34" charset="0"/>
              <a:buChar char="•"/>
            </a:pPr>
            <a:r>
              <a:rPr lang="en-US" sz="1600" dirty="0" smtClean="0"/>
              <a:t>Text: </a:t>
            </a:r>
            <a:r>
              <a:rPr lang="en-US" sz="1600" dirty="0"/>
              <a:t>We provide 24 hour- emergency service and an additional 4-hour response / 24-Hours/7-days emergency / service call service for select customers</a:t>
            </a:r>
            <a:r>
              <a:rPr lang="en-US" sz="1600" dirty="0" smtClean="0"/>
              <a:t>.</a:t>
            </a:r>
            <a:r>
              <a:rPr lang="en-US" sz="1600" dirty="0"/>
              <a:t> …(“more” hyperlink to </a:t>
            </a:r>
            <a:r>
              <a:rPr lang="en-US" sz="1600" dirty="0" smtClean="0"/>
              <a:t>“products &amp; Services” </a:t>
            </a:r>
            <a:r>
              <a:rPr lang="en-US" sz="1600" dirty="0"/>
              <a:t>page</a:t>
            </a:r>
            <a:r>
              <a:rPr lang="en-US" sz="1600" dirty="0" smtClean="0"/>
              <a:t>)</a:t>
            </a:r>
          </a:p>
          <a:p>
            <a:pPr marL="742950" lvl="1" indent="-285750">
              <a:buFont typeface="Arial" panose="020B0604020202020204" pitchFamily="34" charset="0"/>
              <a:buChar char="•"/>
            </a:pPr>
            <a:r>
              <a:rPr lang="en-US" sz="1600" dirty="0" smtClean="0"/>
              <a:t>Careers: (Page </a:t>
            </a:r>
            <a:r>
              <a:rPr lang="en-US" sz="1600" dirty="0"/>
              <a:t>Icon to be replaced with picture of large fashionable looking corporation)</a:t>
            </a:r>
            <a:endParaRPr lang="en-US" sz="1600" dirty="0" smtClean="0"/>
          </a:p>
          <a:p>
            <a:pPr marL="1200150" lvl="2" indent="-285750">
              <a:buFont typeface="Arial" panose="020B0604020202020204" pitchFamily="34" charset="0"/>
              <a:buChar char="•"/>
            </a:pPr>
            <a:r>
              <a:rPr lang="en-US" sz="1600" dirty="0" smtClean="0"/>
              <a:t>Text: We are looking  for 1)“Systems Engineers” 2)“Back Office Administration” (both talent requirements to hyperlink to “careers” </a:t>
            </a:r>
            <a:r>
              <a:rPr lang="en-US" sz="1600" dirty="0" smtClean="0"/>
              <a:t>page</a:t>
            </a:r>
            <a:endParaRPr lang="en-US" sz="1600" dirty="0"/>
          </a:p>
        </p:txBody>
      </p:sp>
    </p:spTree>
    <p:extLst>
      <p:ext uri="{BB962C8B-B14F-4D97-AF65-F5344CB8AC3E}">
        <p14:creationId xmlns:p14="http://schemas.microsoft.com/office/powerpoint/2010/main" val="246828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 (</a:t>
            </a:r>
            <a:r>
              <a:rPr lang="en-US" dirty="0" err="1" smtClean="0"/>
              <a:t>Cont</a:t>
            </a:r>
            <a:r>
              <a:rPr lang="en-US" dirty="0" smtClean="0"/>
              <a:t>….)</a:t>
            </a:r>
            <a:endParaRPr lang="en-US" dirty="0"/>
          </a:p>
        </p:txBody>
      </p:sp>
      <p:sp>
        <p:nvSpPr>
          <p:cNvPr id="3" name="Content Placeholder 2"/>
          <p:cNvSpPr>
            <a:spLocks noGrp="1"/>
          </p:cNvSpPr>
          <p:nvPr>
            <p:ph idx="1"/>
          </p:nvPr>
        </p:nvSpPr>
        <p:spPr>
          <a:xfrm>
            <a:off x="677334" y="2160589"/>
            <a:ext cx="8596668" cy="4599807"/>
          </a:xfrm>
        </p:spPr>
        <p:txBody>
          <a:bodyPr>
            <a:normAutofit/>
          </a:bodyPr>
          <a:lstStyle/>
          <a:p>
            <a:r>
              <a:rPr lang="en-US" dirty="0" smtClean="0"/>
              <a:t>Home page </a:t>
            </a:r>
          </a:p>
          <a:p>
            <a:r>
              <a:rPr lang="en-US" dirty="0" smtClean="0"/>
              <a:t>About Us</a:t>
            </a:r>
          </a:p>
          <a:p>
            <a:pPr lvl="1"/>
            <a:r>
              <a:rPr lang="en-US" dirty="0" smtClean="0"/>
              <a:t>Back in 1997 when </a:t>
            </a:r>
            <a:r>
              <a:rPr lang="en-US" dirty="0" err="1" smtClean="0"/>
              <a:t>Mr.Joy</a:t>
            </a:r>
            <a:r>
              <a:rPr lang="en-US" dirty="0" smtClean="0"/>
              <a:t> started the business as the only employee, little did he know that his business would not only survive the great depression of 2008. Little needs to be said when 85% </a:t>
            </a:r>
            <a:r>
              <a:rPr lang="en-US" dirty="0"/>
              <a:t>of our business </a:t>
            </a:r>
            <a:r>
              <a:rPr lang="en-US" dirty="0" smtClean="0"/>
              <a:t>comes </a:t>
            </a:r>
            <a:r>
              <a:rPr lang="en-US" dirty="0"/>
              <a:t>from repeat orders </a:t>
            </a:r>
            <a:r>
              <a:rPr lang="en-US" dirty="0" smtClean="0"/>
              <a:t>…..(read more)</a:t>
            </a:r>
          </a:p>
          <a:p>
            <a:r>
              <a:rPr lang="en-US" dirty="0" smtClean="0"/>
              <a:t>Products and Services</a:t>
            </a:r>
          </a:p>
          <a:p>
            <a:pPr lvl="1"/>
            <a:r>
              <a:rPr lang="en-US" dirty="0"/>
              <a:t>We are one of the few security &amp; system integration companies in New York metropolitan area who </a:t>
            </a:r>
            <a:r>
              <a:rPr lang="en-US" dirty="0" smtClean="0"/>
              <a:t>is accepted </a:t>
            </a:r>
            <a:r>
              <a:rPr lang="en-US" dirty="0"/>
              <a:t>by the clients we serve as true experts in all fields of </a:t>
            </a:r>
            <a:r>
              <a:rPr lang="en-US" dirty="0" smtClean="0"/>
              <a:t>systems….(read more)</a:t>
            </a:r>
          </a:p>
          <a:p>
            <a:r>
              <a:rPr lang="en-US" dirty="0" smtClean="0"/>
              <a:t>Partners and Professionals (takes user to page with all the company icons)</a:t>
            </a:r>
          </a:p>
          <a:p>
            <a:pPr lvl="1"/>
            <a:r>
              <a:rPr lang="en-US" dirty="0" smtClean="0"/>
              <a:t>If you are into digital security…we are looking for systems engineers, installers and back office administrative people…(read more)</a:t>
            </a:r>
          </a:p>
          <a:p>
            <a:pPr marL="0" indent="0">
              <a:buNone/>
            </a:pPr>
            <a:endParaRPr lang="en-US" dirty="0"/>
          </a:p>
          <a:p>
            <a:pPr lvl="1"/>
            <a:endParaRPr lang="en-US" dirty="0"/>
          </a:p>
        </p:txBody>
      </p:sp>
    </p:spTree>
    <p:extLst>
      <p:ext uri="{BB962C8B-B14F-4D97-AF65-F5344CB8AC3E}">
        <p14:creationId xmlns:p14="http://schemas.microsoft.com/office/powerpoint/2010/main" val="147890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2" y="145960"/>
            <a:ext cx="8596668" cy="588135"/>
          </a:xfrm>
        </p:spPr>
        <p:txBody>
          <a:bodyPr>
            <a:normAutofit fontScale="90000"/>
          </a:bodyPr>
          <a:lstStyle/>
          <a:p>
            <a:r>
              <a:rPr lang="en-US" dirty="0"/>
              <a:t>Home Page (</a:t>
            </a:r>
            <a:r>
              <a:rPr lang="en-US" dirty="0" err="1"/>
              <a:t>Cont</a:t>
            </a:r>
            <a:r>
              <a:rPr lang="en-US" dirty="0"/>
              <a:t>….)</a:t>
            </a:r>
          </a:p>
        </p:txBody>
      </p:sp>
      <p:sp>
        <p:nvSpPr>
          <p:cNvPr id="3" name="Content Placeholder 2"/>
          <p:cNvSpPr>
            <a:spLocks noGrp="1"/>
          </p:cNvSpPr>
          <p:nvPr>
            <p:ph idx="1"/>
          </p:nvPr>
        </p:nvSpPr>
        <p:spPr>
          <a:xfrm>
            <a:off x="677334" y="734095"/>
            <a:ext cx="8596668" cy="5307267"/>
          </a:xfrm>
        </p:spPr>
        <p:txBody>
          <a:bodyPr/>
          <a:lstStyle/>
          <a:p>
            <a:r>
              <a:rPr lang="en-US" dirty="0" smtClean="0"/>
              <a:t>Write up below the home page splash:</a:t>
            </a:r>
          </a:p>
          <a:p>
            <a:pPr lvl="1"/>
            <a:r>
              <a:rPr lang="en-US" dirty="0" smtClean="0"/>
              <a:t>Your </a:t>
            </a:r>
            <a:r>
              <a:rPr lang="en-US" dirty="0" smtClean="0"/>
              <a:t>Company’s security </a:t>
            </a:r>
            <a:r>
              <a:rPr lang="en-US" dirty="0" smtClean="0"/>
              <a:t>is only as good as the company that’s behind it. Don’t wait for an incident to drive your decision….make the call now to be sure you are in safe hands! Welcome to TRJA – </a:t>
            </a:r>
            <a:r>
              <a:rPr lang="en-US" b="1" dirty="0" smtClean="0"/>
              <a:t>Contact us (make contact us a link that takes user to contact us page) </a:t>
            </a:r>
            <a:r>
              <a:rPr lang="en-US" dirty="0" smtClean="0"/>
              <a:t>for more information</a:t>
            </a:r>
          </a:p>
          <a:p>
            <a:pPr lvl="1"/>
            <a:r>
              <a:rPr lang="en-US" dirty="0" smtClean="0"/>
              <a:t>Have “Contact Us” tab on the side of the page following the movement of the user</a:t>
            </a:r>
          </a:p>
          <a:p>
            <a:pPr lvl="2"/>
            <a:r>
              <a:rPr lang="en-US" dirty="0" smtClean="0"/>
              <a:t>On click, take user to contact us page</a:t>
            </a:r>
          </a:p>
          <a:p>
            <a:pPr lvl="1"/>
            <a:r>
              <a:rPr lang="en-US" dirty="0" smtClean="0"/>
              <a:t>Have “Feedback” tab on the side of the page following the movement of the user</a:t>
            </a:r>
          </a:p>
          <a:p>
            <a:pPr lvl="2"/>
            <a:r>
              <a:rPr lang="en-US" dirty="0" smtClean="0"/>
              <a:t>On click, take user to contact us page</a:t>
            </a:r>
          </a:p>
          <a:p>
            <a:pPr lvl="1"/>
            <a:endParaRPr lang="en-US" dirty="0" smtClean="0"/>
          </a:p>
          <a:p>
            <a:pPr lvl="1"/>
            <a:endParaRPr lang="en-US" dirty="0"/>
          </a:p>
        </p:txBody>
      </p:sp>
    </p:spTree>
    <p:extLst>
      <p:ext uri="{BB962C8B-B14F-4D97-AF65-F5344CB8AC3E}">
        <p14:creationId xmlns:p14="http://schemas.microsoft.com/office/powerpoint/2010/main" val="388767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51" y="0"/>
            <a:ext cx="8596668" cy="515155"/>
          </a:xfrm>
        </p:spPr>
        <p:txBody>
          <a:bodyPr>
            <a:normAutofit/>
          </a:bodyPr>
          <a:lstStyle/>
          <a:p>
            <a:r>
              <a:rPr lang="en-US" sz="2400" dirty="0" smtClean="0"/>
              <a:t>Home Page</a:t>
            </a:r>
            <a:endParaRPr lang="en-US" sz="2400" dirty="0"/>
          </a:p>
        </p:txBody>
      </p:sp>
      <p:sp>
        <p:nvSpPr>
          <p:cNvPr id="3" name="Content Placeholder 2"/>
          <p:cNvSpPr>
            <a:spLocks noGrp="1"/>
          </p:cNvSpPr>
          <p:nvPr>
            <p:ph idx="1"/>
          </p:nvPr>
        </p:nvSpPr>
        <p:spPr>
          <a:xfrm>
            <a:off x="484151" y="515155"/>
            <a:ext cx="8596668" cy="6078828"/>
          </a:xfrm>
        </p:spPr>
        <p:txBody>
          <a:bodyPr/>
          <a:lstStyle/>
          <a:p>
            <a:r>
              <a:rPr lang="en-US" dirty="0" smtClean="0"/>
              <a:t>TRJA Support Section: Move it to “contact us” page</a:t>
            </a:r>
          </a:p>
          <a:p>
            <a:pPr fontAlgn="base"/>
            <a:r>
              <a:rPr lang="en-US" dirty="0" smtClean="0"/>
              <a:t>Remove – “How </a:t>
            </a:r>
            <a:r>
              <a:rPr lang="en-US" dirty="0"/>
              <a:t>Do You Wish To Secure Your </a:t>
            </a:r>
            <a:r>
              <a:rPr lang="en-US" dirty="0" smtClean="0"/>
              <a:t>Home/Business” section</a:t>
            </a:r>
          </a:p>
          <a:p>
            <a:pPr fontAlgn="base"/>
            <a:r>
              <a:rPr lang="en-US" dirty="0" smtClean="0"/>
              <a:t>Any place that shows “</a:t>
            </a:r>
            <a:r>
              <a:rPr lang="en-US" b="1" dirty="0" smtClean="0"/>
              <a:t>Call </a:t>
            </a:r>
            <a:r>
              <a:rPr lang="en-US" b="1" dirty="0"/>
              <a:t>us at </a:t>
            </a:r>
            <a:r>
              <a:rPr lang="en-US" b="1" dirty="0" smtClean="0"/>
              <a:t>718-264-8747/48” should have just “Call </a:t>
            </a:r>
            <a:r>
              <a:rPr lang="en-US" b="1" dirty="0"/>
              <a:t>us at </a:t>
            </a:r>
            <a:r>
              <a:rPr lang="en-US" b="1" dirty="0" smtClean="0"/>
              <a:t>718-264-8747”</a:t>
            </a:r>
          </a:p>
          <a:p>
            <a:pPr fontAlgn="base"/>
            <a:r>
              <a:rPr lang="en-US" b="1" dirty="0" smtClean="0"/>
              <a:t>As users scroll down,  pictures need not slide in</a:t>
            </a:r>
          </a:p>
          <a:p>
            <a:pPr fontAlgn="base"/>
            <a:endParaRPr lang="en-US" dirty="0"/>
          </a:p>
          <a:p>
            <a:endParaRPr lang="en-US" dirty="0" smtClean="0"/>
          </a:p>
        </p:txBody>
      </p:sp>
    </p:spTree>
    <p:extLst>
      <p:ext uri="{BB962C8B-B14F-4D97-AF65-F5344CB8AC3E}">
        <p14:creationId xmlns:p14="http://schemas.microsoft.com/office/powerpoint/2010/main" val="179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7665" y="1483330"/>
            <a:ext cx="1255836" cy="1056234"/>
          </a:xfrm>
          <a:prstGeom prst="rect">
            <a:avLst/>
          </a:prstGeom>
        </p:spPr>
      </p:pic>
      <p:pic>
        <p:nvPicPr>
          <p:cNvPr id="5" name="Picture 4"/>
          <p:cNvPicPr>
            <a:picLocks noChangeAspect="1"/>
          </p:cNvPicPr>
          <p:nvPr/>
        </p:nvPicPr>
        <p:blipFill>
          <a:blip r:embed="rId3"/>
          <a:stretch>
            <a:fillRect/>
          </a:stretch>
        </p:blipFill>
        <p:spPr>
          <a:xfrm>
            <a:off x="5905721" y="1505852"/>
            <a:ext cx="3957787" cy="980109"/>
          </a:xfrm>
          <a:prstGeom prst="rect">
            <a:avLst/>
          </a:prstGeom>
        </p:spPr>
      </p:pic>
      <p:pic>
        <p:nvPicPr>
          <p:cNvPr id="6" name="Picture 5"/>
          <p:cNvPicPr>
            <a:picLocks noChangeAspect="1"/>
          </p:cNvPicPr>
          <p:nvPr/>
        </p:nvPicPr>
        <p:blipFill>
          <a:blip r:embed="rId4"/>
          <a:stretch>
            <a:fillRect/>
          </a:stretch>
        </p:blipFill>
        <p:spPr>
          <a:xfrm>
            <a:off x="7985610" y="4414275"/>
            <a:ext cx="1179725" cy="951563"/>
          </a:xfrm>
          <a:prstGeom prst="rect">
            <a:avLst/>
          </a:prstGeom>
        </p:spPr>
      </p:pic>
      <p:pic>
        <p:nvPicPr>
          <p:cNvPr id="7" name="Picture 6"/>
          <p:cNvPicPr>
            <a:picLocks noChangeAspect="1"/>
          </p:cNvPicPr>
          <p:nvPr/>
        </p:nvPicPr>
        <p:blipFill>
          <a:blip r:embed="rId5"/>
          <a:stretch>
            <a:fillRect/>
          </a:stretch>
        </p:blipFill>
        <p:spPr>
          <a:xfrm>
            <a:off x="4006231" y="2650596"/>
            <a:ext cx="1922408" cy="750687"/>
          </a:xfrm>
          <a:prstGeom prst="rect">
            <a:avLst/>
          </a:prstGeom>
        </p:spPr>
      </p:pic>
      <p:pic>
        <p:nvPicPr>
          <p:cNvPr id="8" name="Picture 7"/>
          <p:cNvPicPr>
            <a:picLocks noChangeAspect="1"/>
          </p:cNvPicPr>
          <p:nvPr/>
        </p:nvPicPr>
        <p:blipFill>
          <a:blip r:embed="rId6"/>
          <a:stretch>
            <a:fillRect/>
          </a:stretch>
        </p:blipFill>
        <p:spPr>
          <a:xfrm>
            <a:off x="7947554" y="2568279"/>
            <a:ext cx="1217781" cy="428203"/>
          </a:xfrm>
          <a:prstGeom prst="rect">
            <a:avLst/>
          </a:prstGeom>
        </p:spPr>
      </p:pic>
      <p:pic>
        <p:nvPicPr>
          <p:cNvPr id="9" name="Picture 8"/>
          <p:cNvPicPr>
            <a:picLocks noChangeAspect="1"/>
          </p:cNvPicPr>
          <p:nvPr/>
        </p:nvPicPr>
        <p:blipFill>
          <a:blip r:embed="rId7"/>
          <a:stretch>
            <a:fillRect/>
          </a:stretch>
        </p:blipFill>
        <p:spPr>
          <a:xfrm>
            <a:off x="8232971" y="3533672"/>
            <a:ext cx="723057" cy="371109"/>
          </a:xfrm>
          <a:prstGeom prst="rect">
            <a:avLst/>
          </a:prstGeom>
        </p:spPr>
      </p:pic>
      <p:pic>
        <p:nvPicPr>
          <p:cNvPr id="10" name="Picture 9"/>
          <p:cNvPicPr>
            <a:picLocks noChangeAspect="1"/>
          </p:cNvPicPr>
          <p:nvPr/>
        </p:nvPicPr>
        <p:blipFill>
          <a:blip r:embed="rId8"/>
          <a:stretch>
            <a:fillRect/>
          </a:stretch>
        </p:blipFill>
        <p:spPr>
          <a:xfrm>
            <a:off x="594539" y="2612985"/>
            <a:ext cx="1217781" cy="371109"/>
          </a:xfrm>
          <a:prstGeom prst="rect">
            <a:avLst/>
          </a:prstGeom>
        </p:spPr>
      </p:pic>
      <p:pic>
        <p:nvPicPr>
          <p:cNvPr id="11" name="Picture 10"/>
          <p:cNvPicPr>
            <a:picLocks noChangeAspect="1"/>
          </p:cNvPicPr>
          <p:nvPr/>
        </p:nvPicPr>
        <p:blipFill>
          <a:blip r:embed="rId9"/>
          <a:stretch>
            <a:fillRect/>
          </a:stretch>
        </p:blipFill>
        <p:spPr>
          <a:xfrm>
            <a:off x="2307043" y="2244580"/>
            <a:ext cx="951391" cy="475781"/>
          </a:xfrm>
          <a:prstGeom prst="rect">
            <a:avLst/>
          </a:prstGeom>
        </p:spPr>
      </p:pic>
      <p:pic>
        <p:nvPicPr>
          <p:cNvPr id="12" name="Picture 11"/>
          <p:cNvPicPr>
            <a:picLocks noChangeAspect="1"/>
          </p:cNvPicPr>
          <p:nvPr/>
        </p:nvPicPr>
        <p:blipFill>
          <a:blip r:embed="rId10"/>
          <a:stretch>
            <a:fillRect/>
          </a:stretch>
        </p:blipFill>
        <p:spPr>
          <a:xfrm>
            <a:off x="372310" y="3186489"/>
            <a:ext cx="1141669" cy="275953"/>
          </a:xfrm>
          <a:prstGeom prst="rect">
            <a:avLst/>
          </a:prstGeom>
        </p:spPr>
      </p:pic>
      <p:pic>
        <p:nvPicPr>
          <p:cNvPr id="13" name="Picture 12"/>
          <p:cNvPicPr>
            <a:picLocks noChangeAspect="1"/>
          </p:cNvPicPr>
          <p:nvPr/>
        </p:nvPicPr>
        <p:blipFill>
          <a:blip r:embed="rId11"/>
          <a:stretch>
            <a:fillRect/>
          </a:stretch>
        </p:blipFill>
        <p:spPr>
          <a:xfrm>
            <a:off x="258143" y="3774214"/>
            <a:ext cx="1446114" cy="475781"/>
          </a:xfrm>
          <a:prstGeom prst="rect">
            <a:avLst/>
          </a:prstGeom>
        </p:spPr>
      </p:pic>
      <p:pic>
        <p:nvPicPr>
          <p:cNvPr id="14" name="Picture 13"/>
          <p:cNvPicPr>
            <a:picLocks noChangeAspect="1"/>
          </p:cNvPicPr>
          <p:nvPr/>
        </p:nvPicPr>
        <p:blipFill>
          <a:blip r:embed="rId12"/>
          <a:stretch>
            <a:fillRect/>
          </a:stretch>
        </p:blipFill>
        <p:spPr>
          <a:xfrm>
            <a:off x="2497321" y="2977145"/>
            <a:ext cx="1103614" cy="485297"/>
          </a:xfrm>
          <a:prstGeom prst="rect">
            <a:avLst/>
          </a:prstGeom>
        </p:spPr>
      </p:pic>
      <p:pic>
        <p:nvPicPr>
          <p:cNvPr id="15" name="Picture 14"/>
          <p:cNvPicPr>
            <a:picLocks noChangeAspect="1"/>
          </p:cNvPicPr>
          <p:nvPr/>
        </p:nvPicPr>
        <p:blipFill>
          <a:blip r:embed="rId13"/>
          <a:stretch>
            <a:fillRect/>
          </a:stretch>
        </p:blipFill>
        <p:spPr>
          <a:xfrm>
            <a:off x="5849106" y="3385626"/>
            <a:ext cx="1522226" cy="437719"/>
          </a:xfrm>
          <a:prstGeom prst="rect">
            <a:avLst/>
          </a:prstGeom>
        </p:spPr>
      </p:pic>
      <p:pic>
        <p:nvPicPr>
          <p:cNvPr id="16" name="Picture 15"/>
          <p:cNvPicPr>
            <a:picLocks noChangeAspect="1"/>
          </p:cNvPicPr>
          <p:nvPr/>
        </p:nvPicPr>
        <p:blipFill>
          <a:blip r:embed="rId14"/>
          <a:stretch>
            <a:fillRect/>
          </a:stretch>
        </p:blipFill>
        <p:spPr>
          <a:xfrm>
            <a:off x="2655256" y="3719226"/>
            <a:ext cx="1255836" cy="418688"/>
          </a:xfrm>
          <a:prstGeom prst="rect">
            <a:avLst/>
          </a:prstGeom>
        </p:spPr>
      </p:pic>
      <p:pic>
        <p:nvPicPr>
          <p:cNvPr id="17" name="Picture 16"/>
          <p:cNvPicPr>
            <a:picLocks noChangeAspect="1"/>
          </p:cNvPicPr>
          <p:nvPr/>
        </p:nvPicPr>
        <p:blipFill>
          <a:blip r:embed="rId15"/>
          <a:stretch>
            <a:fillRect/>
          </a:stretch>
        </p:blipFill>
        <p:spPr>
          <a:xfrm>
            <a:off x="6622466" y="4687056"/>
            <a:ext cx="1179725" cy="371109"/>
          </a:xfrm>
          <a:prstGeom prst="rect">
            <a:avLst/>
          </a:prstGeom>
        </p:spPr>
      </p:pic>
      <p:pic>
        <p:nvPicPr>
          <p:cNvPr id="18" name="Picture 17"/>
          <p:cNvPicPr>
            <a:picLocks noChangeAspect="1"/>
          </p:cNvPicPr>
          <p:nvPr/>
        </p:nvPicPr>
        <p:blipFill>
          <a:blip r:embed="rId16"/>
          <a:stretch>
            <a:fillRect/>
          </a:stretch>
        </p:blipFill>
        <p:spPr>
          <a:xfrm>
            <a:off x="746762" y="4561767"/>
            <a:ext cx="1750559" cy="656578"/>
          </a:xfrm>
          <a:prstGeom prst="rect">
            <a:avLst/>
          </a:prstGeom>
        </p:spPr>
      </p:pic>
      <p:pic>
        <p:nvPicPr>
          <p:cNvPr id="19" name="Picture 18"/>
          <p:cNvPicPr>
            <a:picLocks noChangeAspect="1"/>
          </p:cNvPicPr>
          <p:nvPr/>
        </p:nvPicPr>
        <p:blipFill>
          <a:blip r:embed="rId17"/>
          <a:stretch>
            <a:fillRect/>
          </a:stretch>
        </p:blipFill>
        <p:spPr>
          <a:xfrm>
            <a:off x="3092896" y="4561767"/>
            <a:ext cx="913335" cy="494813"/>
          </a:xfrm>
          <a:prstGeom prst="rect">
            <a:avLst/>
          </a:prstGeom>
        </p:spPr>
      </p:pic>
      <p:pic>
        <p:nvPicPr>
          <p:cNvPr id="20" name="Picture 19"/>
          <p:cNvPicPr>
            <a:picLocks noChangeAspect="1"/>
          </p:cNvPicPr>
          <p:nvPr/>
        </p:nvPicPr>
        <p:blipFill>
          <a:blip r:embed="rId18"/>
          <a:stretch>
            <a:fillRect/>
          </a:stretch>
        </p:blipFill>
        <p:spPr>
          <a:xfrm>
            <a:off x="841901" y="5606294"/>
            <a:ext cx="1940838" cy="456750"/>
          </a:xfrm>
          <a:prstGeom prst="rect">
            <a:avLst/>
          </a:prstGeom>
        </p:spPr>
      </p:pic>
      <p:pic>
        <p:nvPicPr>
          <p:cNvPr id="21" name="Picture 20"/>
          <p:cNvPicPr>
            <a:picLocks noChangeAspect="1"/>
          </p:cNvPicPr>
          <p:nvPr/>
        </p:nvPicPr>
        <p:blipFill>
          <a:blip r:embed="rId19"/>
          <a:stretch>
            <a:fillRect/>
          </a:stretch>
        </p:blipFill>
        <p:spPr>
          <a:xfrm>
            <a:off x="3549564" y="5663388"/>
            <a:ext cx="723057" cy="542391"/>
          </a:xfrm>
          <a:prstGeom prst="rect">
            <a:avLst/>
          </a:prstGeom>
        </p:spPr>
      </p:pic>
      <p:pic>
        <p:nvPicPr>
          <p:cNvPr id="22" name="Picture 21"/>
          <p:cNvPicPr>
            <a:picLocks noChangeAspect="1"/>
          </p:cNvPicPr>
          <p:nvPr/>
        </p:nvPicPr>
        <p:blipFill>
          <a:blip r:embed="rId20"/>
          <a:stretch>
            <a:fillRect/>
          </a:stretch>
        </p:blipFill>
        <p:spPr>
          <a:xfrm>
            <a:off x="4802107" y="4840287"/>
            <a:ext cx="1255836" cy="1094297"/>
          </a:xfrm>
          <a:prstGeom prst="rect">
            <a:avLst/>
          </a:prstGeom>
        </p:spPr>
      </p:pic>
      <p:pic>
        <p:nvPicPr>
          <p:cNvPr id="23" name="Picture 22"/>
          <p:cNvPicPr>
            <a:picLocks noChangeAspect="1"/>
          </p:cNvPicPr>
          <p:nvPr/>
        </p:nvPicPr>
        <p:blipFill>
          <a:blip r:embed="rId21"/>
          <a:stretch>
            <a:fillRect/>
          </a:stretch>
        </p:blipFill>
        <p:spPr>
          <a:xfrm>
            <a:off x="4802107" y="3987980"/>
            <a:ext cx="1103614" cy="333047"/>
          </a:xfrm>
          <a:prstGeom prst="rect">
            <a:avLst/>
          </a:prstGeom>
        </p:spPr>
      </p:pic>
      <p:pic>
        <p:nvPicPr>
          <p:cNvPr id="24" name="Picture 23"/>
          <p:cNvPicPr>
            <a:picLocks noChangeAspect="1"/>
          </p:cNvPicPr>
          <p:nvPr/>
        </p:nvPicPr>
        <p:blipFill>
          <a:blip r:embed="rId22"/>
          <a:stretch>
            <a:fillRect/>
          </a:stretch>
        </p:blipFill>
        <p:spPr>
          <a:xfrm>
            <a:off x="6393858" y="5387435"/>
            <a:ext cx="1255836" cy="437719"/>
          </a:xfrm>
          <a:prstGeom prst="rect">
            <a:avLst/>
          </a:prstGeom>
        </p:spPr>
      </p:pic>
      <p:sp>
        <p:nvSpPr>
          <p:cNvPr id="2" name="Rectangle 1"/>
          <p:cNvSpPr/>
          <p:nvPr/>
        </p:nvSpPr>
        <p:spPr>
          <a:xfrm>
            <a:off x="-316998" y="-28323"/>
            <a:ext cx="9273026" cy="1815882"/>
          </a:xfrm>
          <a:prstGeom prst="rect">
            <a:avLst/>
          </a:prstGeom>
        </p:spPr>
        <p:txBody>
          <a:bodyPr wrap="square">
            <a:spAutoFit/>
          </a:bodyPr>
          <a:lstStyle/>
          <a:p>
            <a:pPr lvl="0" indent="457200" defTabSz="914400" eaLnBrk="0" fontAlgn="base" hangingPunct="0">
              <a:spcBef>
                <a:spcPct val="0"/>
              </a:spcBef>
              <a:spcAft>
                <a:spcPct val="0"/>
              </a:spcAft>
            </a:pPr>
            <a:r>
              <a:rPr lang="en-US" altLang="en-US" u="sng" dirty="0">
                <a:latin typeface="Arial" panose="020B0604020202020204" pitchFamily="34" charset="0"/>
                <a:ea typeface="Times New Roman" panose="02020603050405020304" pitchFamily="18" charset="0"/>
                <a:cs typeface="Arial" panose="020B0604020202020204" pitchFamily="34" charset="0"/>
              </a:rPr>
              <a:t>Major Suppliers of Security Products &amp; Services</a:t>
            </a:r>
            <a:endParaRPr lang="en-US" altLang="en-US" sz="1600" dirty="0"/>
          </a:p>
          <a:p>
            <a:pPr lvl="0" indent="457200" defTabSz="914400" eaLnBrk="0" fontAlgn="base" hangingPunct="0">
              <a:spcBef>
                <a:spcPct val="0"/>
              </a:spcBef>
              <a:spcAft>
                <a:spcPct val="0"/>
              </a:spcAft>
            </a:pPr>
            <a:r>
              <a:rPr lang="en-US" altLang="en-US" dirty="0">
                <a:latin typeface="Arial" panose="020B0604020202020204" pitchFamily="34" charset="0"/>
                <a:ea typeface="Times New Roman" panose="02020603050405020304" pitchFamily="18" charset="0"/>
                <a:cs typeface="Arial" panose="020B0604020202020204" pitchFamily="34" charset="0"/>
              </a:rPr>
              <a:t>We have a dealership agreement with the following product manufacturers: </a:t>
            </a:r>
            <a:r>
              <a:rPr lang="en-US" altLang="en-US" dirty="0" smtClean="0">
                <a:latin typeface="Arial" panose="020B0604020202020204" pitchFamily="34" charset="0"/>
                <a:ea typeface="Times New Roman" panose="02020603050405020304" pitchFamily="18" charset="0"/>
                <a:cs typeface="Arial" panose="020B0604020202020204" pitchFamily="34" charset="0"/>
              </a:rPr>
              <a:t>-</a:t>
            </a:r>
          </a:p>
          <a:p>
            <a:pPr lvl="0" indent="457200" defTabSz="914400" eaLnBrk="0" fontAlgn="base" hangingPunct="0">
              <a:spcBef>
                <a:spcPct val="0"/>
              </a:spcBef>
              <a:spcAft>
                <a:spcPct val="0"/>
              </a:spcAft>
            </a:pPr>
            <a:endParaRPr lang="en-US" altLang="en-US" sz="1600" b="1" u="sng"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1600" b="1" u="sng" dirty="0" smtClean="0">
                <a:latin typeface="Arial" panose="020B0604020202020204" pitchFamily="34" charset="0"/>
                <a:cs typeface="Arial" panose="020B0604020202020204" pitchFamily="34" charset="0"/>
              </a:rPr>
              <a:t>PRODUCTS and SERVICES</a:t>
            </a:r>
            <a:r>
              <a:rPr lang="en-US" altLang="en-US" sz="1600" u="sng" dirty="0" smtClean="0">
                <a:latin typeface="Arial" panose="020B0604020202020204" pitchFamily="34" charset="0"/>
                <a:cs typeface="Arial" panose="020B0604020202020204" pitchFamily="34" charset="0"/>
              </a:rPr>
              <a:t>: (On click, Enable all the icons to take user to the respective company</a:t>
            </a:r>
            <a:endParaRPr lang="en-US" altLang="en-US" sz="1600" u="sng" dirty="0"/>
          </a:p>
          <a:p>
            <a:pPr lvl="0" indent="457200" defTabSz="914400" eaLnBrk="0" fontAlgn="base" hangingPunct="0">
              <a:spcBef>
                <a:spcPct val="0"/>
              </a:spcBef>
              <a:spcAft>
                <a:spcPct val="0"/>
              </a:spcAft>
            </a:pPr>
            <a:endParaRPr lang="en-US" altLang="en-US" sz="2800" dirty="0">
              <a:latin typeface="Arial" panose="020B0604020202020204" pitchFamily="34" charset="0"/>
            </a:endParaRPr>
          </a:p>
        </p:txBody>
      </p:sp>
    </p:spTree>
    <p:extLst>
      <p:ext uri="{BB962C8B-B14F-4D97-AF65-F5344CB8AC3E}">
        <p14:creationId xmlns:p14="http://schemas.microsoft.com/office/powerpoint/2010/main" val="272443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Profile</a:t>
            </a:r>
            <a:endParaRPr lang="en-US" dirty="0"/>
          </a:p>
        </p:txBody>
      </p:sp>
      <p:sp>
        <p:nvSpPr>
          <p:cNvPr id="3" name="Content Placeholder 2"/>
          <p:cNvSpPr>
            <a:spLocks noGrp="1"/>
          </p:cNvSpPr>
          <p:nvPr>
            <p:ph idx="1"/>
          </p:nvPr>
        </p:nvSpPr>
        <p:spPr/>
        <p:txBody>
          <a:bodyPr/>
          <a:lstStyle/>
          <a:p>
            <a:r>
              <a:rPr lang="en-US" dirty="0" smtClean="0"/>
              <a:t>The text under the heading:</a:t>
            </a:r>
          </a:p>
          <a:p>
            <a:pPr lvl="1"/>
            <a:r>
              <a:rPr lang="en-US" dirty="0" smtClean="0"/>
              <a:t>Here are a few of our clients</a:t>
            </a:r>
            <a:endParaRPr lang="en-US" dirty="0"/>
          </a:p>
        </p:txBody>
      </p:sp>
    </p:spTree>
    <p:extLst>
      <p:ext uri="{BB962C8B-B14F-4D97-AF65-F5344CB8AC3E}">
        <p14:creationId xmlns:p14="http://schemas.microsoft.com/office/powerpoint/2010/main" val="200978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Careers page</a:t>
            </a:r>
            <a:endParaRPr lang="en-US" dirty="0"/>
          </a:p>
        </p:txBody>
      </p:sp>
      <p:sp>
        <p:nvSpPr>
          <p:cNvPr id="3" name="Content Placeholder 2"/>
          <p:cNvSpPr>
            <a:spLocks noGrp="1"/>
          </p:cNvSpPr>
          <p:nvPr>
            <p:ph idx="1"/>
          </p:nvPr>
        </p:nvSpPr>
        <p:spPr/>
        <p:txBody>
          <a:bodyPr/>
          <a:lstStyle/>
          <a:p>
            <a:r>
              <a:rPr lang="en-US" dirty="0" smtClean="0"/>
              <a:t>We Nurture Careers:</a:t>
            </a:r>
          </a:p>
          <a:p>
            <a:pPr lvl="1"/>
            <a:r>
              <a:rPr lang="en-US" dirty="0" smtClean="0"/>
              <a:t>We are proud that 85% of our business comes from existing clients. Employees build their careers alongside mentors and we make sure new employees are nurtured and mentored to ensure we set them up for success. We welcome you to join our company.</a:t>
            </a:r>
          </a:p>
          <a:p>
            <a:pPr lvl="1"/>
            <a:endParaRPr lang="en-US" dirty="0" smtClean="0"/>
          </a:p>
          <a:p>
            <a:r>
              <a:rPr lang="en-US" dirty="0" smtClean="0"/>
              <a:t>Under “Open Positions”</a:t>
            </a:r>
          </a:p>
          <a:p>
            <a:r>
              <a:rPr lang="en-US" dirty="0" smtClean="0"/>
              <a:t>We are looking for a high energy individual to help administer office management tasks. Bachelor’s degree preferred, although we will entertain a high school graduates with experience, Women returning to the workforce after a break. Typical responsibilities include, but not limited to, AR/AP, payroll documentation, filing paperwork and answering phone calls. </a:t>
            </a:r>
          </a:p>
          <a:p>
            <a:endParaRPr lang="en-US" dirty="0" smtClean="0"/>
          </a:p>
          <a:p>
            <a:endParaRPr lang="en-US" dirty="0"/>
          </a:p>
        </p:txBody>
      </p:sp>
    </p:spTree>
    <p:extLst>
      <p:ext uri="{BB962C8B-B14F-4D97-AF65-F5344CB8AC3E}">
        <p14:creationId xmlns:p14="http://schemas.microsoft.com/office/powerpoint/2010/main" val="233429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032"/>
            <a:ext cx="8596668" cy="463638"/>
          </a:xfrm>
        </p:spPr>
        <p:txBody>
          <a:bodyPr>
            <a:normAutofit fontScale="90000"/>
          </a:bodyPr>
          <a:lstStyle/>
          <a:p>
            <a:r>
              <a:rPr lang="en-US" dirty="0" smtClean="0"/>
              <a:t>Services</a:t>
            </a:r>
            <a:endParaRPr lang="en-US" dirty="0"/>
          </a:p>
        </p:txBody>
      </p:sp>
      <p:sp>
        <p:nvSpPr>
          <p:cNvPr id="3" name="Content Placeholder 2"/>
          <p:cNvSpPr>
            <a:spLocks noGrp="1"/>
          </p:cNvSpPr>
          <p:nvPr>
            <p:ph idx="1"/>
          </p:nvPr>
        </p:nvSpPr>
        <p:spPr>
          <a:xfrm>
            <a:off x="677334" y="682580"/>
            <a:ext cx="8596668" cy="6310648"/>
          </a:xfrm>
        </p:spPr>
        <p:txBody>
          <a:bodyPr>
            <a:normAutofit fontScale="55000" lnSpcReduction="20000"/>
          </a:bodyPr>
          <a:lstStyle/>
          <a:p>
            <a:r>
              <a:rPr lang="en-US" dirty="0" smtClean="0"/>
              <a:t>Services</a:t>
            </a:r>
            <a:r>
              <a:rPr lang="en-US" dirty="0"/>
              <a:t> </a:t>
            </a:r>
            <a:r>
              <a:rPr lang="en-US" dirty="0" smtClean="0"/>
              <a:t>Provided:</a:t>
            </a:r>
          </a:p>
          <a:p>
            <a:pPr lvl="1"/>
            <a:r>
              <a:rPr lang="en-US" dirty="0" smtClean="0"/>
              <a:t>Estimating</a:t>
            </a:r>
          </a:p>
          <a:p>
            <a:pPr lvl="1"/>
            <a:r>
              <a:rPr lang="en-US" dirty="0" smtClean="0"/>
              <a:t>Value design and engineering</a:t>
            </a:r>
          </a:p>
          <a:p>
            <a:pPr lvl="1"/>
            <a:r>
              <a:rPr lang="en-US" dirty="0" smtClean="0"/>
              <a:t>Commissioning</a:t>
            </a:r>
          </a:p>
          <a:p>
            <a:pPr lvl="1"/>
            <a:r>
              <a:rPr lang="en-US" dirty="0" smtClean="0"/>
              <a:t>Scheduling </a:t>
            </a:r>
          </a:p>
          <a:p>
            <a:pPr lvl="1"/>
            <a:r>
              <a:rPr lang="en-US" dirty="0" smtClean="0"/>
              <a:t>Project Management</a:t>
            </a:r>
          </a:p>
          <a:p>
            <a:pPr lvl="1"/>
            <a:r>
              <a:rPr lang="en-US" dirty="0" smtClean="0"/>
              <a:t>Consulting Services</a:t>
            </a:r>
          </a:p>
          <a:p>
            <a:pPr lvl="1"/>
            <a:r>
              <a:rPr lang="en-US" dirty="0" smtClean="0"/>
              <a:t>QA/ QC</a:t>
            </a:r>
          </a:p>
          <a:p>
            <a:pPr lvl="1"/>
            <a:r>
              <a:rPr lang="en-US" dirty="0" smtClean="0"/>
              <a:t>Global Services</a:t>
            </a:r>
          </a:p>
          <a:p>
            <a:pPr lvl="1"/>
            <a:r>
              <a:rPr lang="en-US" dirty="0" smtClean="0"/>
              <a:t>MBE/WBE</a:t>
            </a:r>
            <a:endParaRPr lang="en-US" dirty="0"/>
          </a:p>
          <a:p>
            <a:pPr lvl="1"/>
            <a:endParaRPr lang="en-US" dirty="0" smtClean="0"/>
          </a:p>
          <a:p>
            <a:r>
              <a:rPr lang="en-US" dirty="0" smtClean="0"/>
              <a:t>Industries Served: </a:t>
            </a:r>
            <a:r>
              <a:rPr lang="en-US" dirty="0"/>
              <a:t>Government, Commercial, Hospital, Malls, Educational Institutions, Individual</a:t>
            </a:r>
          </a:p>
          <a:p>
            <a:endParaRPr lang="en-US" b="1" dirty="0" smtClean="0"/>
          </a:p>
          <a:p>
            <a:r>
              <a:rPr lang="en-US" b="1" dirty="0" smtClean="0"/>
              <a:t>Local </a:t>
            </a:r>
            <a:r>
              <a:rPr lang="en-US" b="1" dirty="0"/>
              <a:t>Service Capabilities       </a:t>
            </a:r>
            <a:r>
              <a:rPr lang="en-US" dirty="0"/>
              <a:t>     </a:t>
            </a:r>
            <a:br>
              <a:rPr lang="en-US" dirty="0"/>
            </a:br>
            <a:r>
              <a:rPr lang="en-US" dirty="0"/>
              <a:t/>
            </a:r>
            <a:br>
              <a:rPr lang="en-US" dirty="0"/>
            </a:br>
            <a:r>
              <a:rPr lang="en-US" dirty="0"/>
              <a:t>             </a:t>
            </a:r>
            <a:br>
              <a:rPr lang="en-US" dirty="0"/>
            </a:br>
            <a:r>
              <a:rPr lang="en-US" dirty="0"/>
              <a:t>We provide 24 hour- emergency service and an additional 4-hour response / 24-Hours/7-days emergency / service call service for select customers.                         </a:t>
            </a:r>
            <a:r>
              <a:rPr lang="en-US" b="1" dirty="0"/>
              <a:t/>
            </a:r>
            <a:br>
              <a:rPr lang="en-US" b="1" dirty="0"/>
            </a:br>
            <a:r>
              <a:rPr lang="en-US" b="1" dirty="0"/>
              <a:t/>
            </a:r>
            <a:br>
              <a:rPr lang="en-US" b="1" dirty="0"/>
            </a:br>
            <a:r>
              <a:rPr lang="en-US" b="1" dirty="0"/>
              <a:t>System Integration</a:t>
            </a:r>
            <a:r>
              <a:rPr lang="en-US" dirty="0"/>
              <a:t> </a:t>
            </a:r>
            <a:r>
              <a:rPr lang="en-US" b="1" dirty="0"/>
              <a:t>Project Management</a:t>
            </a:r>
            <a:r>
              <a:rPr lang="en-US" dirty="0"/>
              <a:t> </a:t>
            </a:r>
            <a:r>
              <a:rPr lang="en-US" b="1" dirty="0"/>
              <a:t>Installation</a:t>
            </a:r>
            <a:r>
              <a:rPr lang="en-US" dirty="0"/>
              <a:t> </a:t>
            </a:r>
            <a:r>
              <a:rPr lang="en-US" b="1" dirty="0"/>
              <a:t>                       </a:t>
            </a:r>
            <a:br>
              <a:rPr lang="en-US" b="1" dirty="0"/>
            </a:br>
            <a:r>
              <a:rPr lang="en-US" b="1" dirty="0"/>
              <a:t>Service</a:t>
            </a:r>
            <a:br>
              <a:rPr lang="en-US" b="1" dirty="0"/>
            </a:br>
            <a:r>
              <a:rPr lang="en-US" b="1" dirty="0"/>
              <a:t>CAD design                         </a:t>
            </a:r>
            <a:br>
              <a:rPr lang="en-US" b="1" dirty="0"/>
            </a:br>
            <a:r>
              <a:rPr lang="en-US" b="1" dirty="0"/>
              <a:t>Consultation</a:t>
            </a:r>
            <a:r>
              <a:rPr lang="en-US" dirty="0"/>
              <a:t> </a:t>
            </a:r>
            <a:r>
              <a:rPr lang="en-US" b="1" dirty="0"/>
              <a:t>                       </a:t>
            </a:r>
            <a:br>
              <a:rPr lang="en-US" b="1" dirty="0"/>
            </a:br>
            <a:r>
              <a:rPr lang="en-US" b="1" dirty="0"/>
              <a:t> IT Consultation</a:t>
            </a:r>
            <a:r>
              <a:rPr lang="en-US" dirty="0"/>
              <a:t> </a:t>
            </a:r>
            <a:r>
              <a:rPr lang="en-US" b="1" dirty="0"/>
              <a:t>                        </a:t>
            </a:r>
            <a:br>
              <a:rPr lang="en-US" b="1" dirty="0"/>
            </a:br>
            <a:r>
              <a:rPr lang="en-US" b="1" dirty="0"/>
              <a:t>Customer Training</a:t>
            </a:r>
            <a:r>
              <a:rPr lang="en-US" dirty="0"/>
              <a:t>   </a:t>
            </a:r>
            <a:br>
              <a:rPr lang="en-US" dirty="0"/>
            </a:br>
            <a:r>
              <a:rPr lang="en-US" dirty="0"/>
              <a:t/>
            </a:r>
            <a:br>
              <a:rPr lang="en-US" dirty="0"/>
            </a:br>
            <a:r>
              <a:rPr lang="en-US" dirty="0"/>
              <a:t/>
            </a:r>
            <a:br>
              <a:rPr lang="en-US" dirty="0"/>
            </a:br>
            <a:r>
              <a:rPr lang="en-US" dirty="0"/>
              <a:t>We stock most major equipment at our facility and in most cases orders can be processed within the same day.   </a:t>
            </a:r>
            <a:br>
              <a:rPr lang="en-US" dirty="0"/>
            </a:br>
            <a:r>
              <a:rPr lang="en-US" dirty="0"/>
              <a:t/>
            </a:r>
            <a:br>
              <a:rPr lang="en-US" dirty="0"/>
            </a:br>
            <a:r>
              <a:rPr lang="en-US" b="1" dirty="0"/>
              <a:t>    Engineering &amp; Project Management Capabilities   </a:t>
            </a:r>
            <a:br>
              <a:rPr lang="en-US" b="1" dirty="0"/>
            </a:br>
            <a:r>
              <a:rPr lang="en-US" b="1" dirty="0"/>
              <a:t/>
            </a:r>
            <a:br>
              <a:rPr lang="en-US" b="1" dirty="0"/>
            </a:br>
            <a:r>
              <a:rPr lang="en-US" b="1" dirty="0"/>
              <a:t/>
            </a:r>
            <a:br>
              <a:rPr lang="en-US" b="1" dirty="0"/>
            </a:br>
            <a:r>
              <a:rPr lang="en-US" dirty="0"/>
              <a:t>We are one of the few security &amp; system integration companies in New York metropolitan area who </a:t>
            </a:r>
            <a:r>
              <a:rPr lang="en-US" dirty="0" smtClean="0"/>
              <a:t>is </a:t>
            </a:r>
            <a:r>
              <a:rPr lang="en-US" dirty="0"/>
              <a:t>accepted by the clients we serve as true experts in all fields of systems integration work including the design, installation and maintenance of complex systems.  Our corporation is headed by a group of engineers who have a solid understanding of engineering principles and can tackle any concerns that may arise.  </a:t>
            </a:r>
          </a:p>
        </p:txBody>
      </p:sp>
    </p:spTree>
    <p:extLst>
      <p:ext uri="{BB962C8B-B14F-4D97-AF65-F5344CB8AC3E}">
        <p14:creationId xmlns:p14="http://schemas.microsoft.com/office/powerpoint/2010/main" val="9495177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75409</TotalTime>
  <Words>818</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TRJA Website Content </vt:lpstr>
      <vt:lpstr>Page 1 – Home Page  </vt:lpstr>
      <vt:lpstr>Home Page (Cont….)</vt:lpstr>
      <vt:lpstr>Home Page (Cont….)</vt:lpstr>
      <vt:lpstr>Home Page</vt:lpstr>
      <vt:lpstr>PowerPoint Presentation</vt:lpstr>
      <vt:lpstr>Industry Profile</vt:lpstr>
      <vt:lpstr>Careers page</vt:lpstr>
      <vt:lpstr>Services</vt:lpstr>
      <vt:lpstr>Products</vt:lpstr>
      <vt:lpstr>Contact US </vt:lpstr>
      <vt:lpstr>Management Profile  </vt:lpstr>
      <vt:lpstr>Careers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TRJA Website Content</dc:title>
  <dc:creator>Ramesh Dorairaj</dc:creator>
  <cp:lastModifiedBy>Ramesh Dorairaj</cp:lastModifiedBy>
  <cp:revision>79</cp:revision>
  <cp:lastPrinted>2017-10-17T14:28:38Z</cp:lastPrinted>
  <dcterms:created xsi:type="dcterms:W3CDTF">2017-03-24T14:02:41Z</dcterms:created>
  <dcterms:modified xsi:type="dcterms:W3CDTF">2017-10-18T19:56:45Z</dcterms:modified>
</cp:coreProperties>
</file>