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6" r:id="rId3"/>
    <p:sldId id="324" r:id="rId4"/>
    <p:sldId id="352" r:id="rId6"/>
    <p:sldId id="364" r:id="rId7"/>
    <p:sldId id="365" r:id="rId8"/>
    <p:sldId id="366" r:id="rId9"/>
    <p:sldId id="357" r:id="rId10"/>
    <p:sldId id="367" r:id="rId11"/>
    <p:sldId id="368" r:id="rId12"/>
    <p:sldId id="360" r:id="rId13"/>
    <p:sldId id="369" r:id="rId14"/>
    <p:sldId id="359" r:id="rId15"/>
    <p:sldId id="370" r:id="rId16"/>
    <p:sldId id="371" r:id="rId17"/>
    <p:sldId id="372" r:id="rId18"/>
    <p:sldId id="373" r:id="rId19"/>
    <p:sldId id="374" r:id="rId20"/>
    <p:sldId id="375" r:id="rId21"/>
    <p:sldId id="379" r:id="rId22"/>
    <p:sldId id="381" r:id="rId23"/>
    <p:sldId id="380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默认节" id="{3d0ca6bf-731b-4d2e-b810-7de1c9e3c299}">
          <p14:sldIdLst>
            <p14:sldId id="296"/>
            <p14:sldId id="324"/>
            <p14:sldId id="352"/>
            <p14:sldId id="364"/>
            <p14:sldId id="365"/>
            <p14:sldId id="366"/>
            <p14:sldId id="357"/>
            <p14:sldId id="367"/>
            <p14:sldId id="368"/>
            <p14:sldId id="360"/>
            <p14:sldId id="369"/>
            <p14:sldId id="359"/>
            <p14:sldId id="370"/>
            <p14:sldId id="371"/>
            <p14:sldId id="372"/>
            <p14:sldId id="373"/>
            <p14:sldId id="374"/>
            <p14:sldId id="375"/>
            <p14:sldId id="379"/>
            <p14:sldId id="381"/>
            <p14:sldId id="3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885" autoAdjust="0"/>
  </p:normalViewPr>
  <p:slideViewPr>
    <p:cSldViewPr>
      <p:cViewPr varScale="1">
        <p:scale>
          <a:sx n="24" d="100"/>
          <a:sy n="24" d="100"/>
        </p:scale>
        <p:origin x="2088" y="72"/>
      </p:cViewPr>
      <p:guideLst>
        <p:guide orient="horz" pos="3072"/>
        <p:guide pos="40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44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5696091"/>
            <a:ext cx="13004800" cy="4057509"/>
          </a:xfrm>
          <a:prstGeom prst="rect">
            <a:avLst/>
          </a:prstGeom>
          <a:gradFill flip="none" rotWithShape="1">
            <a:gsLst>
              <a:gs pos="64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5405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1424340" y="8565431"/>
            <a:ext cx="10094194" cy="6644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56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50240" indent="0" algn="ctr">
              <a:buNone/>
              <a:defRPr sz="2845"/>
            </a:lvl2pPr>
            <a:lvl3pPr marL="1300480" indent="0" algn="ctr">
              <a:buNone/>
              <a:defRPr sz="2560"/>
            </a:lvl3pPr>
            <a:lvl4pPr marL="1950720" indent="0" algn="ctr">
              <a:buNone/>
              <a:defRPr sz="2275"/>
            </a:lvl4pPr>
            <a:lvl5pPr marL="2600960" indent="0" algn="ctr">
              <a:buNone/>
              <a:defRPr sz="2275"/>
            </a:lvl5pPr>
            <a:lvl6pPr marL="3251200" indent="0" algn="ctr">
              <a:buNone/>
              <a:defRPr sz="2275"/>
            </a:lvl6pPr>
            <a:lvl7pPr marL="3901440" indent="0" algn="ctr">
              <a:buNone/>
              <a:defRPr sz="2275"/>
            </a:lvl7pPr>
            <a:lvl8pPr marL="4551680" indent="0" algn="ctr">
              <a:buNone/>
              <a:defRPr sz="2275"/>
            </a:lvl8pPr>
            <a:lvl9pPr marL="5201920" indent="0" algn="ctr">
              <a:buNone/>
              <a:defRPr sz="227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1424341" y="7103565"/>
            <a:ext cx="10094192" cy="1330793"/>
          </a:xfrm>
        </p:spPr>
        <p:txBody>
          <a:bodyPr/>
          <a:lstStyle>
            <a:lvl1pPr algn="ctr">
              <a:defRPr sz="5120" baseline="0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4">
                      <a:satMod val="175000"/>
                      <a:alpha val="15000"/>
                    </a:schemeClr>
                  </a:glow>
                </a:effectLst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94080" y="9040144"/>
            <a:ext cx="2926080" cy="519289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07840" y="9040144"/>
            <a:ext cx="4389120" cy="5192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84640" y="9040144"/>
            <a:ext cx="2926080" cy="519289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94080" y="812803"/>
            <a:ext cx="11216641" cy="8035432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68302" y="602827"/>
            <a:ext cx="11720125" cy="99328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883920" y="2108835"/>
            <a:ext cx="11504295" cy="704913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415">
                <a:solidFill>
                  <a:schemeClr val="tx1"/>
                </a:solidFill>
              </a:defRPr>
            </a:lvl1pPr>
            <a:lvl2pPr marL="650240" indent="0">
              <a:spcBef>
                <a:spcPts val="0"/>
              </a:spcBef>
              <a:spcAft>
                <a:spcPts val="0"/>
              </a:spcAft>
              <a:buFontTx/>
              <a:buNone/>
              <a:defRPr sz="2845">
                <a:solidFill>
                  <a:schemeClr val="tx1"/>
                </a:solidFill>
              </a:defRPr>
            </a:lvl2pPr>
            <a:lvl3pPr marL="1300480" indent="0">
              <a:spcBef>
                <a:spcPts val="0"/>
              </a:spcBef>
              <a:buFontTx/>
              <a:buNone/>
              <a:defRPr sz="2560">
                <a:solidFill>
                  <a:schemeClr val="tx1"/>
                </a:solidFill>
              </a:defRPr>
            </a:lvl3pPr>
            <a:lvl4pPr marL="1950720" indent="0">
              <a:buFontTx/>
              <a:buNone/>
              <a:defRPr sz="2560">
                <a:solidFill>
                  <a:schemeClr val="tx1"/>
                </a:solidFill>
              </a:defRPr>
            </a:lvl4pPr>
            <a:lvl5pPr marL="2600960" indent="0">
              <a:buFontTx/>
              <a:buNone/>
              <a:defRPr sz="256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238586" y="3298682"/>
            <a:ext cx="8527627" cy="1756551"/>
          </a:xfrm>
        </p:spPr>
        <p:txBody>
          <a:bodyPr/>
          <a:lstStyle>
            <a:lvl1pPr algn="ctr">
              <a:defRPr sz="56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2238586" y="5130775"/>
            <a:ext cx="8529920" cy="962560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560">
                <a:solidFill>
                  <a:schemeClr val="tx1"/>
                </a:solidFill>
              </a:defRPr>
            </a:lvl1pPr>
            <a:lvl2pPr marL="65024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8302" y="602827"/>
            <a:ext cx="11720125" cy="9932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899520" y="2718720"/>
            <a:ext cx="9497600" cy="2611200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415">
                <a:solidFill>
                  <a:schemeClr val="tx1"/>
                </a:solidFill>
              </a:defRPr>
            </a:lvl1pPr>
            <a:lvl2pPr marL="819150" indent="0">
              <a:lnSpc>
                <a:spcPct val="110000"/>
              </a:lnSpc>
              <a:buFontTx/>
              <a:buNone/>
              <a:defRPr sz="2845">
                <a:solidFill>
                  <a:schemeClr val="tx1"/>
                </a:solidFill>
              </a:defRPr>
            </a:lvl2pPr>
            <a:lvl3pPr marL="1300480" indent="0">
              <a:lnSpc>
                <a:spcPct val="110000"/>
              </a:lnSpc>
              <a:buFontTx/>
              <a:buNone/>
              <a:defRPr/>
            </a:lvl3pPr>
            <a:lvl4pPr marL="1950720" indent="0">
              <a:lnSpc>
                <a:spcPct val="110000"/>
              </a:lnSpc>
              <a:buFontTx/>
              <a:buNone/>
              <a:defRPr/>
            </a:lvl4pPr>
            <a:lvl5pPr marL="2600960" indent="0">
              <a:lnSpc>
                <a:spcPct val="110000"/>
              </a:lnSpc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899520" y="5734400"/>
            <a:ext cx="9497600" cy="2611200"/>
          </a:xfrm>
        </p:spPr>
        <p:txBody>
          <a:bodyPr/>
          <a:lstStyle>
            <a:lvl1pPr marL="0" indent="0">
              <a:lnSpc>
                <a:spcPct val="110000"/>
              </a:lnSpc>
              <a:buFontTx/>
              <a:buNone/>
              <a:defRPr sz="3415">
                <a:solidFill>
                  <a:schemeClr val="tx1"/>
                </a:solidFill>
              </a:defRPr>
            </a:lvl1pPr>
            <a:lvl2pPr marL="819150" indent="0">
              <a:lnSpc>
                <a:spcPct val="110000"/>
              </a:lnSpc>
              <a:buFontTx/>
              <a:buNone/>
              <a:defRPr sz="2845">
                <a:solidFill>
                  <a:schemeClr val="tx1"/>
                </a:solidFill>
              </a:defRPr>
            </a:lvl2pPr>
            <a:lvl3pPr marL="1300480" indent="0">
              <a:buFontTx/>
              <a:buNone/>
              <a:defRPr/>
            </a:lvl3pPr>
            <a:lvl4pPr marL="1950720" indent="0">
              <a:buFontTx/>
              <a:buNone/>
              <a:defRPr/>
            </a:lvl4pPr>
            <a:lvl5pPr marL="2600960" indent="0">
              <a:buFontTx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0720" y="604160"/>
            <a:ext cx="11719680" cy="99328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720" y="1957493"/>
            <a:ext cx="5501639" cy="1171786"/>
          </a:xfrm>
        </p:spPr>
        <p:txBody>
          <a:bodyPr anchor="b">
            <a:normAutofit/>
          </a:bodyPr>
          <a:lstStyle>
            <a:lvl1pPr marL="0" indent="0">
              <a:buNone/>
              <a:defRPr sz="3130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70720" y="3129279"/>
            <a:ext cx="5501639" cy="5240303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1666" y="1957493"/>
            <a:ext cx="5528734" cy="1171786"/>
          </a:xfrm>
        </p:spPr>
        <p:txBody>
          <a:bodyPr anchor="b">
            <a:normAutofit/>
          </a:bodyPr>
          <a:lstStyle>
            <a:lvl1pPr marL="0" indent="0">
              <a:buNone/>
              <a:defRPr sz="3130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861666" y="3129279"/>
            <a:ext cx="5528734" cy="5240303"/>
          </a:xfrm>
        </p:spPr>
        <p:txBody>
          <a:bodyPr/>
          <a:lstStyle>
            <a:lvl1pPr>
              <a:defRPr sz="3415"/>
            </a:lvl1pPr>
            <a:lvl2pPr>
              <a:defRPr sz="2845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3025920" y="3885156"/>
            <a:ext cx="6952960" cy="1361920"/>
          </a:xfrm>
        </p:spPr>
        <p:txBody>
          <a:bodyPr anchor="ctr" anchorCtr="0">
            <a:normAutofit/>
          </a:bodyPr>
          <a:lstStyle>
            <a:lvl1pPr algn="ctr">
              <a:defRPr sz="7965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7" name="平行四边形 3"/>
          <p:cNvSpPr>
            <a:spLocks noChangeArrowheads="1"/>
          </p:cNvSpPr>
          <p:nvPr/>
        </p:nvSpPr>
        <p:spPr bwMode="auto">
          <a:xfrm>
            <a:off x="3899183" y="5247076"/>
            <a:ext cx="9105617" cy="478649"/>
          </a:xfrm>
          <a:prstGeom prst="parallelogram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anchor="ctr">
            <a:normAutofit fontScale="87500"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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zh-CN" sz="2275" smtClean="0">
              <a:solidFill>
                <a:srgbClr val="ACD1E8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0720" y="604160"/>
            <a:ext cx="11719680" cy="993280"/>
          </a:xfrm>
        </p:spPr>
        <p:txBody>
          <a:bodyPr/>
          <a:lstStyle>
            <a:lvl1pPr>
              <a:defRPr sz="45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024000" y="3061760"/>
            <a:ext cx="5370880" cy="5396480"/>
          </a:xfrm>
        </p:spPr>
        <p:txBody>
          <a:bodyPr rtlCol="0">
            <a:normAutofit/>
          </a:bodyPr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024640" y="3061760"/>
            <a:ext cx="5329920" cy="5396480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633344" y="519289"/>
            <a:ext cx="1145889" cy="8265725"/>
          </a:xfrm>
        </p:spPr>
        <p:txBody>
          <a:bodyPr vert="horz" anchor="t" anchorCtr="0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923277" y="519289"/>
            <a:ext cx="8462154" cy="8265725"/>
          </a:xfrm>
        </p:spPr>
        <p:txBody>
          <a:bodyPr vert="eaVert"/>
          <a:lstStyle>
            <a:lvl1pPr>
              <a:defRPr sz="3415"/>
            </a:lvl1pPr>
            <a:lvl2pPr>
              <a:defRPr sz="2845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4.jpeg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6" y="0"/>
            <a:ext cx="13004800" cy="393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8738"/>
            <a:ext cx="13004800" cy="74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1932658"/>
            <a:ext cx="13004800" cy="7832232"/>
          </a:xfrm>
          <a:prstGeom prst="rect">
            <a:avLst/>
          </a:prstGeom>
          <a:solidFill>
            <a:srgbClr val="FFFFFF">
              <a:alpha val="9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5405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8302" y="602827"/>
            <a:ext cx="11720125" cy="9956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 bwMode="auto">
          <a:xfrm>
            <a:off x="668302" y="2318738"/>
            <a:ext cx="11706578" cy="651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94080" y="9040142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705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2E62FA2D-8AD8-4839-8284-DBE6C369225F}" type="datetimeFigureOut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307840" y="9040142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70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9184640" y="9040142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705" baseline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19A5171-AC11-41CE-8B52-CDB574A4F0E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4550" b="1" kern="1200" dirty="0">
          <a:ln w="12700">
            <a:solidFill>
              <a:schemeClr val="bg1">
                <a:alpha val="75000"/>
              </a:schemeClr>
            </a:solidFill>
          </a:ln>
          <a:solidFill>
            <a:srgbClr val="382E77"/>
          </a:solidFill>
          <a:effectLst>
            <a:glow rad="139700">
              <a:schemeClr val="accent4">
                <a:satMod val="175000"/>
                <a:alpha val="15000"/>
              </a:schemeClr>
            </a:glo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382E77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508635" indent="-508635" algn="just" rtl="0" fontAlgn="base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sz="3415" kern="1200">
          <a:solidFill>
            <a:srgbClr val="4061AA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921385" indent="-327660" algn="just" rtl="0" fontAlgn="base">
        <a:lnSpc>
          <a:spcPct val="15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1625600" indent="-325120" algn="l" rtl="0" fontAlgn="base">
        <a:lnSpc>
          <a:spcPct val="90000"/>
        </a:lnSpc>
        <a:spcBef>
          <a:spcPct val="143000"/>
        </a:spcBef>
        <a:spcAft>
          <a:spcPct val="0"/>
        </a:spcAft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lnSpc>
          <a:spcPct val="90000"/>
        </a:lnSpc>
        <a:spcBef>
          <a:spcPct val="143000"/>
        </a:spcBef>
        <a:spcAft>
          <a:spcPct val="0"/>
        </a:spcAft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lnSpc>
          <a:spcPct val="90000"/>
        </a:lnSpc>
        <a:spcBef>
          <a:spcPct val="143000"/>
        </a:spcBef>
        <a:spcAft>
          <a:spcPct val="0"/>
        </a:spcAft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24341" y="7326450"/>
            <a:ext cx="10094192" cy="1330793"/>
          </a:xfrm>
        </p:spPr>
        <p:txBody>
          <a:bodyPr wrap="square">
            <a:normAutofit/>
          </a:bodyPr>
          <a:p>
            <a:pPr>
              <a:spcAft>
                <a:spcPts val="0"/>
              </a:spcAft>
              <a:defRPr/>
            </a:pPr>
            <a:r>
              <a:rPr lang="zh-CN" altLang="en-US" sz="4000" dirty="0" smtClean="0">
                <a:latin typeface="+mj-lt"/>
                <a:ea typeface="+mj-ea"/>
              </a:rPr>
              <a:t>S</a:t>
            </a:r>
            <a:r>
              <a:rPr altLang="zh-CN" sz="4000" dirty="0" smtClean="0">
                <a:latin typeface="+mj-lt"/>
                <a:ea typeface="+mj-ea"/>
              </a:rPr>
              <a:t>pringBoot</a:t>
            </a:r>
            <a:r>
              <a:rPr lang="zh-CN" sz="4000" dirty="0" smtClean="0">
                <a:latin typeface="+mj-lt"/>
                <a:ea typeface="+mj-ea"/>
              </a:rPr>
              <a:t>实例</a:t>
            </a:r>
            <a:endParaRPr lang="zh-CN" sz="4000" dirty="0" smtClean="0">
              <a:latin typeface="+mj-lt"/>
              <a:ea typeface="+mj-ea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肖东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（</a:t>
            </a:r>
            <a:r>
              <a:rPr altLang="zh-CN" sz="5400" dirty="0"/>
              <a:t>3</a:t>
            </a:r>
            <a:r>
              <a:rPr lang="zh-CN" altLang="en-US" sz="5400" dirty="0"/>
              <a:t>）service类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@Service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class HelloWorldService {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public String getHelloMessage() {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return "Hello world";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sz="4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@Service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42620" y="2099310"/>
            <a:ext cx="1173099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服务层组件，用于标注业务层组件,表示定义一个bean，自动根据bean的类名实例化一个首写字母为小写的bean，例如Chinese实例化为chinese，如果需要自己改名字则:@Service("你自己改的bean名")。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（</a:t>
            </a:r>
            <a:r>
              <a:rPr altLang="zh-CN" sz="5400" dirty="0"/>
              <a:t>4</a:t>
            </a:r>
            <a:r>
              <a:rPr lang="zh-CN" altLang="en-US" sz="5400" dirty="0"/>
              <a:t>）controller类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@RestController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class HelloController {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@Autowired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HelloWorldService myService;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@RequestMapping("/hello")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public String First() {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return myService.getHelloMessage();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}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@Controller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@Autowired   :它可以对类成员变量、方法及构造函数进行标注，完成自动装配的工作。 通过 @Autowired的使用来消除 set ，get方法。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@RequestMapping是一个用来处理请求地址映射的注解，可用于类或方法上。用于类上，表示类中的所有响应请求的方法都是以该地址作为父路径。比如图一中，跳转到登录页面的路径就是localhost:8080/xxx-war/user/toLogin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@Controller 用于标记在一个类上，使用它标记的类就是一个SpringMVC Controller 对象。分发处理器将会扫描使用了该注解的类的方法。通俗来说，被Controller标记的类就是一个控制器，这个类中的方法，就是相应的动作。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@RestController注解相当于@ResponseBody ＋ @Controller合在一起的作用。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1) 如果只是使用@RestController注解Controller，则Controller中的方法无法返回jsp页面，或者html，配置的视图解析器 InternalResourceViewResolver不起作用，返回的内容就是Return 里的内容。 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2) 如果需要返回到指定页面，则需要用 @Controller配合视图解析器InternalResourceViewResolver才行。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如果需要返回JSON，XML或自定义mediaType内容到页面，则需要在对应的方法上加上@ResponseBody注解。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斜纹 5"/>
          <p:cNvSpPr/>
          <p:nvPr>
            <p:custDataLst>
              <p:tags r:id="rId1"/>
            </p:custDataLst>
          </p:nvPr>
        </p:nvSpPr>
        <p:spPr bwMode="auto">
          <a:xfrm>
            <a:off x="3051175" y="3170238"/>
            <a:ext cx="515938" cy="517525"/>
          </a:xfrm>
          <a:custGeom>
            <a:avLst/>
            <a:gdLst>
              <a:gd name="T0" fmla="*/ 0 w 515937"/>
              <a:gd name="T1" fmla="*/ 221956 h 517525"/>
              <a:gd name="T2" fmla="*/ 221275 w 515937"/>
              <a:gd name="T3" fmla="*/ 0 h 517525"/>
              <a:gd name="T4" fmla="*/ 515937 w 515937"/>
              <a:gd name="T5" fmla="*/ 0 h 517525"/>
              <a:gd name="T6" fmla="*/ 0 w 515937"/>
              <a:gd name="T7" fmla="*/ 517525 h 517525"/>
              <a:gd name="T8" fmla="*/ 0 w 515937"/>
              <a:gd name="T9" fmla="*/ 221956 h 517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5937" h="517525">
                <a:moveTo>
                  <a:pt x="0" y="221956"/>
                </a:moveTo>
                <a:lnTo>
                  <a:pt x="221275" y="0"/>
                </a:lnTo>
                <a:lnTo>
                  <a:pt x="515937" y="0"/>
                </a:lnTo>
                <a:lnTo>
                  <a:pt x="0" y="517525"/>
                </a:lnTo>
                <a:lnTo>
                  <a:pt x="0" y="2219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p>
            <a:endParaRPr lang="zh-CN" altLang="en-US" sz="1800"/>
          </a:p>
        </p:txBody>
      </p:sp>
      <p:sp>
        <p:nvSpPr>
          <p:cNvPr id="29700" name="斜纹 8"/>
          <p:cNvSpPr/>
          <p:nvPr>
            <p:custDataLst>
              <p:tags r:id="rId2"/>
            </p:custDataLst>
          </p:nvPr>
        </p:nvSpPr>
        <p:spPr bwMode="auto">
          <a:xfrm rot="10800000">
            <a:off x="9255125" y="7192963"/>
            <a:ext cx="538163" cy="539750"/>
          </a:xfrm>
          <a:custGeom>
            <a:avLst/>
            <a:gdLst>
              <a:gd name="T0" fmla="*/ 0 w 538162"/>
              <a:gd name="T1" fmla="*/ 231488 h 539750"/>
              <a:gd name="T2" fmla="*/ 230807 w 538162"/>
              <a:gd name="T3" fmla="*/ 0 h 539750"/>
              <a:gd name="T4" fmla="*/ 538162 w 538162"/>
              <a:gd name="T5" fmla="*/ 0 h 539750"/>
              <a:gd name="T6" fmla="*/ 0 w 538162"/>
              <a:gd name="T7" fmla="*/ 539750 h 539750"/>
              <a:gd name="T8" fmla="*/ 0 w 538162"/>
              <a:gd name="T9" fmla="*/ 231488 h 539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8162" h="539750">
                <a:moveTo>
                  <a:pt x="0" y="231488"/>
                </a:moveTo>
                <a:lnTo>
                  <a:pt x="230807" y="0"/>
                </a:lnTo>
                <a:lnTo>
                  <a:pt x="538162" y="0"/>
                </a:lnTo>
                <a:lnTo>
                  <a:pt x="0" y="539750"/>
                </a:lnTo>
                <a:lnTo>
                  <a:pt x="0" y="231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p>
            <a:endParaRPr lang="zh-CN" altLang="en-US" sz="1800"/>
          </a:p>
        </p:txBody>
      </p:sp>
      <p:sp>
        <p:nvSpPr>
          <p:cNvPr id="2560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44880" y="102870"/>
            <a:ext cx="11150600" cy="1756410"/>
          </a:xfrm>
        </p:spPr>
        <p:txBody>
          <a:bodyPr wrap="square">
            <a:normAutofit/>
          </a:bodyPr>
          <a:p>
            <a:pPr algn="l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rPr>
              <a:t>二、</a:t>
            </a:r>
            <a:r>
              <a:rPr altLang="zh-CN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Spring Boot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rPr>
              <a:t>实例分析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" name="文本占位符 3"/>
          <p:cNvSpPr txBox="1"/>
          <p:nvPr/>
        </p:nvSpPr>
        <p:spPr>
          <a:xfrm>
            <a:off x="238125" y="2338705"/>
            <a:ext cx="6192520" cy="5394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1</a:t>
            </a: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）maven配置文件</a:t>
            </a:r>
            <a:endParaRPr lang="zh-CN" altLang="en-US" sz="4400" b="1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2</a:t>
            </a: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）application类</a:t>
            </a:r>
            <a:endParaRPr lang="zh-CN" altLang="en-US" sz="4400" b="1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3</a:t>
            </a: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）属性和资源文件</a:t>
            </a:r>
            <a:endParaRPr lang="zh-CN" altLang="en-US" sz="4400" b="1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4</a:t>
            </a: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）service类</a:t>
            </a:r>
            <a:endParaRPr lang="zh-CN" altLang="en-US" sz="4400" b="1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5</a:t>
            </a:r>
            <a:r>
              <a:rPr lang="zh-CN" altLang="en-US" sz="44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）controller类</a:t>
            </a:r>
            <a:endParaRPr lang="zh-CN" altLang="en-US" sz="4400" b="1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2" name="十字形 1"/>
          <p:cNvSpPr/>
          <p:nvPr/>
        </p:nvSpPr>
        <p:spPr>
          <a:xfrm>
            <a:off x="6582410" y="4181475"/>
            <a:ext cx="1151890" cy="1224280"/>
          </a:xfrm>
          <a:prstGeom prst="plus">
            <a:avLst>
              <a:gd name="adj" fmla="val 443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3"/>
          <p:cNvSpPr txBox="1"/>
          <p:nvPr/>
        </p:nvSpPr>
        <p:spPr>
          <a:xfrm>
            <a:off x="7884795" y="2356485"/>
            <a:ext cx="4681855" cy="5376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ctr" hangingPunct="1">
              <a:lnSpc>
                <a:spcPct val="150000"/>
              </a:lnSpc>
            </a:pPr>
            <a:r>
              <a:rPr lang="en-US" altLang="zh-CN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mapper</a:t>
            </a:r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接口</a:t>
            </a:r>
            <a:endParaRPr lang="en-US" altLang="zh-CN" sz="5400" b="1" dirty="0">
              <a:solidFill>
                <a:schemeClr val="accent3">
                  <a:lumMod val="50000"/>
                </a:schemeClr>
              </a:solidFill>
              <a:latin typeface="Times New Roman" panose="02020603050405020304" charset="0"/>
            </a:endParaRPr>
          </a:p>
          <a:p>
            <a:pPr algn="ctr" hangingPunct="1">
              <a:lnSpc>
                <a:spcPct val="150000"/>
              </a:lnSpc>
            </a:pPr>
            <a:r>
              <a:rPr lang="en-US" altLang="zh-CN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mybatis</a:t>
            </a:r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框架</a:t>
            </a:r>
            <a:endParaRPr lang="en-US" altLang="zh-CN" sz="5400" b="1" dirty="0">
              <a:solidFill>
                <a:schemeClr val="accent3">
                  <a:lumMod val="50000"/>
                </a:schemeClr>
              </a:solidFill>
              <a:latin typeface="Times New Roman" panose="02020603050405020304" charset="0"/>
            </a:endParaRPr>
          </a:p>
          <a:p>
            <a:pPr algn="ctr" hangingPunct="1">
              <a:lnSpc>
                <a:spcPct val="150000"/>
              </a:lnSpc>
            </a:pPr>
            <a:r>
              <a:rPr lang="en-US" altLang="zh-CN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javabean</a:t>
            </a:r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类</a:t>
            </a:r>
            <a:endParaRPr lang="en-US" altLang="zh-CN" sz="5400" b="1" dirty="0">
              <a:solidFill>
                <a:schemeClr val="accent3">
                  <a:lumMod val="50000"/>
                </a:schemeClr>
              </a:solidFill>
              <a:latin typeface="Times New Roman" panose="02020603050405020304" charset="0"/>
            </a:endParaRPr>
          </a:p>
          <a:p>
            <a:pPr algn="ctr" hangingPunct="1">
              <a:lnSpc>
                <a:spcPct val="150000"/>
              </a:lnSpc>
            </a:pPr>
            <a:r>
              <a:rPr lang="en-US" altLang="zh-CN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mysql</a:t>
            </a:r>
            <a:r>
              <a:rPr lang="zh-CN" altLang="en-US" sz="5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</a:rPr>
              <a:t>数据库</a:t>
            </a:r>
            <a:endParaRPr lang="zh-CN" altLang="en-US" sz="5400" b="1" dirty="0">
              <a:solidFill>
                <a:schemeClr val="accent3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0320" y="8204200"/>
            <a:ext cx="2839720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</a:rPr>
              <a:t>程序演示</a:t>
            </a:r>
            <a:endParaRPr lang="zh-CN" altLang="en-US" sz="44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sz="5400">
                <a:sym typeface="+mn-ea"/>
              </a:rPr>
              <a:t>（1）maven配置文件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&lt;dependency&gt;	 &lt;groupId&gt;mysql&lt;/groupId&gt;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&lt;artifactId&gt;mysql-connector-java&lt;/artifactId&gt; &lt;/dependency&gt; 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&lt;dependency&gt;  &lt;groupId&gt;org.mybatis.spring.boot&lt;/groupId&gt;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&lt;artifactId&gt;mybatis-spring-boot-starter&lt;/artifactId&gt;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&lt;version&gt;1.3.0&lt;/version&gt;  &lt;/dependency&gt;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&lt;dependency&gt;  &lt;groupId&gt;tk.mybatis&lt;/groupId&gt;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&lt;artifactId&gt;mapper-spring-boot-starter&lt;/artifactId&gt;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&lt;version&gt;1.1.4&lt;/version&gt;	&lt;/dependency&gt;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MyBatis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42620" y="2099310"/>
            <a:ext cx="1173099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（</a:t>
            </a:r>
            <a:r>
              <a:rPr altLang="zh-CN" sz="5400" dirty="0"/>
              <a:t>2</a:t>
            </a:r>
            <a:r>
              <a:rPr lang="zh-CN" altLang="en-US" sz="5400" dirty="0"/>
              <a:t>）UserMapper接口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11074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@Mapper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interface UserMapper {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@Select("select * from demo_user")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List&lt;User&gt; selectAll();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altLang="zh-CN" sz="54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MyBatis注解方式</a:t>
            </a:r>
            <a:endParaRPr altLang="zh-CN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42620" y="2099310"/>
            <a:ext cx="1173099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MyBatis注解方式是将SQL直接注解写在接口上 。 这种方式的优点是对于需求比较简单的系统，效率较高。 缺点是：当SQL有变化时都需要重新编译代码。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@Select 查询语句的注解关键字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@Insert 插入语句的注解关键字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@Update 更新语句的注解关键字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@Delete 删除语句的注解关键字。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4115" y="268605"/>
            <a:ext cx="10464800" cy="1153795"/>
          </a:xfrm>
        </p:spPr>
        <p:txBody>
          <a:bodyPr>
            <a:normAutofit/>
          </a:bodyPr>
          <a:lstStyle/>
          <a:p>
            <a:r>
              <a:rPr sz="5400" dirty="0"/>
              <a:t>MyBatis注解方式</a:t>
            </a:r>
            <a:r>
              <a:rPr lang="zh-CN" sz="5400" dirty="0"/>
              <a:t>实例</a:t>
            </a:r>
            <a:endParaRPr lang="zh-CN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175260" y="1691005"/>
            <a:ext cx="12560935" cy="36518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//使用注解的方式新增用户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@Insert("insert into users values(null,#{user.userName},#{user.userPwd}, #{user.userType})")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@Options(keyProperty="user.userId",useGeneratedKeys=true)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public int addUser(@Param("user")User user);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1068705" y="7017385"/>
            <a:ext cx="10153015" cy="16656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问题：学生表</a:t>
            </a:r>
            <a:r>
              <a:rPr lang="en-US" altLang="zh-CN"/>
              <a:t>stu_info</a:t>
            </a:r>
            <a:r>
              <a:rPr lang="zh-CN" altLang="en-US"/>
              <a:t>插入记录？</a:t>
            </a:r>
            <a:endParaRPr lang="zh-CN" altLang="en-US"/>
          </a:p>
          <a:p>
            <a:pPr algn="l"/>
            <a:r>
              <a:rPr lang="en-US" altLang="zh-CN"/>
              <a:t>stu_info(id,name,sex,age,weight,hight)</a:t>
            </a:r>
            <a:endParaRPr lang="en-US" altLang="zh-CN"/>
          </a:p>
        </p:txBody>
      </p:sp>
      <p:sp>
        <p:nvSpPr>
          <p:cNvPr id="6" name="流程图: 资料带 5"/>
          <p:cNvSpPr/>
          <p:nvPr/>
        </p:nvSpPr>
        <p:spPr>
          <a:xfrm>
            <a:off x="436880" y="268605"/>
            <a:ext cx="12299315" cy="643191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@Insert("insert into stuinfo(name,sex,age,weight,hight) values(#{stuinfo.name},#{stuinfo.sex}, #{stuinfo.age}, #{stuinfo.weight}, #{stuinfo.hight})")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 @Options(keyProperty="user.id",useGeneratedKeys=true)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 public int addUser(@Param("stuinfo")Stuinfo stuinfo);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ctr"/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斜纹 5"/>
          <p:cNvSpPr/>
          <p:nvPr>
            <p:custDataLst>
              <p:tags r:id="rId1"/>
            </p:custDataLst>
          </p:nvPr>
        </p:nvSpPr>
        <p:spPr bwMode="auto">
          <a:xfrm>
            <a:off x="3051175" y="3170238"/>
            <a:ext cx="515938" cy="517525"/>
          </a:xfrm>
          <a:custGeom>
            <a:avLst/>
            <a:gdLst>
              <a:gd name="T0" fmla="*/ 0 w 515937"/>
              <a:gd name="T1" fmla="*/ 221956 h 517525"/>
              <a:gd name="T2" fmla="*/ 221275 w 515937"/>
              <a:gd name="T3" fmla="*/ 0 h 517525"/>
              <a:gd name="T4" fmla="*/ 515937 w 515937"/>
              <a:gd name="T5" fmla="*/ 0 h 517525"/>
              <a:gd name="T6" fmla="*/ 0 w 515937"/>
              <a:gd name="T7" fmla="*/ 517525 h 517525"/>
              <a:gd name="T8" fmla="*/ 0 w 515937"/>
              <a:gd name="T9" fmla="*/ 221956 h 517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5937" h="517525">
                <a:moveTo>
                  <a:pt x="0" y="221956"/>
                </a:moveTo>
                <a:lnTo>
                  <a:pt x="221275" y="0"/>
                </a:lnTo>
                <a:lnTo>
                  <a:pt x="515937" y="0"/>
                </a:lnTo>
                <a:lnTo>
                  <a:pt x="0" y="517525"/>
                </a:lnTo>
                <a:lnTo>
                  <a:pt x="0" y="2219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p>
            <a:endParaRPr lang="zh-CN" altLang="en-US" sz="1800"/>
          </a:p>
        </p:txBody>
      </p:sp>
      <p:sp>
        <p:nvSpPr>
          <p:cNvPr id="29700" name="斜纹 8"/>
          <p:cNvSpPr/>
          <p:nvPr>
            <p:custDataLst>
              <p:tags r:id="rId2"/>
            </p:custDataLst>
          </p:nvPr>
        </p:nvSpPr>
        <p:spPr bwMode="auto">
          <a:xfrm rot="10800000">
            <a:off x="9255125" y="7192963"/>
            <a:ext cx="538163" cy="539750"/>
          </a:xfrm>
          <a:custGeom>
            <a:avLst/>
            <a:gdLst>
              <a:gd name="T0" fmla="*/ 0 w 538162"/>
              <a:gd name="T1" fmla="*/ 231488 h 539750"/>
              <a:gd name="T2" fmla="*/ 230807 w 538162"/>
              <a:gd name="T3" fmla="*/ 0 h 539750"/>
              <a:gd name="T4" fmla="*/ 538162 w 538162"/>
              <a:gd name="T5" fmla="*/ 0 h 539750"/>
              <a:gd name="T6" fmla="*/ 0 w 538162"/>
              <a:gd name="T7" fmla="*/ 539750 h 539750"/>
              <a:gd name="T8" fmla="*/ 0 w 538162"/>
              <a:gd name="T9" fmla="*/ 231488 h 539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8162" h="539750">
                <a:moveTo>
                  <a:pt x="0" y="231488"/>
                </a:moveTo>
                <a:lnTo>
                  <a:pt x="230807" y="0"/>
                </a:lnTo>
                <a:lnTo>
                  <a:pt x="538162" y="0"/>
                </a:lnTo>
                <a:lnTo>
                  <a:pt x="0" y="539750"/>
                </a:lnTo>
                <a:lnTo>
                  <a:pt x="0" y="231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p>
            <a:endParaRPr lang="zh-CN" altLang="en-US" sz="1800"/>
          </a:p>
        </p:txBody>
      </p:sp>
      <p:sp>
        <p:nvSpPr>
          <p:cNvPr id="2560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44880" y="102870"/>
            <a:ext cx="11150600" cy="1756410"/>
          </a:xfrm>
        </p:spPr>
        <p:txBody>
          <a:bodyPr wrap="square">
            <a:normAutofit/>
          </a:bodyPr>
          <a:p>
            <a:pPr algn="l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rPr>
              <a:t>一、</a:t>
            </a:r>
            <a:r>
              <a:rPr altLang="zh-CN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Spring Boot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</a:rPr>
              <a:t>实例分析</a:t>
            </a:r>
            <a:endParaRPr lang="zh-CN" altLang="en-US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" name="文本占位符 3"/>
          <p:cNvSpPr txBox="1"/>
          <p:nvPr/>
        </p:nvSpPr>
        <p:spPr>
          <a:xfrm>
            <a:off x="636270" y="2356485"/>
            <a:ext cx="11742420" cy="633666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1</a:t>
            </a: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）maven配置文件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2</a:t>
            </a: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）application类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3</a:t>
            </a: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）属性和资源文件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（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4</a:t>
            </a: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</a:rPr>
              <a:t>）service类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5</a:t>
            </a:r>
            <a:r>
              <a:rPr lang="zh-CN" alt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sym typeface="+mn-ea"/>
              </a:rPr>
              <a:t>）controller类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  <a:p>
            <a:pPr algn="l" hangingPunct="1">
              <a:lnSpc>
                <a:spcPct val="150000"/>
              </a:lnSpc>
            </a:pP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/>
        </p:nvSpPr>
        <p:spPr>
          <a:xfrm>
            <a:off x="1174115" y="6953250"/>
            <a:ext cx="10153015" cy="2241550"/>
          </a:xfrm>
          <a:prstGeom prst="snip2DiagRect">
            <a:avLst>
              <a:gd name="adj1" fmla="val 686"/>
              <a:gd name="adj2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问题：学生表</a:t>
            </a:r>
            <a:r>
              <a:rPr lang="en-US" altLang="zh-CN"/>
              <a:t>stu_info</a:t>
            </a:r>
            <a:r>
              <a:rPr lang="zh-CN" altLang="en-US"/>
              <a:t>根据姓名修改</a:t>
            </a:r>
            <a:r>
              <a:rPr lang="zh-CN" altLang="en-US">
                <a:sym typeface="+mn-ea"/>
              </a:rPr>
              <a:t>记录的</a:t>
            </a:r>
            <a:r>
              <a:rPr lang="zh-CN" altLang="en-US"/>
              <a:t>年龄、重量和身高？</a:t>
            </a:r>
            <a:endParaRPr lang="zh-CN" altLang="en-US"/>
          </a:p>
          <a:p>
            <a:pPr algn="l"/>
            <a:r>
              <a:rPr lang="en-US" altLang="zh-CN"/>
              <a:t>stu_info(id,name,sex,age,weight,hight)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4115" y="268605"/>
            <a:ext cx="10464800" cy="1153795"/>
          </a:xfrm>
        </p:spPr>
        <p:txBody>
          <a:bodyPr>
            <a:normAutofit/>
          </a:bodyPr>
          <a:lstStyle/>
          <a:p>
            <a:r>
              <a:rPr sz="5400" dirty="0"/>
              <a:t>MyBatis注解方式</a:t>
            </a:r>
            <a:r>
              <a:rPr lang="zh-CN" sz="5400" dirty="0"/>
              <a:t>实例</a:t>
            </a:r>
            <a:endParaRPr lang="zh-CN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256540" y="1238885"/>
            <a:ext cx="12560935" cy="46723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//注解的方式修改用户资料---多参数传递第二种方式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@Update("update users set user_name=#{name} where user_id=#{id}")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public int updateUserNameById(@Param("name")String name,@Param("id")int id);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//注解的方式删除用户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@Delete("delete from users where user_id=#{id}")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public int delById(@Param("id") int id);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流程图: 资料带 5"/>
          <p:cNvSpPr/>
          <p:nvPr/>
        </p:nvSpPr>
        <p:spPr>
          <a:xfrm>
            <a:off x="352425" y="179070"/>
            <a:ext cx="12299315" cy="6791960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@Update("update stu_info set age=#{stuinfo.age}, weight=#{stuinfo.weight},hight=#{stuinfo.hight} where name=#{stuinfo.name}")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public int updateStuinfoByname(@Param("stuinfo")Stuinfo stuinfo);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4115" y="268605"/>
            <a:ext cx="10464800" cy="1153795"/>
          </a:xfrm>
        </p:spPr>
        <p:txBody>
          <a:bodyPr>
            <a:normAutofit/>
          </a:bodyPr>
          <a:lstStyle/>
          <a:p>
            <a:r>
              <a:rPr sz="5400" dirty="0"/>
              <a:t>MyBatis注解方式</a:t>
            </a:r>
            <a:r>
              <a:rPr lang="zh-CN" sz="5400" dirty="0"/>
              <a:t>实例</a:t>
            </a:r>
            <a:endParaRPr lang="zh-CN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175260" y="1691005"/>
            <a:ext cx="12560935" cy="251587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@Select("select * from users")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@ResultMap("userMap")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public List&lt;User&gt; findAllUser();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873760" y="6731000"/>
            <a:ext cx="10153015" cy="2241550"/>
          </a:xfrm>
          <a:prstGeom prst="snip2DiagRect">
            <a:avLst>
              <a:gd name="adj1" fmla="val 686"/>
              <a:gd name="adj2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问题：学生表</a:t>
            </a:r>
            <a:r>
              <a:rPr lang="en-US" altLang="zh-CN"/>
              <a:t>stu_info</a:t>
            </a:r>
            <a:r>
              <a:rPr lang="zh-CN" altLang="en-US"/>
              <a:t>根据年龄查询学生的信息？</a:t>
            </a:r>
            <a:endParaRPr lang="zh-CN" altLang="en-US"/>
          </a:p>
          <a:p>
            <a:pPr algn="l"/>
            <a:r>
              <a:rPr lang="en-US" altLang="zh-CN"/>
              <a:t>stu_info(id,name,sex,age,weight,hight)</a:t>
            </a:r>
            <a:endParaRPr lang="en-US" altLang="zh-CN"/>
          </a:p>
        </p:txBody>
      </p:sp>
      <p:sp>
        <p:nvSpPr>
          <p:cNvPr id="6" name="流程图: 资料带 5"/>
          <p:cNvSpPr/>
          <p:nvPr/>
        </p:nvSpPr>
        <p:spPr>
          <a:xfrm>
            <a:off x="175260" y="772160"/>
            <a:ext cx="12299315" cy="552767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@Select("select * from stu_info where age=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#{stuinfo.age}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")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@ResultMap("stuinfoMap")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public List&lt;Stuinfo&gt; findStuinfoByAge(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@Param("age")int age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);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（1）maven配置文件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&lt;parent&gt;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&lt;groupId&gt;org.springframework.boot&lt;/groupId&gt;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&lt;artifactId&gt;spring-boot-starter-parent&lt;/artifactId&gt;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&lt;version&gt;2.0.3.RELEASE&lt;/version&gt;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&lt;/parent&gt;  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&lt;dependencies&gt;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&lt;dependency&gt;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&lt;groupId&gt;org.springframework.boot&lt;/groupId&gt;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&lt;artifactId&gt;spring-boot-starter-web&lt;/artifactId&gt;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&lt;/dependency&gt;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&lt;/dependencies&gt;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依赖关系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在工程之中需要依赖各种各样的jar包，也可能需要依赖其他的maven工程打包好的包。这个时候就需要使用依赖关系对pom.xml来进行配置。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依赖多个项目，这些项目中有相同jar包，但版本不同，那选择哪个呢？如何解决？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根据传递性依赖的原则：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路径最近者优先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；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路径相同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第一声明者优先。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(相互继承，子工程会选择最近的一个父工程的jar包进行继承)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继承关系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懂得一点儿java的，都知道继承是什么，就是为了将公共的东西拿出来直接用。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继承为了消除重复，我们把很多相同的配置提取出来（比如在maven相互依赖的项目中，不同的项目中却有相同的jar包配置，那样不是显得非常多而且繁琐，每次都需要去配置它，很麻烦）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所以，maven提供了一个父类maven项目(新建工程Parent，目的消除子工程的配置文件中重复的内容，所以无需代码类，删除代码)来装所有公共使用的jar，只要继承都可以使用。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但是需要做点儿配置步骤：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假设子工程都需要用到了相同的junit版本4.9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(1)在父类工程的pom.xml中配置依赖的jar包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(2)在各个子工程中引入父工程即可&lt;parent&gt;，放在&lt;denpendencies&gt;上面，同时在所有子项目中Hello、HelloFriend、MakeFridens中删除重复的&lt;groupId&gt;、&lt;version&gt;、&lt;dependency&gt;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这个时候就不需要子工程的pom.xml文件配置公共的jar包了。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(3)修改父工程中的pom.xml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&lt;packaging&gt;jar&lt;/packaging&gt; 改为 &lt;packaging&gt;pom&lt;/packaging&gt; 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这是一个父工程，实际是一个聚合工程，它没有实际代码，它的作用是抽象出子工程公用的内容互继承，子工程会选择最近的一个父工程的jar包进行继承)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聚合关系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在java中我们也可以知道，就是在完成某一个模块的时候，它需要几个模块的公共工作才能完成(不是组合关系)。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在上面的继承关系中，我们从父工程依次执行mvn install命令，那么它就没问题，因为依次都打包到本地仓库中去了，子工程要依赖父工程的包，自然也就没问题，但是当我们反过来做就会出问题。解决这个问题依次这样执行，就会变得很繁琐，这个时候我们的maven的聚合出现了，它就是为此问题而存在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如果我们想一次构建多个项目模块，那我们就需要对多个项目模块进行聚合，这样做，我们只需要对父工程进行mvn install命令，它就会依次把继承依赖的所有工程都自动执行mvn clean test compile package install命令了。怎么样很方便吧！这就是mvn的强大之处。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它也需要做点儿pom.xml配置：只需要在父工程中配置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&lt;modules&gt;	&lt;module&gt;../Hello&lt;/module&gt;	&lt;module&gt;../HelloFriend&lt;/module&gt;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&lt;module&gt;../MakeFriends&lt;/module&gt;	&lt;module&gt;../HelloWeb&lt;/module&gt;  &lt;/modules&gt;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这样就无需一个一个的安装 mvn install，只需要父工程的 pom.xml 上 Run As，就会连同全部一起进行安装。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&lt;modules&gt;&lt;module&gt;…&lt;/module&gt;&lt;/modules&gt;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（2）application类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9931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@SpringBootApplication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@ServletComponentScan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static void main(String[] args) {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SpringApplication.run(IndexApplication.class,args);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@SpringBootApplication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31190" y="2052320"/>
            <a:ext cx="1174242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用户使用的是3个注解注解他们的main类。分别是@Configuration, @EnableAutoConfiguration,@ComponentScan。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由于这些注解一般都是一起使用，spring boot提供了一个统一的注解@SpringBootApplication。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@SpringBootApplication = (默认属性)@Configuration + @EnableAutoConfiguration + @ComponentScan。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@Configuration：表示将该类作用springboot配置文件类。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@EnableAutoConfiguration:表示程序启动时，自动加载springboot默认的配置。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@ComponentScan:表示程序启动是，自动扫描当前包及子包下所有类。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14224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@ServletComponentScan</a:t>
            </a:r>
            <a:endParaRPr lang="zh-CN" altLang="en-US" sz="5400" dirty="0"/>
          </a:p>
        </p:txBody>
      </p:sp>
      <p:sp>
        <p:nvSpPr>
          <p:cNvPr id="5" name="文本占位符 3"/>
          <p:cNvSpPr txBox="1"/>
          <p:nvPr/>
        </p:nvSpPr>
        <p:spPr>
          <a:xfrm>
            <a:off x="642620" y="2099310"/>
            <a:ext cx="11730990" cy="722566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在 SpringBootApplication 上使用@ServletComponentScan 注解后，Servlet、Filter、Listener 可以直接通过 @WebServlet、@WebFilter、@WebListener 注解自动注册，无需其他代码。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EMPLATE_CATEGORY" val="custom"/>
  <p:tag name="KSO_WM_TEMPLATE_INDEX" val="164"/>
</p:tagLst>
</file>

<file path=ppt/tags/tag11.xml><?xml version="1.0" encoding="utf-8"?>
<p:tagLst xmlns:p="http://schemas.openxmlformats.org/presentationml/2006/main">
  <p:tag name="KSO_WM_TEMPLATE_CATEGORY" val="custom"/>
  <p:tag name="KSO_WM_TEMPLATE_INDEX" val="164"/>
</p:tagLst>
</file>

<file path=ppt/tags/tag12.xml><?xml version="1.0" encoding="utf-8"?>
<p:tagLst xmlns:p="http://schemas.openxmlformats.org/presentationml/2006/main">
  <p:tag name="KSO_WM_TEMPLATE_CATEGORY" val="custom"/>
  <p:tag name="KSO_WM_TEMPLATE_INDEX" val="164"/>
</p:tagLst>
</file>

<file path=ppt/tags/tag13.xml><?xml version="1.0" encoding="utf-8"?>
<p:tagLst xmlns:p="http://schemas.openxmlformats.org/presentationml/2006/main">
  <p:tag name="KSO_WM_TEMPLATE_CATEGORY" val="custom"/>
  <p:tag name="KSO_WM_TEMPLATE_INDEX" val="164"/>
</p:tagLst>
</file>

<file path=ppt/tags/tag14.xml><?xml version="1.0" encoding="utf-8"?>
<p:tagLst xmlns:p="http://schemas.openxmlformats.org/presentationml/2006/main">
  <p:tag name="KSO_WM_TEMPLATE_CATEGORY" val="custom"/>
  <p:tag name="KSO_WM_TEMPLATE_INDEX" val="164"/>
</p:tagLst>
</file>

<file path=ppt/tags/tag15.xml><?xml version="1.0" encoding="utf-8"?>
<p:tagLst xmlns:p="http://schemas.openxmlformats.org/presentationml/2006/main">
  <p:tag name="KSO_WM_TEMPLATE_CATEGORY" val="custom"/>
  <p:tag name="KSO_WM_TEMPLATE_INDEX" val="164"/>
</p:tagLst>
</file>

<file path=ppt/tags/tag16.xml><?xml version="1.0" encoding="utf-8"?>
<p:tagLst xmlns:p="http://schemas.openxmlformats.org/presentationml/2006/main">
  <p:tag name="KSO_WM_TEMPLATE_CATEGORY" val="custom"/>
  <p:tag name="KSO_WM_TEMPLATE_INDEX" val="164"/>
</p:tagLst>
</file>

<file path=ppt/tags/tag17.xml><?xml version="1.0" encoding="utf-8"?>
<p:tagLst xmlns:p="http://schemas.openxmlformats.org/presentationml/2006/main">
  <p:tag name="KSO_WM_TEMPLATE_CATEGORY" val="custom"/>
  <p:tag name="KSO_WM_TEMPLATE_INDEX" val="16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4_21*i*2"/>
  <p:tag name="KSO_WM_TEMPLATE_CATEGORY" val="custom"/>
  <p:tag name="KSO_WM_TEMPLATE_INDEX" val="164"/>
  <p:tag name="KSO_WM_UNIT_INDEX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4_21*i*3"/>
  <p:tag name="KSO_WM_TEMPLATE_CATEGORY" val="custom"/>
  <p:tag name="KSO_WM_TEMPLATE_INDEX" val="164"/>
  <p:tag name="KSO_WM_UNIT_INDEX" val="3"/>
</p:tagLst>
</file>

<file path=ppt/tags/tag2.xml><?xml version="1.0" encoding="utf-8"?>
<p:tagLst xmlns:p="http://schemas.openxmlformats.org/presentationml/2006/main">
  <p:tag name="KSO_WM_TEMPLATE_THUMBS_INDEX" val="1、9、12、15、19、20、26、30、31"/>
  <p:tag name="KSO_WM_TEMPLATE_CATEGORY" val="custom"/>
  <p:tag name="KSO_WM_TEMPLATE_INDEX" val="164"/>
  <p:tag name="KSO_WM_TAG_VERSION" val="1.0"/>
  <p:tag name="KSO_WM_SLIDE_ID" val="custom1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21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4"/>
  <p:tag name="KSO_WM_TAG_VERSION" val="1.0"/>
  <p:tag name="KSO_WM_SLIDE_ID" val="custom164_21"/>
  <p:tag name="KSO_WM_SLIDE_INDEX" val="2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5*151"/>
  <p:tag name="KSO_WM_SLIDE_SIZE" val="509*330"/>
</p:tagLst>
</file>

<file path=ppt/tags/tag22.xml><?xml version="1.0" encoding="utf-8"?>
<p:tagLst xmlns:p="http://schemas.openxmlformats.org/presentationml/2006/main">
  <p:tag name="KSO_WM_TEMPLATE_CATEGORY" val="custom"/>
  <p:tag name="KSO_WM_TEMPLATE_INDEX" val="164"/>
</p:tagLst>
</file>

<file path=ppt/tags/tag23.xml><?xml version="1.0" encoding="utf-8"?>
<p:tagLst xmlns:p="http://schemas.openxmlformats.org/presentationml/2006/main">
  <p:tag name="KSO_WM_TEMPLATE_CATEGORY" val="custom"/>
  <p:tag name="KSO_WM_TEMPLATE_INDEX" val="164"/>
</p:tagLst>
</file>

<file path=ppt/tags/tag24.xml><?xml version="1.0" encoding="utf-8"?>
<p:tagLst xmlns:p="http://schemas.openxmlformats.org/presentationml/2006/main">
  <p:tag name="KSO_WM_TEMPLATE_CATEGORY" val="custom"/>
  <p:tag name="KSO_WM_TEMPLATE_INDEX" val="164"/>
</p:tagLst>
</file>

<file path=ppt/tags/tag25.xml><?xml version="1.0" encoding="utf-8"?>
<p:tagLst xmlns:p="http://schemas.openxmlformats.org/presentationml/2006/main">
  <p:tag name="KSO_WM_TEMPLATE_CATEGORY" val="custom"/>
  <p:tag name="KSO_WM_TEMPLATE_INDEX" val="164"/>
</p:tagLst>
</file>

<file path=ppt/tags/tag26.xml><?xml version="1.0" encoding="utf-8"?>
<p:tagLst xmlns:p="http://schemas.openxmlformats.org/presentationml/2006/main">
  <p:tag name="KSO_WM_TEMPLATE_CATEGORY" val="custom"/>
  <p:tag name="KSO_WM_TEMPLATE_INDEX" val="164"/>
</p:tagLst>
</file>

<file path=ppt/tags/tag27.xml><?xml version="1.0" encoding="utf-8"?>
<p:tagLst xmlns:p="http://schemas.openxmlformats.org/presentationml/2006/main">
  <p:tag name="KSO_WM_TEMPLATE_CATEGORY" val="custom"/>
  <p:tag name="KSO_WM_TEMPLATE_INDEX" val="164"/>
</p:tagLst>
</file>

<file path=ppt/tags/tag28.xml><?xml version="1.0" encoding="utf-8"?>
<p:tagLst xmlns:p="http://schemas.openxmlformats.org/presentationml/2006/main">
  <p:tag name="KSO_WM_TEMPLATE_CATEGORY" val="custom"/>
  <p:tag name="KSO_WM_TEMPLATE_INDEX" val="16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4_21*i*2"/>
  <p:tag name="KSO_WM_TEMPLATE_CATEGORY" val="custom"/>
  <p:tag name="KSO_WM_TEMPLATE_INDEX" val="164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4_21*i*3"/>
  <p:tag name="KSO_WM_TEMPLATE_CATEGORY" val="custom"/>
  <p:tag name="KSO_WM_TEMPLATE_INDEX" val="164"/>
  <p:tag name="KSO_WM_UNIT_INDEX" val="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21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4"/>
  <p:tag name="KSO_WM_TAG_VERSION" val="1.0"/>
  <p:tag name="KSO_WM_SLIDE_ID" val="custom164_21"/>
  <p:tag name="KSO_WM_SLIDE_INDEX" val="2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5*151"/>
  <p:tag name="KSO_WM_SLIDE_SIZE" val="509*330"/>
</p:tagLst>
</file>

<file path=ppt/tags/tag7.xml><?xml version="1.0" encoding="utf-8"?>
<p:tagLst xmlns:p="http://schemas.openxmlformats.org/presentationml/2006/main">
  <p:tag name="KSO_WM_TEMPLATE_CATEGORY" val="custom"/>
  <p:tag name="KSO_WM_TEMPLATE_INDEX" val="164"/>
</p:tagLst>
</file>

<file path=ppt/tags/tag8.xml><?xml version="1.0" encoding="utf-8"?>
<p:tagLst xmlns:p="http://schemas.openxmlformats.org/presentationml/2006/main">
  <p:tag name="KSO_WM_TEMPLATE_CATEGORY" val="custom"/>
  <p:tag name="KSO_WM_TEMPLATE_INDEX" val="164"/>
</p:tagLst>
</file>

<file path=ppt/tags/tag9.xml><?xml version="1.0" encoding="utf-8"?>
<p:tagLst xmlns:p="http://schemas.openxmlformats.org/presentationml/2006/main">
  <p:tag name="KSO_WM_TEMPLATE_CATEGORY" val="custom"/>
  <p:tag name="KSO_WM_TEMPLATE_INDEX" val="164"/>
</p:tagLst>
</file>

<file path=ppt/theme/theme1.xml><?xml version="1.0" encoding="utf-8"?>
<a:theme xmlns:a="http://schemas.openxmlformats.org/drawingml/2006/main" name="1_A000120140530A79PPBG">
  <a:themeElements>
    <a:clrScheme name="自定义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887DCD"/>
      </a:accent1>
      <a:accent2>
        <a:srgbClr val="6F8BC9"/>
      </a:accent2>
      <a:accent3>
        <a:srgbClr val="BA88C2"/>
      </a:accent3>
      <a:accent4>
        <a:srgbClr val="84ADE4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33"/>
                <a:lumOff val="-710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6126</Words>
  <Application>WPS 演示</Application>
  <PresentationFormat>自定义</PresentationFormat>
  <Paragraphs>206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Helvetica Light</vt:lpstr>
      <vt:lpstr>微软雅黑</vt:lpstr>
      <vt:lpstr>黑体</vt:lpstr>
      <vt:lpstr>幼圆</vt:lpstr>
      <vt:lpstr>Helvetica Neue</vt:lpstr>
      <vt:lpstr>Times New Roman</vt:lpstr>
      <vt:lpstr>仿宋</vt:lpstr>
      <vt:lpstr>Arial Unicode MS</vt:lpstr>
      <vt:lpstr>华文隶书</vt:lpstr>
      <vt:lpstr>1_A000120140530A79PPBG</vt:lpstr>
      <vt:lpstr>SpringBoot实例</vt:lpstr>
      <vt:lpstr>一、Spring Boot实例分析</vt:lpstr>
      <vt:lpstr>（1）maven配置文件</vt:lpstr>
      <vt:lpstr>依赖关系</vt:lpstr>
      <vt:lpstr>继承关系</vt:lpstr>
      <vt:lpstr>聚合关系</vt:lpstr>
      <vt:lpstr>（2）application类</vt:lpstr>
      <vt:lpstr>@SpringBootApplication</vt:lpstr>
      <vt:lpstr>@ServletComponentScan</vt:lpstr>
      <vt:lpstr>（3）service类</vt:lpstr>
      <vt:lpstr>@Service</vt:lpstr>
      <vt:lpstr>（4）controller类</vt:lpstr>
      <vt:lpstr>@Controller</vt:lpstr>
      <vt:lpstr>二、Spring Boot实例分析</vt:lpstr>
      <vt:lpstr>（1）maven配置文件</vt:lpstr>
      <vt:lpstr>MyBatis</vt:lpstr>
      <vt:lpstr>（2）UserMapper接口</vt:lpstr>
      <vt:lpstr>MyBatis注解方式</vt:lpstr>
      <vt:lpstr>MyBatis注解方式实例</vt:lpstr>
      <vt:lpstr>MyBatis注解方式实例</vt:lpstr>
      <vt:lpstr>MyBatis注解方式实例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Debug</dc:title>
  <dc:creator/>
  <cp:lastModifiedBy>%E8%A1%8C%E6%98%B1</cp:lastModifiedBy>
  <cp:revision>674</cp:revision>
  <dcterms:created xsi:type="dcterms:W3CDTF">2018-06-22T15:13:00Z</dcterms:created>
  <dcterms:modified xsi:type="dcterms:W3CDTF">2018-11-12T13:13:03Z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