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98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4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54" y="534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52" name="图片 1"/>
            <p:cNvPicPr>
              <a:picLocks noChangeAspect="1"/>
            </p:cNvPicPr>
            <p:nvPr/>
          </p:nvPicPr>
          <p:blipFill>
            <a:blip r:embed="rId2"/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35563" y="2857690"/>
            <a:ext cx="6168211" cy="13356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35563" y="658800"/>
            <a:ext cx="6172419" cy="2084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31750"/>
          </a:bodyPr>
          <a:lstStyle>
            <a:lvl1pPr algn="ctr">
              <a:defRPr sz="4200" b="0" cap="none" spc="0" baseline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</a:t>
            </a:r>
            <a:br>
              <a:rPr lang="en-US" altLang="zh-CN" dirty="0" smtClean="0"/>
            </a:br>
            <a:r>
              <a:rPr lang="zh-CN" altLang="en-US" strike="noStrike" noProof="1" dirty="0" smtClean="0"/>
              <a:t>添加您的标题文字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1371600"/>
            <a:ext cx="7002000" cy="503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800">
                <a:solidFill>
                  <a:schemeClr val="tx1"/>
                </a:solidFill>
                <a:latin typeface="+mn-lt"/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8" name="直接连接符 6"/>
          <p:cNvCxnSpPr/>
          <p:nvPr/>
        </p:nvCxnSpPr>
        <p:spPr>
          <a:xfrm>
            <a:off x="5287963" y="3884613"/>
            <a:ext cx="2185987" cy="1963737"/>
          </a:xfrm>
          <a:prstGeom prst="line">
            <a:avLst/>
          </a:prstGeom>
          <a:ln w="6350" cap="flat" cmpd="sng">
            <a:solidFill>
              <a:srgbClr val="DBCBF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9" name="直接连接符 7"/>
          <p:cNvCxnSpPr/>
          <p:nvPr/>
        </p:nvCxnSpPr>
        <p:spPr>
          <a:xfrm>
            <a:off x="6199188" y="4373563"/>
            <a:ext cx="2743200" cy="2462212"/>
          </a:xfrm>
          <a:prstGeom prst="line">
            <a:avLst/>
          </a:prstGeom>
          <a:ln w="6350" cap="flat" cmpd="sng">
            <a:solidFill>
              <a:srgbClr val="E2B0F3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6848475" y="4668838"/>
            <a:ext cx="1935163" cy="1738313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3081" name="直接连接符 9"/>
          <p:cNvCxnSpPr/>
          <p:nvPr/>
        </p:nvCxnSpPr>
        <p:spPr>
          <a:xfrm>
            <a:off x="34925" y="26988"/>
            <a:ext cx="2185988" cy="1963737"/>
          </a:xfrm>
          <a:prstGeom prst="line">
            <a:avLst/>
          </a:prstGeom>
          <a:ln w="6350" cap="flat" cmpd="sng">
            <a:solidFill>
              <a:srgbClr val="DBCBF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82" name="直接连接符 10"/>
          <p:cNvCxnSpPr/>
          <p:nvPr/>
        </p:nvCxnSpPr>
        <p:spPr>
          <a:xfrm>
            <a:off x="946150" y="517525"/>
            <a:ext cx="1703388" cy="1528763"/>
          </a:xfrm>
          <a:prstGeom prst="line">
            <a:avLst/>
          </a:prstGeom>
          <a:ln w="6350" cap="flat" cmpd="sng">
            <a:solidFill>
              <a:srgbClr val="E2B0F3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1628775" y="811213"/>
            <a:ext cx="1935163" cy="1739900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88000" y="2977200"/>
            <a:ext cx="3024000" cy="15552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单击添加标题</a:t>
            </a:r>
            <a:endParaRPr lang="en-US" strike="noStrike" noProof="1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386800" y="1774800"/>
            <a:ext cx="2988000" cy="126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 anchorCtr="0">
            <a:normAutofit/>
          </a:bodyPr>
          <a:lstStyle>
            <a:lvl1pPr marL="0" indent="0" algn="just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dirty="0" smtClean="0"/>
              <a:t>单击此处添加副标题</a:t>
            </a:r>
            <a:endParaRPr lang="en-US" altLang="zh-CN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 anchor="t" anchorCtr="0"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357200"/>
            <a:ext cx="7002000" cy="246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65600" y="4017600"/>
            <a:ext cx="7002000" cy="273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118532"/>
            <a:ext cx="7886699" cy="717022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986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54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22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90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58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86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22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5863" y="28448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54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990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8663" y="2844800"/>
            <a:ext cx="5143500" cy="8890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496818">
            <a:off x="3238500" y="2332038"/>
            <a:ext cx="3419475" cy="376555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 rot="880944">
            <a:off x="3238500" y="2332038"/>
            <a:ext cx="3419475" cy="3765550"/>
          </a:xfrm>
          <a:prstGeom prst="rect">
            <a:avLst/>
          </a:prstGeom>
          <a:solidFill>
            <a:srgbClr val="FFFFFF"/>
          </a:solidFill>
          <a:ln w="3175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47200" y="478800"/>
            <a:ext cx="5990400" cy="5832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 rot="900000">
            <a:off x="3380400" y="2476800"/>
            <a:ext cx="3135600" cy="330119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547200" y="1616400"/>
            <a:ext cx="2286000" cy="226080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51510" y="365125"/>
            <a:ext cx="6883823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组合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7" name="图片 7"/>
            <p:cNvPicPr>
              <a:picLocks noChangeAspect="1"/>
            </p:cNvPicPr>
            <p:nvPr/>
          </p:nvPicPr>
          <p:blipFill>
            <a:blip r:embed="rId11"/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trike="noStrike" baseline="0" noProof="1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30" name="KSO_BT1"/>
          <p:cNvSpPr>
            <a:spLocks noGrp="1"/>
          </p:cNvSpPr>
          <p:nvPr>
            <p:ph type="title"/>
          </p:nvPr>
        </p:nvSpPr>
        <p:spPr>
          <a:xfrm>
            <a:off x="419100" y="161925"/>
            <a:ext cx="8291513" cy="7000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1" name="KSO_BC1"/>
          <p:cNvSpPr>
            <a:spLocks noGrp="1"/>
          </p:cNvSpPr>
          <p:nvPr>
            <p:ph type="body"/>
          </p:nvPr>
        </p:nvSpPr>
        <p:spPr>
          <a:xfrm>
            <a:off x="419100" y="1027113"/>
            <a:ext cx="8291513" cy="51927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57505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794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2F39ECB3-D4B7-4F91-8A06-D0B722401A6B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52A137D-F834-47D5-A522-0E5B0A3FEA84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spc="0" baseline="0">
          <a:ln>
            <a:noFill/>
          </a:ln>
          <a:solidFill>
            <a:schemeClr val="accent1">
              <a:lumMod val="50000"/>
            </a:schemeClr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f"/>
        <a:defRPr sz="2400" kern="1200" baseline="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723900" indent="-279400" algn="just" defTabSz="9144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>
          <a:tab pos="444500" algn="l"/>
        </a:tabLst>
        <a:defRPr sz="2000" kern="1200" baseline="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file:///C:\Documents%20and%20Settings\Administrator\My%20Documents\freemarker-2.3.8\docs\docs\ref_directive_import.html" TargetMode="External"/><Relationship Id="rId8" Type="http://schemas.openxmlformats.org/officeDocument/2006/relationships/hyperlink" Target="file:///C:\Documents%20and%20Settings\Administrator\My%20Documents\freemarker-2.3.8\docs\docs\ref_directive_include.html" TargetMode="External"/><Relationship Id="rId7" Type="http://schemas.openxmlformats.org/officeDocument/2006/relationships/hyperlink" Target="file:///C:\Documents%20and%20Settings\Administrator\My%20Documents\freemarker-2.3.8\docs\docs\ref_directive_list.html" TargetMode="External"/><Relationship Id="rId6" Type="http://schemas.openxmlformats.org/officeDocument/2006/relationships/hyperlink" Target="file:///C:\Documents%20and%20Settings\Administrator\My%20Documents\freemarker-2.3.8\docs\docs\ref_directive_switch.html" TargetMode="External"/><Relationship Id="rId5" Type="http://schemas.openxmlformats.org/officeDocument/2006/relationships/hyperlink" Target="file:///C:\Documents%20and%20Settings\Administrator\My%20Documents\freemarker-2.3.8\docs\docs\ref_directive_if.html" TargetMode="Externa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42.xml"/><Relationship Id="rId26" Type="http://schemas.openxmlformats.org/officeDocument/2006/relationships/hyperlink" Target="file:///C:\Documents%20and%20Settings\Administrator\My%20Documents\freemarker-2.3.8\docs\docs\ref_directive_visit.html" TargetMode="External"/><Relationship Id="rId25" Type="http://schemas.openxmlformats.org/officeDocument/2006/relationships/hyperlink" Target="file:///C:\Documents%20and%20Settings\Administrator\My%20Documents\freemarker-2.3.8\docs\docs\ref_directive_attempt.html" TargetMode="External"/><Relationship Id="rId24" Type="http://schemas.openxmlformats.org/officeDocument/2006/relationships/hyperlink" Target="file:///C:\Documents%20and%20Settings\Administrator\My%20Documents\freemarker-2.3.8\docs\docs\ref_directive_nt.html" TargetMode="External"/><Relationship Id="rId23" Type="http://schemas.openxmlformats.org/officeDocument/2006/relationships/hyperlink" Target="file:///C:\Documents%20and%20Settings\Administrator\My%20Documents\freemarker-2.3.8\docs\docs\ref_directive_t.html" TargetMode="External"/><Relationship Id="rId22" Type="http://schemas.openxmlformats.org/officeDocument/2006/relationships/hyperlink" Target="file:///C:\Documents%20and%20Settings\Administrator\My%20Documents\freemarker-2.3.8\docs\docs\ref_directive_ftl.html" TargetMode="External"/><Relationship Id="rId21" Type="http://schemas.openxmlformats.org/officeDocument/2006/relationships/hyperlink" Target="file:///C:\Documents%20and%20Settings\Administrator\My%20Documents\freemarker-2.3.8\docs\docs\ref_directive_stop.html" TargetMode="External"/><Relationship Id="rId20" Type="http://schemas.openxmlformats.org/officeDocument/2006/relationships/hyperlink" Target="file:///C:\Documents%20and%20Settings\Administrator\My%20Documents\freemarker-2.3.8\docs\docs\ref_directive_flush.html" TargetMode="External"/><Relationship Id="rId2" Type="http://schemas.openxmlformats.org/officeDocument/2006/relationships/tags" Target="../tags/tag39.xml"/><Relationship Id="rId19" Type="http://schemas.openxmlformats.org/officeDocument/2006/relationships/hyperlink" Target="file:///C:\Documents%20and%20Settings\Administrator\My%20Documents\freemarker-2.3.8\docs\docs\ref_directive_function.html" TargetMode="External"/><Relationship Id="rId18" Type="http://schemas.openxmlformats.org/officeDocument/2006/relationships/hyperlink" Target="file:///C:\Documents%20and%20Settings\Administrator\My%20Documents\freemarker-2.3.8\docs\docs\ref_directive_macro.html" TargetMode="External"/><Relationship Id="rId17" Type="http://schemas.openxmlformats.org/officeDocument/2006/relationships/hyperlink" Target="file:///C:\Documents%20and%20Settings\Administrator\My%20Documents\freemarker-2.3.8\docs\docs\ref_directive_userDefined.html" TargetMode="External"/><Relationship Id="rId16" Type="http://schemas.openxmlformats.org/officeDocument/2006/relationships/hyperlink" Target="file:///C:\Documents%20and%20Settings\Administrator\My%20Documents\freemarker-2.3.8\docs\docs\ref_directive_setting.html" TargetMode="External"/><Relationship Id="rId15" Type="http://schemas.openxmlformats.org/officeDocument/2006/relationships/hyperlink" Target="file:///C:\Documents%20and%20Settings\Administrator\My%20Documents\freemarker-2.3.8\docs\docs\ref_directive_local.html" TargetMode="External"/><Relationship Id="rId14" Type="http://schemas.openxmlformats.org/officeDocument/2006/relationships/hyperlink" Target="file:///C:\Documents%20and%20Settings\Administrator\My%20Documents\freemarker-2.3.8\docs\docs\ref_directive_global.html" TargetMode="External"/><Relationship Id="rId13" Type="http://schemas.openxmlformats.org/officeDocument/2006/relationships/hyperlink" Target="file:///C:\Documents%20and%20Settings\Administrator\My%20Documents\freemarker-2.3.8\docs\docs\ref_directive_assign.html" TargetMode="External"/><Relationship Id="rId12" Type="http://schemas.openxmlformats.org/officeDocument/2006/relationships/hyperlink" Target="file:///C:\Documents%20and%20Settings\Administrator\My%20Documents\freemarker-2.3.8\docs\docs\ref_directive_escape.html" TargetMode="External"/><Relationship Id="rId11" Type="http://schemas.openxmlformats.org/officeDocument/2006/relationships/hyperlink" Target="file:///C:\Documents%20and%20Settings\Administrator\My%20Documents\freemarker-2.3.8\docs\docs\ref_directive_compress.html" TargetMode="External"/><Relationship Id="rId10" Type="http://schemas.openxmlformats.org/officeDocument/2006/relationships/hyperlink" Target="file:///C:\Documents%20and%20Settings\Administrator\My%20Documents\freemarker-2.3.8\docs\docs\ref_directive_noparse.html" TargetMode="Externa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2139950" y="3582988"/>
            <a:ext cx="6167438" cy="1335088"/>
          </a:xfrm>
        </p:spPr>
        <p:txBody>
          <a:bodyPr>
            <a:normAutofit/>
          </a:bodyPr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u="none" strike="noStrike" baseline="0" noProof="1" smtClean="0">
                <a:uLnTx/>
                <a:uFillTx/>
                <a:latin typeface="+mn-lt"/>
              </a:rPr>
              <a:t>优秀的模板引擎</a:t>
            </a:r>
            <a:endParaRPr lang="zh-CN" altLang="en-US" sz="2800" u="none" strike="noStrike" baseline="0" noProof="1" smtClean="0">
              <a:uLnTx/>
              <a:uFillTx/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03350" y="658809"/>
            <a:ext cx="6904037" cy="208439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31750"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5400" u="none" strike="noStrike" baseline="0" noProof="1" smtClean="0">
                <a:uLnTx/>
                <a:uFillTx/>
                <a:latin typeface="+mj-lt"/>
              </a:rPr>
              <a:t>FreeMarker</a:t>
            </a:r>
            <a:endParaRPr lang="en-US" altLang="zh-CN" sz="5400" u="none" strike="noStrike" baseline="0" noProof="1" smtClean="0">
              <a:uLnTx/>
              <a:uFillTx/>
              <a:latin typeface="+mj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If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&lt;#if condition&gt;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[&lt;#elseif condition2&gt;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&lt;#elseif condition3&gt;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... 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... ]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&lt;/#if&gt;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If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&lt;#if x = 1&gt;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x is 1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&lt;#elseif x = 2&gt;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x is 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&lt;#elseif x = 3&gt;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x is 3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&lt;#elseif x = 4&gt;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x is 4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&lt;#else&gt;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x is not 1 nor 2 nor 3 nor 4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&lt;/#if&gt;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Switch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&lt;#switch value&gt;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&lt;#case refValue1&gt;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... &lt;#break&gt;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&lt;#case refValue2&gt;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... &lt;#break&gt; ...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&lt;#case refValueN&gt;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... &lt;#break&gt;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&lt;#default&gt; ...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&lt;/#switch&gt;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Switch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&lt;#switch being.size&gt;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&lt;#case "small"&gt;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 This will be processed if it is small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 &lt;#break&gt;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&lt;#case "medium"&gt;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This will be processed if it is medium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&lt;#break&gt;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&lt;#case "large"&gt;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This will be processed if it is large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&lt;#break&gt;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&lt;#default&gt; 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   This will be processed if it is neither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&lt;/#switch&gt; 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List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&lt;#list sequence as item&gt;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...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[&lt;#break&gt;]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&lt;/#list&gt;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说明：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item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是一个循环变量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. item_index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代表索引号，是数值；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item_has_next 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用于判断当前项之后是否还存在，是布尔型</a:t>
            </a: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List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&lt;#list lsmenu as menu&gt;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&lt;a href="${url}${menu[0]}&amp;isChangeMenu=Y"&gt;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&lt;font class="text0"&gt;${menu[1]}&lt;/font&gt;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&lt;/a&gt;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&lt;#if (menu_index + 1)%6=0&gt;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&lt;br&gt;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&lt;#elseif menu_has_next&gt;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     |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   &lt;/#if&gt;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&lt;/#list&gt;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 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List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x=3&gt;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&lt;#list 1..x as i&gt;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${i}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&lt;/#list&gt;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     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1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2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3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Include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&lt;#include filename&gt;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or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&lt;#include filename options&gt;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说明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:options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包括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parse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和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encoding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parse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：为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true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时，被包含的文件作用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FTL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模板处理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,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否则作为普通文本处理，默认为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true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    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encoding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Include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 &lt;#include "/common/navbar.html"           parse=false encoding="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Shift_JIS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"&gt; </a:t>
            </a:r>
            <a:endParaRPr lang="en-US" altLang="zh-CN" sz="2000" u="none" strike="noStrike" kern="0" baseline="0" noProof="1" dirty="0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 </a:t>
            </a:r>
            <a:endParaRPr lang="en-US" altLang="zh-CN" sz="2000" u="none" strike="noStrike" kern="0" baseline="0" noProof="1" dirty="0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&lt;#include “*/footer.ftl”&gt;</a:t>
            </a:r>
            <a:endParaRPr lang="en-US" altLang="zh-CN" sz="2000" u="none" strike="noStrike" kern="0" baseline="0" noProof="1" dirty="0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       *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代表本目录或任一上级目录。</a:t>
            </a:r>
            <a:endParaRPr lang="zh-CN" altLang="en-US" sz="2000" u="none" strike="noStrike" kern="0" baseline="0" noProof="1" dirty="0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       如有“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foo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/bar/template.ftl ”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，则上例按如下顺序查找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foo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/bar/footer.ftl 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、      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foo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/footer.ftl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、 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/footer.ftl 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。如有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&lt;#include “*/commons/footer.ftl”&gt; 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，会   按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foo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/bar/commons/footer.ftl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、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</a:t>
            </a:r>
            <a:r>
              <a:rPr lang="en-US" altLang="zh-CN" sz="2000" u="none" strike="noStrike" kern="0" baseline="0" noProof="1" dirty="0" err="1" smtClean="0">
                <a:uLnTx/>
                <a:uFillTx/>
                <a:ea typeface="+mn-ea"/>
              </a:rPr>
              <a:t>foo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/commons/footer.ftl 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、  </a:t>
            </a:r>
            <a:r>
              <a:rPr lang="en-US" altLang="zh-CN" sz="2000" u="none" strike="noStrike" kern="0" baseline="0" noProof="1" dirty="0" smtClean="0">
                <a:uLnTx/>
                <a:uFillTx/>
                <a:ea typeface="+mn-ea"/>
              </a:rPr>
              <a:t>/commons/footer.ftl</a:t>
            </a:r>
            <a:r>
              <a:rPr lang="zh-CN" altLang="en-US" sz="2000" u="none" strike="noStrike" kern="0" baseline="0" noProof="1" dirty="0" smtClean="0">
                <a:uLnTx/>
                <a:uFillTx/>
                <a:ea typeface="+mn-ea"/>
              </a:rPr>
              <a:t>顺序查找。</a:t>
            </a:r>
            <a:endParaRPr lang="zh-CN" altLang="en-US" sz="2000" u="none" strike="noStrike" kern="0" baseline="0" noProof="1" dirty="0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endParaRPr lang="zh-CN" altLang="en-US" sz="2000" u="none" strike="noStrike" kern="0" baseline="0" noProof="1" dirty="0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endParaRPr lang="zh-CN" altLang="en-US" sz="2000" u="none" strike="noStrike" kern="0" baseline="0" noProof="1" dirty="0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import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&lt;#import path as hash&gt;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例：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&lt;#import "/libs/mylib.ftl" as my&gt; &lt;@my.copyright date="1999-2002"/&gt;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9125" y="1638300"/>
            <a:ext cx="7905750" cy="3630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30238" y="5268913"/>
            <a:ext cx="7883525" cy="1335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lvl="0" indent="0">
              <a:buNone/>
              <a:defRPr>
                <a:solidFill>
                  <a:schemeClr val="tx2"/>
                </a:solidFill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使用纯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编写 </a:t>
            </a:r>
            <a:endParaRPr lang="zh-CN" altLang="en-US" u="none" strike="noStrike" baseline="0" noProof="1" smtClean="0"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能够生成各种文本：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XML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RTF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源代码等</a:t>
            </a:r>
            <a:endParaRPr lang="zh-CN" altLang="en-US" u="none" strike="noStrike" baseline="0" noProof="1" smtClean="0"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可作为一个组件用于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MVC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模式的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view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层 </a:t>
            </a:r>
            <a:endParaRPr lang="zh-CN" altLang="en-US" u="none" strike="noStrike" baseline="0" noProof="1" smtClean="0"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数据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模板</a:t>
            </a:r>
            <a:r>
              <a:rPr lang="en-US" altLang="zh-CN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zh-CN" altLang="en-US" u="none" strike="noStrike" baseline="0" noProof="1" smtClean="0"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输出 </a:t>
            </a:r>
            <a:endParaRPr lang="zh-CN" altLang="en-US" u="none" strike="noStrike" baseline="0" noProof="1" smtClean="0">
              <a:uLnTx/>
              <a:uFillTx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30238" y="342900"/>
            <a:ext cx="7883525" cy="77311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latin typeface="+mj-lt"/>
                <a:ea typeface="+mj-ea"/>
                <a:cs typeface="+mj-cs"/>
              </a:rPr>
              <a:t>FreeMarker</a:t>
            </a:r>
            <a:r>
              <a:rPr lang="zh-CN" altLang="en-US" u="none" strike="noStrike" baseline="0" noProof="1" smtClean="0">
                <a:uLnTx/>
                <a:uFillTx/>
                <a:latin typeface="+mj-lt"/>
                <a:ea typeface="+mj-ea"/>
                <a:cs typeface="+mj-cs"/>
              </a:rPr>
              <a:t>特性</a:t>
            </a:r>
            <a:endParaRPr lang="zh-CN" altLang="en-US" u="none" strike="noStrike" baseline="0" noProof="1" smtClean="0">
              <a:uLnTx/>
              <a:uFillTx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Noparse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&lt;#noparse&gt; ... &lt;/#noparse&gt;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把其中的代码当普通字符串处理，如：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&lt;#noparse&gt;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&lt;#list animals as being&gt;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&lt;tr&gt;&lt;td&gt;${being.name}&lt;td&gt;${being.price} Euros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&lt;/#list&gt;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&lt;/#noparse&gt; 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执行后是：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&lt;#list animals as being&gt;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&lt;tr&gt;&lt;td&gt;${being.name}&lt;td&gt;${being.price} Euros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&lt;/#list&gt;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Assign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&lt;#assign name=value&gt;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or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&lt;#assign name1=value1 name2=value2 ... nameN=v       alueN&gt;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or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&lt;#assign same as above... in namespacehash&gt;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or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&lt;#assign name&gt; capture this &lt;/#assign&gt;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or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&lt;#assign name in namespacehash&gt; capture this &lt;/#assign&gt;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说明：定义或替换已存在的顶级变量。如：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some_hash.subvar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不行，而 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some_hash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则可以。 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Assign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seasons = ["winter", "spring", "summer", "autumn"]&gt;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test = test + 1&gt;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&lt;#import "/mylib.ftl" as my&gt;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&lt;#assign bgColor="red" in my&gt;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&lt;#macro myMacro&gt;foo&lt;/#macro&gt;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&lt;#assign x&gt;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&lt;#list 1..3 as n&gt;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 ${n}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&lt;@myMacro /&gt;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&lt;/#list&gt;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&lt;/#assign&gt;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 Number of words: ${x?word_list?size} ${x} 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。输出是：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    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Number of words: 6  1 foo 2 foo 3 foo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setting 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&lt;#setting name=value&gt;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用来设置数字日期格式等。如： 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${1.2}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&lt;#setting locale="en_US"&gt;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${1.2}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1,2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1.2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用户定义指令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&lt;@macro_or_transf param1=val1 param2=val2 ...    paramN=valN/&gt;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Or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&lt;@macro_or_transf ...&gt; ... &lt;/@macro_or_transf&gt;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说明：主要用来调用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macro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或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transform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macro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&lt;#macro name param1 param2 ... paramN&gt;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 ...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	&lt;#nested loopvar1, loopvar2, ..., loopvarN&gt;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&lt;#return&gt;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 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&lt;/#macro&gt;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说明：宏是和某个变量关联的模板片断，以便在模板中通过用户定义指令使用该变量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Function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&lt;#function name param1 param2 ... paramN&gt;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&lt;#return returnValue&gt; ...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&lt;/#function&gt;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&lt;#function avg nums...&gt;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&lt;#local sum = 0&gt; &lt;#list nums as num&gt;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&lt;#local sum = sum + num&gt; &lt;/#list&gt;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&lt;#if nums?size != 0&gt; &lt;#return sum / nums?size&gt; &lt;/#if&gt;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&lt;/#function&gt;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${avg(10, 20)} ${avg(10, 20, 30, 40)} ${avg()!"N/A"}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15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25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N/A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Attempt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&lt;#attempt&gt;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 	attempt block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&lt;#recover&gt;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recover block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&lt;/#attempt&gt;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说明：若在遇到错误，则执行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recover block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如果你想让页面成功输出内容，尽管它在页面特定位置发生错误也这样， 那么这些指令就是有用的。如果一个错误在 attempt block 执行期间发生， 那么模板执行就会中止，但是 recover block 会代替 attempt block 执行。 如果在 attempt block 执行期间没有发生错误， 那么 recover block 就会忽略。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Attempt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指令实例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Primary content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&lt;#attempt&gt;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 Optional content: ${thisMayFails}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&lt;#recover&gt;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Ops! The optional content is not available.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&lt;/#attempt&gt;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Primary content continued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数据类型 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string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number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for date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boolean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sequence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hash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node (for XML)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FreeMarker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特性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 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与容器无关，不需要</a:t>
            </a: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Servlet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环境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可以应用于非</a:t>
            </a: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Web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应用程序环境 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可以在模板中使用</a:t>
            </a: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JSP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标记库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强大的模板语言 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通用数据模型 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强大的</a:t>
            </a: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XML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处理能力 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u="none" strike="noStrike" kern="0" baseline="0" noProof="1" smtClean="0">
                <a:uLnTx/>
                <a:uFillTx/>
                <a:ea typeface="+mn-ea"/>
              </a:rPr>
              <a:t>FreeMarker</a:t>
            </a:r>
            <a:r>
              <a:rPr lang="zh-CN" altLang="en-US" sz="2800" u="none" strike="noStrike" kern="0" baseline="0" noProof="1" smtClean="0">
                <a:uLnTx/>
                <a:uFillTx/>
                <a:ea typeface="+mn-ea"/>
              </a:rPr>
              <a:t>是免费的 </a:t>
            </a:r>
            <a:endParaRPr lang="zh-CN" altLang="en-US" sz="28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string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substring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exp?substring(from, toExclusive)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exp?substring(from)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如：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${‘abc’?substring(2)}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结果是：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bc; ${'abc'?substring(1, 2)}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结果是：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b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cap_first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：第一个单词的第一个字母大写。如：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${“ green mouse”?cap_first}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${“GreEN mouse”?cap_first}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	${“- green mouse”?cap_first}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的结果是：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Green mouse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	GreEN mouse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	- green mouse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string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date, time, datetime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：将字符串转换成日期时间。如：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test1 = "10/25/1995"?date("MM/dd/yyyy")&gt;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&lt;#assign test2 = "15:05:30"?time("HH:mm:ss")&gt;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&lt;#assign test3 = "1995-10-25 03:05 PM"?datetime("yyyy-MM-dd hh:mm a")&gt;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${test1}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${test2}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${test3}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输出结果是：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Oct 25, 1995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3:05:30 PM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Oct 25, 1995 3:05:00 PM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string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ends_with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：判断是否是以指定的字符串结束。如：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redhead“?ends_with(”head“)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将返回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true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index_of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：返回指定子串出现的位置。如：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“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abcabc”?index_of(“bc”)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1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“abcabc”?index_of(“bc”, 2)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2		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last_index_of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：返回指定串从后往前出现的位置。如：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“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abcabc“?last_index_of(”ab“)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3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"abcabc"?last_index_of("ab", 2)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0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Length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：字符数，即字符串的长度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lower_case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：转成小写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left_pad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：不满指定长度时，用指定字符填补（默认为空格）。如：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[${“ab”?left_pad(5, “-”)}]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[---ab]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string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right_pad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：与前者相似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contains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：若包含指定子串，则返回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true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&lt;#if “piceous”?contains(“ice”)&gt;It contains “ice”&lt;/#if&gt;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It contains "ice"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replace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${“this is a car acarus”?replace(“car”, “bulldozer”)} 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this is a bulldozer abulldozerus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split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&lt;#list “someMOOtestMOOtext”?split(“MOO”) as x&gt;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 - ${x}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&lt;/#list&gt;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Tx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-some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Tx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		- test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Tx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		- text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string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starts_with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trim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：去首尾空格</a:t>
            </a: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upper_case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：转大写</a:t>
            </a: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number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string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 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answer=42/&gt;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${answer}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${answer?string}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&lt;#-- the same as ${answer} --&gt;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${answer?string.number}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${answer?string.currency}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${answer?string.percent}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42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42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42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$42.00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4,200%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number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要指定数字格式，用如下方法：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&lt;#setting number_format="0.###E0"/&gt;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${1234}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	${12345?string("0.####E0")}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1.234E3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1.2345E4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date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date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time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datetime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sequences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first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：第一个元素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last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：最后一个元素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seq_contains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：判断是否包含指定字符串。如：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x = ["red", 16, "blue", "cyan"]&gt;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"blue": ${x?seq_contains("blue")?string("yes", "no")}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"yellow": ${x?seq_contains("yellow")?string("yes", "no")}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16: ${x?seq_contains(16)?string("yes", "no")}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"16": ${x?seq_contains("16")?string("yes", "no")}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"blue": yes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"yellow": no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16: yes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"16": no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sequences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seq_index_of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：返回指定值在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sequences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中首次出现的位置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,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若无，则返回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-1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colors = [“red”, “green”, “blue”]&gt; 		${colors?seq_index_of(“blue”)}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${colors?seq_index_of(“red”)} 	${colors?seq_index_of(“purple”)}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输出： 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2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0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-1 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也可用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${names?seq_index_of(“Joe”, 2)} 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这种形式，返回指定串第几次出现的位置。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seq_last_index_of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uLnTx/>
                <a:uFillTx/>
                <a:ea typeface="+mj-ea"/>
                <a:sym typeface="+mn-ea"/>
              </a:rPr>
              <a:t>FreeMarker</a:t>
            </a:r>
            <a:r>
              <a:rPr lang="zh-CN" altLang="en-US" strike="noStrike" noProof="1" smtClean="0">
                <a:uLnTx/>
                <a:uFillTx/>
                <a:ea typeface="+mj-ea"/>
                <a:sym typeface="+mn-ea"/>
              </a:rPr>
              <a:t>环境安装</a:t>
            </a:r>
            <a:endParaRPr lang="en-US" altLang="zh-CN" u="none" strike="noStrike" baseline="0" noProof="1" smtClean="0">
              <a:uLnTx/>
              <a:uFillTx/>
              <a:ea typeface="+mj-ea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1481138"/>
          </a:xfrm>
        </p:spPr>
        <p:txBody>
          <a:bodyPr lIns="0" tIns="0" rIns="0" bIns="0">
            <a:normAutofit lnSpcReduction="2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打开STS 菜单：HELP---&gt;Eclipse MarketPlace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在该面板有几个选项卡，可以在Search面板搜索JBoss，也可以在流行及Popular这个面板直接找得到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如下图。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点击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Install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进行安装即可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</p:txBody>
      </p:sp>
      <p:pic>
        <p:nvPicPr>
          <p:cNvPr id="11269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851150"/>
            <a:ext cx="6740525" cy="33162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sequences</a:t>
            </a:r>
            <a:endParaRPr lang="en-US" altLang="zh-CN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 lnSpcReduction="10000"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reverse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size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sort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ls = ["whale", "Barbara", "zeppelin", "aardvark", "beetroot"]?sort&gt;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&lt;#list ls as i&gt;${i} &lt;/#list&gt; 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sort_by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。如：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		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&lt;#assign ls = [ {“name”:“whale”, “weight”:2000},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           {“name”:“Barbara”, “weight”:53}, 				           {“name”:“zeppelin”, “weight”:-200}, 			           {“name”:“aardvark”, “weight”:30}, 				           {“name”:“beetroot”, “weight”:0.3} ]&gt;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Order by name: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 &lt;#list ls?sort_by(“name”) as i&gt;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- ${i.name}: ${i.weight}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 &lt;/#list&gt;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Order by weight: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&lt;#list ls?sort_by(“weight”) as i&gt;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Tx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	${i.name}: ${i.weight}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Tx/>
              <a:buNone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	&lt;/#list&gt; 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其它 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default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：如果存在就用本生的值，不存在就用缺省值 。如：</a:t>
            </a:r>
            <a:endParaRPr lang="zh-CN" altLang="en-US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	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&lt;#assign seq = [‘a’, ‘b’]&gt;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	${seq[0]?default(‘-’)}${seq[1]?default(‘-’)}${seq[2]?default(‘-’)}${seq[3]?defau	lt(‘-’)} </a:t>
            </a:r>
            <a:br>
              <a:rPr lang="en-US" altLang="zh-CN" sz="2400" u="none" strike="noStrike" kern="0" baseline="0" smtClean="0">
                <a:uLnTx/>
                <a:uFillTx/>
                <a:ea typeface="+mn-ea"/>
              </a:rPr>
            </a:b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输出：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ab--   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exists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：变量存在返回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true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，则否返回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false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has_content 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：变量存在同时不为空时返回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true</a:t>
            </a:r>
            <a:r>
              <a:rPr lang="zh-CN" altLang="en-US" sz="2400" u="none" strike="noStrike" kern="0" baseline="0" noProof="1" smtClean="0">
                <a:uLnTx/>
                <a:uFillTx/>
                <a:ea typeface="+mn-ea"/>
              </a:rPr>
              <a:t>，则否返回</a:t>
            </a:r>
            <a:r>
              <a:rPr lang="en-US" altLang="zh-CN" sz="2400" u="none" strike="noStrike" kern="0" baseline="0" noProof="1" smtClean="0">
                <a:uLnTx/>
                <a:uFillTx/>
                <a:ea typeface="+mn-ea"/>
              </a:rPr>
              <a:t>false</a:t>
            </a: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sz="24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应用实例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 fontScale="90000" lnSpcReduction="2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&lt;p&gt;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welcome ${name} to freemarker!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&lt;/p&gt;    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&lt;p&gt;性别：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&lt;#if sex==0&gt;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       女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&lt;#elseif sex==1&gt;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       男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&lt;#else&gt;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       保密 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&lt;/#if&gt;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&lt;/p&gt;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&lt;h4&gt;我的好友：&lt;/h4&gt;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&lt;#list friends as item&gt;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    姓名：${item.name} , 年龄${item.age}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    &lt;br&gt;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   &lt;/#list&gt;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0515" y="2798445"/>
            <a:ext cx="2851785" cy="891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30000"/>
              </a:lnSpc>
            </a:pPr>
            <a:r>
              <a:rPr lang="zh-CN" altLang="en-US" sz="4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程序演示</a:t>
            </a:r>
            <a:endParaRPr lang="zh-CN" altLang="en-US" sz="4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应用实例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530" y="1371600"/>
            <a:ext cx="7759065" cy="5037455"/>
          </a:xfrm>
        </p:spPr>
        <p:txBody>
          <a:bodyPr lIns="0" tIns="0" rIns="0" bIns="0">
            <a:normAutofit fontScale="90000" lnSpcReduction="1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@RequestMapping("/hello")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public String helloHtml(HashMap&lt;String,Object&gt; map){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	map.put("name", "Joe");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map.put("sex", 1);    //sex:性别，1：男；0：女；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// 模拟数据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List&lt;Map&lt;String, Object&gt;&gt; friends = new ArrayList&lt;Map&lt;String, Object&gt;&gt;();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Map&lt;String, Object&gt; friend = new HashMap&lt;String, Object&gt;();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friend.put("name", "xbq");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friend.put("age", 22);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friends.add(friend);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 = new HashMap&lt;String, Object&gt;();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friend.put("name", "July");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friend.put("age", 18);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friends.add(friend);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map.put("friends", friends);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    return"/index";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}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u="none" strike="noStrike" baseline="0" noProof="1" smtClean="0">
                <a:uLnTx/>
                <a:uFillTx/>
                <a:ea typeface="+mj-ea"/>
              </a:rPr>
              <a:t>数据模型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类似于目录的变量称为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hashes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，包含保存下级变量的唯一的查询名字</a:t>
            </a:r>
            <a:endParaRPr lang="zh-CN" altLang="en-US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类似于文件的变量称为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scalars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，保存单值。</a:t>
            </a:r>
            <a:endParaRPr lang="zh-CN" altLang="en-US" sz="2000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 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scalars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保存的值有两种类型：字符串（用引号括起，可以是单引号或双引号）和数字</a:t>
            </a:r>
            <a:endParaRPr lang="zh-CN" altLang="en-US" sz="2000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对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scalars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的访问从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root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开始，各部分用“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.”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分隔，如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animals.mouse.price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另外一种变量是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sequences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，和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hashes</a:t>
            </a:r>
            <a:r>
              <a:rPr lang="zh-CN" altLang="en-US" sz="2000" u="none" strike="noStrike" kern="0" baseline="0" noProof="1" smtClean="0">
                <a:uLnTx/>
                <a:uFillTx/>
                <a:ea typeface="+mn-ea"/>
              </a:rPr>
              <a:t>类似，只是不使用变量名字，而使用数字索引。如：</a:t>
            </a: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&lt;#assign h = {"name":"mouse", "price":50}&gt;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		  &lt;#assign keys = h?keys&gt;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		  &lt;#list keys as key&gt;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			${key} = ${h[key]}; 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u="none" strike="noStrike" kern="0" baseline="0" noProof="1" smtClean="0">
                <a:uLnTx/>
                <a:uFillTx/>
                <a:ea typeface="+mn-ea"/>
              </a:rPr>
              <a:t>		  &lt;/#list&gt; </a:t>
            </a:r>
            <a:endParaRPr lang="en-US" altLang="zh-CN" sz="2000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Freemaker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语法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${…}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FreeMarker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会在输出时用实际值进行替代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FTL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标记（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FreeMarker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模板语言标记）：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类似于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HTML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标记，为了与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HTML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标记区分，用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#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开始（有些以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@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开始）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注释：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包含在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&lt;#--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和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--&gt;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（而不是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&lt;!--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和</a:t>
            </a:r>
            <a:r>
              <a:rPr lang="en-US" altLang="zh-CN" u="none" strike="noStrike" kern="0" baseline="0" noProof="1" smtClean="0">
                <a:uLnTx/>
                <a:uFillTx/>
                <a:ea typeface="+mn-ea"/>
              </a:rPr>
              <a:t>--&gt;</a:t>
            </a:r>
            <a:r>
              <a:rPr lang="zh-CN" altLang="en-US" u="none" strike="noStrike" kern="0" baseline="0" noProof="1" smtClean="0">
                <a:uLnTx/>
                <a:uFillTx/>
                <a:ea typeface="+mn-ea"/>
              </a:rPr>
              <a:t>）之间</a:t>
            </a:r>
            <a:endParaRPr lang="zh-CN" altLang="en-US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066800" y="1141413"/>
            <a:ext cx="701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563563" y="1504950"/>
            <a:ext cx="280988" cy="280988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65213" y="360363"/>
            <a:ext cx="7002463" cy="582613"/>
          </a:xfrm>
        </p:spPr>
        <p:txBody>
          <a:bodyPr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u="none" strike="noStrike" baseline="0" noProof="1" smtClean="0">
                <a:uLnTx/>
                <a:uFillTx/>
                <a:ea typeface="+mj-ea"/>
              </a:rPr>
              <a:t>Freemaker</a:t>
            </a:r>
            <a:r>
              <a:rPr lang="zh-CN" altLang="en-US" u="none" strike="noStrike" baseline="0" noProof="1" smtClean="0">
                <a:uLnTx/>
                <a:uFillTx/>
                <a:ea typeface="+mj-ea"/>
              </a:rPr>
              <a:t>常用指令</a:t>
            </a:r>
            <a:endParaRPr lang="zh-CN" altLang="en-US" u="none" strike="noStrike" baseline="0" noProof="1" smtClean="0">
              <a:uLnTx/>
              <a:uFillTx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65213" y="1371600"/>
            <a:ext cx="7002463" cy="5037138"/>
          </a:xfrm>
        </p:spPr>
        <p:txBody>
          <a:bodyPr lIns="0" tIns="0" rIns="0" bIns="0">
            <a:normAutofit lnSpcReduction="20000"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5" action="ppaction://hlinkfile"/>
              </a:rPr>
              <a:t>if, else, elseif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6" action="ppaction://hlinkfile"/>
              </a:rPr>
              <a:t>switch, case, default, break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7" action="ppaction://hlinkfile"/>
              </a:rPr>
              <a:t>list, break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8" action="ppaction://hlinkfile"/>
              </a:rPr>
              <a:t>include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9" action="ppaction://hlinkfile"/>
              </a:rPr>
              <a:t>import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0" action="ppaction://hlinkfile"/>
              </a:rPr>
              <a:t>noparse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1" action="ppaction://hlinkfile"/>
              </a:rPr>
              <a:t>compress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2" action="ppaction://hlinkfile"/>
              </a:rPr>
              <a:t>escape, noescape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3" action="ppaction://hlinkfile"/>
              </a:rPr>
              <a:t>assign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4" action="ppaction://hlinkfile"/>
              </a:rPr>
              <a:t>global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5" action="ppaction://hlinkfile"/>
              </a:rPr>
              <a:t>local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6" action="ppaction://hlinkfile"/>
              </a:rPr>
              <a:t>setting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7" action="ppaction://hlinkfile"/>
              </a:rPr>
              <a:t>User-defined directive (&lt;@...&gt;)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8" action="ppaction://hlinkfile"/>
              </a:rPr>
              <a:t>macro, nested, return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19" action="ppaction://hlinkfile"/>
              </a:rPr>
              <a:t>function, return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0" action="ppaction://hlinkfile"/>
              </a:rPr>
              <a:t>flush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1" action="ppaction://hlinkfile"/>
              </a:rPr>
              <a:t>stop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2" action="ppaction://hlinkfile"/>
              </a:rPr>
              <a:t>ftl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3" action="ppaction://hlinkfile"/>
              </a:rPr>
              <a:t>t, lt, rt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4" action="ppaction://hlinkfile"/>
              </a:rPr>
              <a:t>nt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5" action="ppaction://hlinkfile"/>
              </a:rPr>
              <a:t>attempt, recover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u="none" strike="noStrike" kern="0" baseline="0" noProof="1" smtClean="0">
                <a:uLnTx/>
                <a:uFillTx/>
                <a:ea typeface="+mn-ea"/>
                <a:hlinkClick r:id="rId26" action="ppaction://hlinkfile"/>
              </a:rPr>
              <a:t>visit, recurse, fallback</a:t>
            </a:r>
            <a:endParaRPr lang="en-US" altLang="zh-CN" u="none" strike="noStrike" kern="0" baseline="0" noProof="1" smtClean="0">
              <a:uLnTx/>
              <a:uFillTx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 altLang="zh-CN" u="none" strike="noStrike" kern="0" baseline="0" noProof="1" smtClean="0">
              <a:uLnTx/>
              <a:uFillTx/>
              <a:ea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b"/>
  <p:tag name="KSO_WM_UNIT_INDEX" val="1"/>
  <p:tag name="KSO_WM_UNIT_ID" val="custom118_1*b*1"/>
  <p:tag name="KSO_WM_UNIT_CLEAR" val="1"/>
  <p:tag name="KSO_WM_UNIT_LAYERLEVEL" val="1"/>
  <p:tag name="KSO_WM_UNIT_VALUE" val="10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0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1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2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2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3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3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4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4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5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5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6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6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7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7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8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8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9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9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0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118"/>
  <p:tag name="KSO_WM_TEMPLATE_THUMBS_INDEX" val="1、9、12、16、19、20、23、27"/>
  <p:tag name="KSO_WM_TAG_VERSION" val="1.0"/>
  <p:tag name="KSO_WM_SLIDE_ID" val="custom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d"/>
  <p:tag name="KSO_WM_UNIT_INDEX" val="1"/>
  <p:tag name="KSO_WM_UNIT_ID" val="custom118_5*d*1"/>
  <p:tag name="KSO_WM_UNIT_CLEAR" val="0"/>
  <p:tag name="KSO_WM_UNIT_LAYERLEVEL" val="1"/>
  <p:tag name="KSO_WM_UNIT_VALUE" val="1188*2194"/>
  <p:tag name="KSO_WM_UNIT_HIGHLIGHT" val="0"/>
  <p:tag name="KSO_WM_UNIT_COMPATIBLE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5*f*1"/>
  <p:tag name="KSO_WM_UNIT_CLEAR" val="1"/>
  <p:tag name="KSO_WM_UNIT_LAYERLEVEL" val="1"/>
  <p:tag name="KSO_WM_UNIT_VALUE" val="66"/>
  <p:tag name="KSO_WM_UNIT_HIGHLIGHT" val="0"/>
  <p:tag name="KSO_WM_UNIT_COMPATIBLE" val="0"/>
  <p:tag name="KSO_WM_UNIT_PRESET_TEXT_INDEX" val="5"/>
  <p:tag name="KSO_WM_UNIT_PRESET_TEXT_LEN" val="12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49*103"/>
  <p:tag name="KSO_WM_SLIDE_SIZE" val="622*39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92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f"/>
  <p:tag name="KSO_WM_UNIT_INDEX" val="1"/>
  <p:tag name="KSO_WM_UNIT_ID" val="custom118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EMPLATE_CATEGORY" val="custom"/>
  <p:tag name="KSO_WM_TEMPLATE_INDEX" val="118"/>
  <p:tag name="KSO_WM_TAG_VERSION" val="1.0"/>
  <p:tag name="KSO_WM_SLIDE_ID" val="custom1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84*108"/>
  <p:tag name="KSO_WM_SLIDE_SIZE" val="551*397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0"/>
  <p:tag name="KSO_WM_TEMPLATE_CATEGORY" val="custom"/>
  <p:tag name="KSO_WM_TEMPLATE_INDEX" val="118"/>
  <p:tag name="KSO_WM_UNIT_INDEX" val="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18_2*i*1"/>
  <p:tag name="KSO_WM_TEMPLATE_CATEGORY" val="custom"/>
  <p:tag name="KSO_WM_TEMPLATE_INDEX" val="118"/>
  <p:tag name="KSO_WM_UNIT_INDEX" val="1"/>
</p:tagLst>
</file>

<file path=ppt/theme/theme1.xml><?xml version="1.0" encoding="utf-8"?>
<a:theme xmlns:a="http://schemas.openxmlformats.org/drawingml/2006/main" name="1_A000120140530A99PPBG">
  <a:themeElements>
    <a:clrScheme name="自定义 196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A67EDB"/>
      </a:accent1>
      <a:accent2>
        <a:srgbClr val="B739E1"/>
      </a:accent2>
      <a:accent3>
        <a:srgbClr val="FB697A"/>
      </a:accent3>
      <a:accent4>
        <a:srgbClr val="F9A261"/>
      </a:accent4>
      <a:accent5>
        <a:srgbClr val="4FE6F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9333</Words>
  <Application>WPS 演示</Application>
  <PresentationFormat>全屏显示(4:3)</PresentationFormat>
  <Paragraphs>530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Verdana</vt:lpstr>
      <vt:lpstr>微软雅黑</vt:lpstr>
      <vt:lpstr>黑体</vt:lpstr>
      <vt:lpstr>Wingdings 2</vt:lpstr>
      <vt:lpstr>Arial Unicode MS</vt:lpstr>
      <vt:lpstr>Calibri</vt:lpstr>
      <vt:lpstr>华文隶书</vt:lpstr>
      <vt:lpstr>1_A000120140530A99PPBG</vt:lpstr>
      <vt:lpstr>FreeMarker</vt:lpstr>
      <vt:lpstr>PowerPoint 演示文稿</vt:lpstr>
      <vt:lpstr>FreeMarker特性</vt:lpstr>
      <vt:lpstr>FreeMarker环境安装</vt:lpstr>
      <vt:lpstr>应用实例</vt:lpstr>
      <vt:lpstr>应用实例</vt:lpstr>
      <vt:lpstr>数据模型</vt:lpstr>
      <vt:lpstr>Freemaker语法</vt:lpstr>
      <vt:lpstr>Freemaker常用指令</vt:lpstr>
      <vt:lpstr>If指令</vt:lpstr>
      <vt:lpstr>If指令实例</vt:lpstr>
      <vt:lpstr>Switch指令</vt:lpstr>
      <vt:lpstr>Switch指令实例</vt:lpstr>
      <vt:lpstr>List指令</vt:lpstr>
      <vt:lpstr>List指令实例</vt:lpstr>
      <vt:lpstr>List指令实例</vt:lpstr>
      <vt:lpstr>Include指令</vt:lpstr>
      <vt:lpstr>Include指令实例</vt:lpstr>
      <vt:lpstr>import指令</vt:lpstr>
      <vt:lpstr>Noparse指令</vt:lpstr>
      <vt:lpstr>Assign指令</vt:lpstr>
      <vt:lpstr>Assign指令实例</vt:lpstr>
      <vt:lpstr>setting 指令</vt:lpstr>
      <vt:lpstr>用户定义指令</vt:lpstr>
      <vt:lpstr>macro指令</vt:lpstr>
      <vt:lpstr>Function指令</vt:lpstr>
      <vt:lpstr>Attempt指令</vt:lpstr>
      <vt:lpstr>Attempt指令实例</vt:lpstr>
      <vt:lpstr>数据类型 </vt:lpstr>
      <vt:lpstr>string</vt:lpstr>
      <vt:lpstr>string</vt:lpstr>
      <vt:lpstr>string</vt:lpstr>
      <vt:lpstr>string</vt:lpstr>
      <vt:lpstr>string</vt:lpstr>
      <vt:lpstr>number</vt:lpstr>
      <vt:lpstr>number</vt:lpstr>
      <vt:lpstr>date</vt:lpstr>
      <vt:lpstr>sequences</vt:lpstr>
      <vt:lpstr>sequences</vt:lpstr>
      <vt:lpstr>sequences</vt:lpstr>
      <vt:lpstr>其它 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FreeMarker </dc:title>
  <dc:creator>a</dc:creator>
  <cp:lastModifiedBy>%E8%A1%8C%E6%98%B1</cp:lastModifiedBy>
  <cp:revision>126</cp:revision>
  <dcterms:created xsi:type="dcterms:W3CDTF">2006-12-13T05:21:00Z</dcterms:created>
  <dcterms:modified xsi:type="dcterms:W3CDTF">2018-11-20T00:16:59Z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