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96" r:id="rId3"/>
    <p:sldId id="257" r:id="rId4"/>
    <p:sldId id="297" r:id="rId5"/>
    <p:sldId id="299" r:id="rId7"/>
    <p:sldId id="301" r:id="rId8"/>
    <p:sldId id="302" r:id="rId9"/>
    <p:sldId id="306" r:id="rId10"/>
    <p:sldId id="259" r:id="rId11"/>
    <p:sldId id="261" r:id="rId12"/>
    <p:sldId id="267" r:id="rId13"/>
    <p:sldId id="308" r:id="rId14"/>
    <p:sldId id="310" r:id="rId15"/>
    <p:sldId id="325" r:id="rId16"/>
    <p:sldId id="312" r:id="rId17"/>
    <p:sldId id="350" r:id="rId18"/>
    <p:sldId id="351" r:id="rId19"/>
    <p:sldId id="355" r:id="rId20"/>
    <p:sldId id="353" r:id="rId21"/>
    <p:sldId id="324" r:id="rId22"/>
    <p:sldId id="352" r:id="rId23"/>
    <p:sldId id="356" r:id="rId24"/>
    <p:sldId id="357" r:id="rId25"/>
    <p:sldId id="358" r:id="rId26"/>
    <p:sldId id="360" r:id="rId27"/>
    <p:sldId id="359" r:id="rId2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FFFFFF"/>
        </a:solidFill>
        <a:effectLst/>
        <a:uFillTx/>
        <a:latin typeface="+mn-lt"/>
        <a:ea typeface="+mn-ea"/>
        <a:cs typeface="+mn-cs"/>
        <a:sym typeface="Helvetica Light"/>
      </a:defRPr>
    </a:lvl9pPr>
  </p:defaultTextStyle>
  <p:extLst>
    <p:ext uri="{521415D9-36F7-43E2-AB2F-B90AF26B5E84}">
      <p14:sectionLst xmlns:p14="http://schemas.microsoft.com/office/powerpoint/2010/main">
        <p14:section name="默认节" id="{3d0ca6bf-731b-4d2e-b810-7de1c9e3c299}">
          <p14:sldIdLst>
            <p14:sldId id="296"/>
            <p14:sldId id="257"/>
            <p14:sldId id="297"/>
            <p14:sldId id="299"/>
            <p14:sldId id="301"/>
            <p14:sldId id="302"/>
            <p14:sldId id="306"/>
            <p14:sldId id="259"/>
            <p14:sldId id="261"/>
            <p14:sldId id="267"/>
            <p14:sldId id="308"/>
            <p14:sldId id="310"/>
            <p14:sldId id="325"/>
            <p14:sldId id="312"/>
            <p14:sldId id="350"/>
            <p14:sldId id="351"/>
            <p14:sldId id="355"/>
            <p14:sldId id="353"/>
            <p14:sldId id="324"/>
            <p14:sldId id="352"/>
            <p14:sldId id="357"/>
            <p14:sldId id="358"/>
            <p14:sldId id="356"/>
            <p14:sldId id="359"/>
            <p14:sldId id="3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3885" autoAdjust="0"/>
  </p:normalViewPr>
  <p:slideViewPr>
    <p:cSldViewPr>
      <p:cViewPr varScale="1">
        <p:scale>
          <a:sx n="24" d="100"/>
          <a:sy n="24" d="100"/>
        </p:scale>
        <p:origin x="2088" y="72"/>
      </p:cViewPr>
      <p:guideLst>
        <p:guide orient="horz" pos="3072"/>
        <p:guide pos="409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p:txBody>
      </p:sp>
      <p:sp>
        <p:nvSpPr>
          <p:cNvPr id="117" name="Shape 117"/>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5" Type="http://schemas.openxmlformats.org/officeDocument/2006/relationships/hyperlink" Target="https://baike.baidu.com/item/UML%E7%B2%BE%E7%B2%B9/12098039" TargetMode="External"/><Relationship Id="rId4" Type="http://schemas.openxmlformats.org/officeDocument/2006/relationships/hyperlink" Target="https://baike.baidu.com/item/%E5%88%86%E6%9E%90%E6%A8%A1%E5%BC%8F/10804317" TargetMode="External"/><Relationship Id="rId3" Type="http://schemas.openxmlformats.org/officeDocument/2006/relationships/hyperlink" Target="https://baike.baidu.com/item/%E9%9D%A2%E5%90%91%E5%AF%B9%E8%B1%A1/2262089" TargetMode="External"/><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2200" b="1" dirty="0">
                <a:effectLst/>
                <a:latin typeface="Helvetica Neue"/>
                <a:ea typeface="Helvetica Neue"/>
                <a:cs typeface="Helvetica Neue"/>
                <a:sym typeface="Helvetica Neue"/>
              </a:rPr>
              <a:t>表示层：</a:t>
            </a:r>
            <a:r>
              <a:rPr lang="zh-CN" altLang="zh-CN" sz="2200" dirty="0">
                <a:effectLst/>
                <a:latin typeface="Helvetica Neue"/>
                <a:ea typeface="Helvetica Neue"/>
                <a:cs typeface="Helvetica Neue"/>
                <a:sym typeface="Helvetica Neue"/>
              </a:rPr>
              <a:t>位于最外层（最上层），最接近用户。用于显示数据和接收用户输入的数 据，为用户提供一种交互式操作的界面，平台所使用的是基于</a:t>
            </a:r>
            <a:r>
              <a:rPr lang="en-US" altLang="zh-CN" sz="2200" dirty="0" err="1">
                <a:effectLst/>
                <a:latin typeface="Helvetica Neue"/>
                <a:ea typeface="Helvetica Neue"/>
                <a:cs typeface="Helvetica Neue"/>
                <a:sym typeface="Helvetica Neue"/>
              </a:rPr>
              <a:t>.net</a:t>
            </a:r>
            <a:r>
              <a:rPr lang="zh-CN" altLang="zh-CN" sz="2200" dirty="0">
                <a:effectLst/>
                <a:latin typeface="Helvetica Neue"/>
                <a:ea typeface="Helvetica Neue"/>
                <a:cs typeface="Helvetica Neue"/>
                <a:sym typeface="Helvetica Neue"/>
              </a:rPr>
              <a:t>的</a:t>
            </a:r>
            <a:r>
              <a:rPr lang="en-US" altLang="zh-CN" sz="2200" dirty="0">
                <a:effectLst/>
                <a:latin typeface="Helvetica Neue"/>
                <a:ea typeface="Helvetica Neue"/>
                <a:cs typeface="Helvetica Neue"/>
                <a:sym typeface="Helvetica Neue"/>
              </a:rPr>
              <a:t>web</a:t>
            </a:r>
            <a:r>
              <a:rPr lang="zh-CN" altLang="zh-CN" sz="2200" dirty="0">
                <a:effectLst/>
                <a:latin typeface="Helvetica Neue"/>
                <a:ea typeface="Helvetica Neue"/>
                <a:cs typeface="Helvetica Neue"/>
                <a:sym typeface="Helvetica Neue"/>
              </a:rPr>
              <a:t>形式。</a:t>
            </a:r>
            <a:br>
              <a:rPr lang="en-US" altLang="zh-CN" sz="2200" dirty="0">
                <a:effectLst/>
                <a:latin typeface="Helvetica Neue"/>
                <a:ea typeface="Helvetica Neue"/>
                <a:cs typeface="Helvetica Neue"/>
                <a:sym typeface="Helvetica Neue"/>
              </a:rPr>
            </a:br>
            <a:r>
              <a:rPr lang="zh-CN" altLang="zh-CN" sz="2200" b="1" dirty="0">
                <a:effectLst/>
                <a:latin typeface="Helvetica Neue"/>
                <a:ea typeface="Helvetica Neue"/>
                <a:cs typeface="Helvetica Neue"/>
                <a:sym typeface="Helvetica Neue"/>
              </a:rPr>
              <a:t>业务逻辑层：</a:t>
            </a:r>
            <a:r>
              <a:rPr lang="zh-CN" altLang="zh-CN" sz="2200" dirty="0">
                <a:effectLst/>
                <a:latin typeface="Helvetica Neue"/>
                <a:ea typeface="Helvetica Neue"/>
                <a:cs typeface="Helvetica Neue"/>
                <a:sym typeface="Helvetica Neue"/>
              </a:rPr>
              <a:t>业务逻辑层（</a:t>
            </a:r>
            <a:r>
              <a:rPr lang="en-US" altLang="zh-CN" sz="2200" dirty="0">
                <a:effectLst/>
                <a:latin typeface="Helvetica Neue"/>
                <a:ea typeface="Helvetica Neue"/>
                <a:cs typeface="Helvetica Neue"/>
                <a:sym typeface="Helvetica Neue"/>
              </a:rPr>
              <a:t>Business Logic Layer</a:t>
            </a:r>
            <a:r>
              <a:rPr lang="zh-CN" altLang="zh-CN" sz="2200" dirty="0">
                <a:effectLst/>
                <a:latin typeface="Helvetica Neue"/>
                <a:ea typeface="Helvetica Neue"/>
                <a:cs typeface="Helvetica Neue"/>
                <a:sym typeface="Helvetica Neue"/>
              </a:rPr>
              <a:t>）无疑是系统架构中体现核心价值的部分。它的关注点主要集中在业务规则的制定、业务流程的实现等与业务需求有关的系统设计，也即是说它是与系统所应对的领域（</a:t>
            </a:r>
            <a:r>
              <a:rPr lang="en-US" altLang="zh-CN" sz="2200" dirty="0">
                <a:effectLst/>
                <a:latin typeface="Helvetica Neue"/>
                <a:ea typeface="Helvetica Neue"/>
                <a:cs typeface="Helvetica Neue"/>
                <a:sym typeface="Helvetica Neue"/>
              </a:rPr>
              <a:t>Domain</a:t>
            </a:r>
            <a:r>
              <a:rPr lang="zh-CN" altLang="zh-CN" sz="2200" dirty="0">
                <a:effectLst/>
                <a:latin typeface="Helvetica Neue"/>
                <a:ea typeface="Helvetica Neue"/>
                <a:cs typeface="Helvetica Neue"/>
                <a:sym typeface="Helvetica Neue"/>
              </a:rPr>
              <a:t>）逻辑有关，很多时候，也将业务逻辑层称为领域层。 业务逻辑层在体系架构中的位置很关键，它处于数据访问层与表示层中间，起到了数据交换中承上启下的作用。由于层是一种弱耦合结构，层与层之间的依赖是向下的，底层对于上层而言是</a:t>
            </a:r>
            <a:r>
              <a:rPr lang="en-US" altLang="zh-CN" sz="2200" dirty="0">
                <a:effectLst/>
                <a:latin typeface="Helvetica Neue"/>
                <a:ea typeface="Helvetica Neue"/>
                <a:cs typeface="Helvetica Neue"/>
                <a:sym typeface="Helvetica Neue"/>
              </a:rPr>
              <a:t>“</a:t>
            </a:r>
            <a:r>
              <a:rPr lang="zh-CN" altLang="zh-CN" sz="2200" dirty="0">
                <a:effectLst/>
                <a:latin typeface="Helvetica Neue"/>
                <a:ea typeface="Helvetica Neue"/>
                <a:cs typeface="Helvetica Neue"/>
                <a:sym typeface="Helvetica Neue"/>
              </a:rPr>
              <a:t>无知</a:t>
            </a:r>
            <a:r>
              <a:rPr lang="en-US" altLang="zh-CN" sz="2200" dirty="0">
                <a:effectLst/>
                <a:latin typeface="Helvetica Neue"/>
                <a:ea typeface="Helvetica Neue"/>
                <a:cs typeface="Helvetica Neue"/>
                <a:sym typeface="Helvetica Neue"/>
              </a:rPr>
              <a:t>”</a:t>
            </a:r>
            <a:r>
              <a:rPr lang="zh-CN" altLang="zh-CN" sz="2200" dirty="0">
                <a:effectLst/>
                <a:latin typeface="Helvetica Neue"/>
                <a:ea typeface="Helvetica Neue"/>
                <a:cs typeface="Helvetica Neue"/>
                <a:sym typeface="Helvetica Neue"/>
              </a:rPr>
              <a:t>的，改变上层的设计对于其调用的底层而言没有任何影响。如果在分层设计时，遵循了面向接口设计的思想，那么这种向下的依赖也应该是一种弱依赖关系。对于数据访问层而言，它是调用者；对于表示层而言，它却是被调用者。</a:t>
            </a:r>
            <a:br>
              <a:rPr lang="en-US" altLang="zh-CN" sz="2200" dirty="0">
                <a:effectLst/>
                <a:latin typeface="Helvetica Neue"/>
                <a:ea typeface="Helvetica Neue"/>
                <a:cs typeface="Helvetica Neue"/>
                <a:sym typeface="Helvetica Neue"/>
              </a:rPr>
            </a:br>
            <a:r>
              <a:rPr lang="zh-CN" altLang="zh-CN" sz="2200" b="1" dirty="0">
                <a:effectLst/>
                <a:latin typeface="Helvetica Neue"/>
                <a:ea typeface="Helvetica Neue"/>
                <a:cs typeface="Helvetica Neue"/>
                <a:sym typeface="Helvetica Neue"/>
              </a:rPr>
              <a:t>数据层：</a:t>
            </a:r>
            <a:r>
              <a:rPr lang="zh-CN" altLang="zh-CN" sz="2200" dirty="0">
                <a:effectLst/>
                <a:latin typeface="Helvetica Neue"/>
                <a:ea typeface="Helvetica Neue"/>
                <a:cs typeface="Helvetica Neue"/>
                <a:sym typeface="Helvetica Neue"/>
              </a:rPr>
              <a:t>数据访问层：有时候也称为是持久层，其功能主要是负责数据库的访问，可以访问数据库系统、二进制文件、文本文档或是</a:t>
            </a:r>
            <a:r>
              <a:rPr lang="en-US" altLang="zh-CN" sz="2200" dirty="0">
                <a:effectLst/>
                <a:latin typeface="Helvetica Neue"/>
                <a:ea typeface="Helvetica Neue"/>
                <a:cs typeface="Helvetica Neue"/>
                <a:sym typeface="Helvetica Neue"/>
              </a:rPr>
              <a:t>XML</a:t>
            </a:r>
            <a:r>
              <a:rPr lang="zh-CN" altLang="zh-CN" sz="2200" dirty="0">
                <a:effectLst/>
                <a:latin typeface="Helvetica Neue"/>
                <a:ea typeface="Helvetica Neue"/>
                <a:cs typeface="Helvetica Neue"/>
                <a:sym typeface="Helvetica Neue"/>
              </a:rPr>
              <a:t>文档</a:t>
            </a:r>
            <a:endParaRPr lang="zh-CN" altLang="zh-CN" sz="2200" dirty="0">
              <a:effectLst/>
              <a:latin typeface="Helvetica Neue"/>
              <a:ea typeface="Helvetica Neue"/>
              <a:cs typeface="Helvetica Neue"/>
              <a:sym typeface="Helvetica Neue"/>
            </a:endParaRPr>
          </a:p>
          <a:p>
            <a:r>
              <a:rPr lang="zh-CN" altLang="zh-CN" sz="2200" dirty="0">
                <a:effectLst/>
                <a:latin typeface="Helvetica Neue"/>
                <a:ea typeface="Helvetica Neue"/>
                <a:cs typeface="Helvetica Neue"/>
                <a:sym typeface="Helvetica Neue"/>
              </a:rPr>
              <a:t>可伸缩性差：应用程序的所有功能代码都运行在同一个服务器上，将会导致应用程序的水平扩展非常困难，只能使用垂直扩展。</a:t>
            </a:r>
            <a:endParaRPr lang="zh-CN" altLang="zh-CN" sz="2200" dirty="0">
              <a:effectLst/>
              <a:latin typeface="Helvetica Neue"/>
              <a:ea typeface="Helvetica Neue"/>
              <a:cs typeface="Helvetica Neue"/>
              <a:sym typeface="Helvetica Neue"/>
            </a:endParaRPr>
          </a:p>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服务导向式架构（</a:t>
            </a:r>
            <a:r>
              <a:rPr lang="en-US" altLang="zh-CN" sz="2200" b="0" i="0" dirty="0">
                <a:effectLst/>
                <a:latin typeface="Helvetica Neue"/>
                <a:ea typeface="Helvetica Neue"/>
                <a:cs typeface="Helvetica Neue"/>
                <a:sym typeface="Helvetica Neue"/>
              </a:rPr>
              <a:t>SOA</a:t>
            </a:r>
            <a:r>
              <a:rPr lang="zh-CN" altLang="en-US" sz="2200" b="0" i="0" dirty="0">
                <a:effectLst/>
                <a:latin typeface="Helvetica Neue"/>
                <a:ea typeface="Helvetica Neue"/>
                <a:cs typeface="Helvetica Neue"/>
                <a:sym typeface="Helvetica Neue"/>
              </a:rPr>
              <a:t>）是集成多个较大组件（一般是应用）的一种机制，它们将整体构成一个彼此协作的套件。一般来说，每个组件会从始至终执行一块完整的业务逻辑，通常包括完成整体大</a:t>
            </a:r>
            <a:r>
              <a:rPr lang="en-US" altLang="zh-CN" sz="2200" b="0" i="0" dirty="0">
                <a:effectLst/>
                <a:latin typeface="Helvetica Neue"/>
                <a:ea typeface="Helvetica Neue"/>
                <a:cs typeface="Helvetica Neue"/>
                <a:sym typeface="Helvetica Neue"/>
              </a:rPr>
              <a:t>action</a:t>
            </a:r>
            <a:r>
              <a:rPr lang="zh-CN" altLang="en-US" sz="2200" b="0" i="0" dirty="0">
                <a:effectLst/>
                <a:latin typeface="Helvetica Neue"/>
                <a:ea typeface="Helvetica Neue"/>
                <a:cs typeface="Helvetica Neue"/>
                <a:sym typeface="Helvetica Neue"/>
              </a:rPr>
              <a:t>所需的各种具体任务与功能。组件一般都是松耦合的，但这并非</a:t>
            </a:r>
            <a:r>
              <a:rPr lang="en-US" altLang="zh-CN" sz="2200" b="0" i="0" dirty="0">
                <a:effectLst/>
                <a:latin typeface="Helvetica Neue"/>
                <a:ea typeface="Helvetica Neue"/>
                <a:cs typeface="Helvetica Neue"/>
                <a:sym typeface="Helvetica Neue"/>
              </a:rPr>
              <a:t>SOA</a:t>
            </a:r>
            <a:r>
              <a:rPr lang="zh-CN" altLang="en-US" sz="2200" b="0" i="0" dirty="0">
                <a:effectLst/>
                <a:latin typeface="Helvetica Neue"/>
                <a:ea typeface="Helvetica Neue"/>
                <a:cs typeface="Helvetica Neue"/>
                <a:sym typeface="Helvetica Neue"/>
              </a:rPr>
              <a:t>架构模式的要求。</a:t>
            </a:r>
            <a:endParaRPr lang="en-US" altLang="zh-CN" sz="2200" b="0" i="0" dirty="0">
              <a:effectLst/>
              <a:latin typeface="Helvetica Neue"/>
              <a:ea typeface="Helvetica Neue"/>
              <a:cs typeface="Helvetica Neue"/>
              <a:sym typeface="Helvetica Neue"/>
            </a:endParaRPr>
          </a:p>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457200" eaLnBrk="1" fontAlgn="auto" latinLnBrk="0" hangingPunct="1">
              <a:lnSpc>
                <a:spcPct val="118000"/>
              </a:lnSpc>
              <a:spcBef>
                <a:spcPts val="0"/>
              </a:spcBef>
              <a:spcAft>
                <a:spcPts val="0"/>
              </a:spcAft>
              <a:buClrTx/>
              <a:buSzTx/>
              <a:buFontTx/>
              <a:buNone/>
              <a:defRPr/>
            </a:pPr>
            <a:r>
              <a:rPr lang="zh-CN" altLang="zh-CN" sz="2200" dirty="0">
                <a:effectLst/>
                <a:latin typeface="Helvetica Neue"/>
                <a:ea typeface="Helvetica Neue"/>
                <a:cs typeface="Helvetica Neue"/>
                <a:sym typeface="Helvetica Neue"/>
              </a:rPr>
              <a:t>微服务就是一种</a:t>
            </a:r>
            <a:r>
              <a:rPr lang="en-US" altLang="zh-CN" sz="2200" dirty="0">
                <a:effectLst/>
                <a:latin typeface="Helvetica Neue"/>
                <a:ea typeface="Helvetica Neue"/>
                <a:cs typeface="Helvetica Neue"/>
                <a:sym typeface="Helvetica Neue"/>
              </a:rPr>
              <a:t>SOA</a:t>
            </a:r>
            <a:r>
              <a:rPr lang="zh-CN" altLang="zh-CN" sz="2200" dirty="0">
                <a:effectLst/>
                <a:latin typeface="Helvetica Neue"/>
                <a:ea typeface="Helvetica Neue"/>
                <a:cs typeface="Helvetica Neue"/>
                <a:sym typeface="Helvetica Neue"/>
              </a:rPr>
              <a:t>的实现方式而已</a:t>
            </a:r>
            <a:endParaRPr lang="zh-CN" altLang="zh-CN" sz="2200" dirty="0">
              <a:effectLst/>
              <a:latin typeface="Helvetica Neue"/>
              <a:ea typeface="Helvetica Neue"/>
              <a:cs typeface="Helvetica Neue"/>
              <a:sym typeface="Helvetica Neue"/>
            </a:endParaRPr>
          </a:p>
          <a:p>
            <a:r>
              <a:rPr lang="zh-CN" altLang="en-US" dirty="0"/>
              <a:t>微服务不再强调传统</a:t>
            </a:r>
            <a:r>
              <a:rPr lang="en-US" altLang="zh-CN" dirty="0"/>
              <a:t>SOA</a:t>
            </a:r>
            <a:r>
              <a:rPr lang="zh-CN" altLang="en-US" dirty="0"/>
              <a:t>架构里面比较重的</a:t>
            </a:r>
            <a:r>
              <a:rPr lang="en-US" altLang="zh-CN" dirty="0"/>
              <a:t>ESB</a:t>
            </a:r>
            <a:r>
              <a:rPr lang="zh-CN" altLang="en-US" dirty="0"/>
              <a:t>企业服务总线，同时</a:t>
            </a:r>
            <a:r>
              <a:rPr lang="en-US" altLang="zh-CN" dirty="0"/>
              <a:t>SOA</a:t>
            </a:r>
            <a:r>
              <a:rPr lang="zh-CN" altLang="en-US" dirty="0"/>
              <a:t>的思想进入到单个业务系统内部实现真正的组件化。</a:t>
            </a:r>
            <a:endParaRPr lang="zh-CN" altLang="en-US" dirty="0"/>
          </a:p>
          <a:p>
            <a:r>
              <a:rPr lang="en-US" altLang="zh-CN" sz="2200" b="0" i="0" dirty="0">
                <a:effectLst/>
                <a:latin typeface="Helvetica Neue"/>
                <a:ea typeface="Helvetica Neue"/>
                <a:cs typeface="Helvetica Neue"/>
                <a:sym typeface="Helvetica Neue"/>
              </a:rPr>
              <a:t>ESB </a:t>
            </a:r>
            <a:r>
              <a:rPr lang="zh-CN" altLang="en-US" sz="2200" b="0" i="0" dirty="0">
                <a:effectLst/>
                <a:latin typeface="Helvetica Neue"/>
                <a:ea typeface="Helvetica Neue"/>
                <a:cs typeface="Helvetica Neue"/>
                <a:sym typeface="Helvetica Neue"/>
              </a:rPr>
              <a:t>通过一组丰富的功能</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包括智能路由、协议中介和其他转化机制</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集成服务，实现对应用程序之间交互的管理和监视，从而提供了在企业内部和企业之间连接新的和现有软件应用程序的功能。</a:t>
            </a:r>
            <a:r>
              <a:rPr lang="en-US" altLang="zh-CN" sz="2200" b="0" i="0" dirty="0">
                <a:effectLst/>
                <a:latin typeface="Helvetica Neue"/>
                <a:ea typeface="Helvetica Neue"/>
                <a:cs typeface="Helvetica Neue"/>
                <a:sym typeface="Helvetica Neue"/>
              </a:rPr>
              <a:t>ESB </a:t>
            </a:r>
            <a:r>
              <a:rPr lang="zh-CN" altLang="en-US" sz="2200" b="0" i="0" dirty="0">
                <a:effectLst/>
                <a:latin typeface="Helvetica Neue"/>
                <a:ea typeface="Helvetica Neue"/>
                <a:cs typeface="Helvetica Neue"/>
                <a:sym typeface="Helvetica Neue"/>
              </a:rPr>
              <a:t>支持服务可视化，从而在服务请求者和服务提供者之间提供了多方面的分离。</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200" b="0" i="0" dirty="0">
                <a:effectLst/>
                <a:latin typeface="Helvetica Neue"/>
                <a:ea typeface="Helvetica Neue"/>
                <a:cs typeface="Helvetica Neue"/>
                <a:sym typeface="Helvetica Neue"/>
              </a:rPr>
              <a:t>福勒（</a:t>
            </a:r>
            <a:r>
              <a:rPr lang="en-US" altLang="zh-CN" sz="2200" b="0" i="0" dirty="0">
                <a:effectLst/>
                <a:latin typeface="Helvetica Neue"/>
                <a:ea typeface="Helvetica Neue"/>
                <a:cs typeface="Helvetica Neue"/>
                <a:sym typeface="Helvetica Neue"/>
              </a:rPr>
              <a:t>Martin Fowler</a:t>
            </a:r>
            <a:r>
              <a:rPr lang="zh-CN" altLang="en-US" sz="2200" b="0" i="0" dirty="0">
                <a:effectLst/>
                <a:latin typeface="Helvetica Neue"/>
                <a:ea typeface="Helvetica Neue"/>
                <a:cs typeface="Helvetica Neue"/>
                <a:sym typeface="Helvetica Neue"/>
              </a:rPr>
              <a:t>），在</a:t>
            </a:r>
            <a:r>
              <a:rPr lang="zh-CN" altLang="en-US" sz="2200" b="0" i="0" u="none" strike="noStrike" dirty="0">
                <a:effectLst/>
                <a:latin typeface="Helvetica Neue"/>
                <a:ea typeface="Helvetica Neue"/>
                <a:cs typeface="Helvetica Neue"/>
                <a:sym typeface="Helvetica Neue"/>
                <a:hlinkClick r:id="rId3"/>
              </a:rPr>
              <a:t>面向对象</a:t>
            </a:r>
            <a:r>
              <a:rPr lang="zh-CN" altLang="en-US" sz="2200" b="0" i="0" dirty="0">
                <a:effectLst/>
                <a:latin typeface="Helvetica Neue"/>
                <a:ea typeface="Helvetica Neue"/>
                <a:cs typeface="Helvetica Neue"/>
                <a:sym typeface="Helvetica Neue"/>
              </a:rPr>
              <a:t>分析设计、</a:t>
            </a:r>
            <a:r>
              <a:rPr lang="en-US" altLang="zh-CN" sz="2200" b="0" i="0" dirty="0">
                <a:effectLst/>
                <a:latin typeface="Helvetica Neue"/>
                <a:ea typeface="Helvetica Neue"/>
                <a:cs typeface="Helvetica Neue"/>
                <a:sym typeface="Helvetica Neue"/>
              </a:rPr>
              <a:t>UML</a:t>
            </a:r>
            <a:r>
              <a:rPr lang="zh-CN" altLang="en-US" sz="2200" b="0" i="0" dirty="0">
                <a:effectLst/>
                <a:latin typeface="Helvetica Neue"/>
                <a:ea typeface="Helvetica Neue"/>
                <a:cs typeface="Helvetica Neue"/>
                <a:sym typeface="Helvetica Neue"/>
              </a:rPr>
              <a:t>、模式、软件开发方法学、</a:t>
            </a:r>
            <a:r>
              <a:rPr lang="en-US" altLang="zh-CN" sz="2200" b="0" i="0" dirty="0">
                <a:effectLst/>
                <a:latin typeface="Helvetica Neue"/>
                <a:ea typeface="Helvetica Neue"/>
                <a:cs typeface="Helvetica Neue"/>
                <a:sym typeface="Helvetica Neue"/>
              </a:rPr>
              <a:t>XP</a:t>
            </a:r>
            <a:r>
              <a:rPr lang="zh-CN" altLang="en-US" sz="2200" b="0" i="0" dirty="0">
                <a:effectLst/>
                <a:latin typeface="Helvetica Neue"/>
                <a:ea typeface="Helvetica Neue"/>
                <a:cs typeface="Helvetica Neue"/>
                <a:sym typeface="Helvetica Neue"/>
              </a:rPr>
              <a:t>、重构等方面，都是世界顶级的专家，现为</a:t>
            </a:r>
            <a:r>
              <a:rPr lang="en-US" altLang="zh-CN" sz="2200" b="0" i="0" dirty="0">
                <a:effectLst/>
                <a:latin typeface="Helvetica Neue"/>
                <a:ea typeface="Helvetica Neue"/>
                <a:cs typeface="Helvetica Neue"/>
                <a:sym typeface="Helvetica Neue"/>
              </a:rPr>
              <a:t>Thought Works</a:t>
            </a:r>
            <a:r>
              <a:rPr lang="zh-CN" altLang="en-US" sz="2200" b="0" i="0" dirty="0">
                <a:effectLst/>
                <a:latin typeface="Helvetica Neue"/>
                <a:ea typeface="Helvetica Neue"/>
                <a:cs typeface="Helvetica Neue"/>
                <a:sym typeface="Helvetica Neue"/>
              </a:rPr>
              <a:t>公司的首席科学家。</a:t>
            </a:r>
            <a:r>
              <a:rPr lang="en-US" altLang="zh-CN" sz="2200" b="0" i="0" dirty="0">
                <a:effectLst/>
                <a:latin typeface="Helvetica Neue"/>
                <a:ea typeface="Helvetica Neue"/>
                <a:cs typeface="Helvetica Neue"/>
                <a:sym typeface="Helvetica Neue"/>
              </a:rPr>
              <a:t>Thought Works</a:t>
            </a:r>
            <a:r>
              <a:rPr lang="zh-CN" altLang="en-US" sz="2200" b="0" i="0" dirty="0">
                <a:effectLst/>
                <a:latin typeface="Helvetica Neue"/>
                <a:ea typeface="Helvetica Neue"/>
                <a:cs typeface="Helvetica Neue"/>
                <a:sym typeface="Helvetica Neue"/>
              </a:rPr>
              <a:t>是一家从事企业应用开发和集成的公司。早在</a:t>
            </a:r>
            <a:r>
              <a:rPr lang="en-US" altLang="zh-CN" sz="2200" b="0" i="0" dirty="0">
                <a:effectLst/>
                <a:latin typeface="Helvetica Neue"/>
                <a:ea typeface="Helvetica Neue"/>
                <a:cs typeface="Helvetica Neue"/>
                <a:sym typeface="Helvetica Neue"/>
              </a:rPr>
              <a:t>20</a:t>
            </a:r>
            <a:r>
              <a:rPr lang="zh-CN" altLang="en-US" sz="2200" b="0" i="0" dirty="0">
                <a:effectLst/>
                <a:latin typeface="Helvetica Neue"/>
                <a:ea typeface="Helvetica Neue"/>
                <a:cs typeface="Helvetica Neue"/>
                <a:sym typeface="Helvetica Neue"/>
              </a:rPr>
              <a:t>世纪</a:t>
            </a:r>
            <a:r>
              <a:rPr lang="en-US" altLang="zh-CN" sz="2200" b="0" i="0" dirty="0">
                <a:effectLst/>
                <a:latin typeface="Helvetica Neue"/>
                <a:ea typeface="Helvetica Neue"/>
                <a:cs typeface="Helvetica Neue"/>
                <a:sym typeface="Helvetica Neue"/>
              </a:rPr>
              <a:t>80</a:t>
            </a:r>
            <a:r>
              <a:rPr lang="zh-CN" altLang="en-US" sz="2200" b="0" i="0" dirty="0">
                <a:effectLst/>
                <a:latin typeface="Helvetica Neue"/>
                <a:ea typeface="Helvetica Neue"/>
                <a:cs typeface="Helvetica Neue"/>
                <a:sym typeface="Helvetica Neue"/>
              </a:rPr>
              <a:t>年代，</a:t>
            </a:r>
            <a:r>
              <a:rPr lang="en-US" altLang="zh-CN" sz="2200" b="0" i="0" dirty="0">
                <a:effectLst/>
                <a:latin typeface="Helvetica Neue"/>
                <a:ea typeface="Helvetica Neue"/>
                <a:cs typeface="Helvetica Neue"/>
                <a:sym typeface="Helvetica Neue"/>
              </a:rPr>
              <a:t>Fowler</a:t>
            </a:r>
            <a:r>
              <a:rPr lang="zh-CN" altLang="en-US" sz="2200" b="0" i="0" dirty="0">
                <a:effectLst/>
                <a:latin typeface="Helvetica Neue"/>
                <a:ea typeface="Helvetica Neue"/>
                <a:cs typeface="Helvetica Neue"/>
                <a:sym typeface="Helvetica Neue"/>
              </a:rPr>
              <a:t>就是使用对象技术构建多层企业应用的倡导者，他著有几本经典书籍：</a:t>
            </a:r>
            <a:r>
              <a:rPr lang="en-US" altLang="zh-CN" sz="2200" b="0" i="0" dirty="0">
                <a:effectLst/>
                <a:latin typeface="Helvetica Neue"/>
                <a:ea typeface="Helvetica Neue"/>
                <a:cs typeface="Helvetica Neue"/>
                <a:sym typeface="Helvetica Neue"/>
              </a:rPr>
              <a:t>《</a:t>
            </a:r>
            <a:r>
              <a:rPr lang="zh-CN" altLang="en-US" sz="2200" b="0" i="0" u="none" strike="noStrike" dirty="0">
                <a:effectLst/>
                <a:latin typeface="Helvetica Neue"/>
                <a:ea typeface="Helvetica Neue"/>
                <a:cs typeface="Helvetica Neue"/>
                <a:sym typeface="Helvetica Neue"/>
                <a:hlinkClick r:id="rId4"/>
              </a:rPr>
              <a:t>分析模式</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a:t>
            </a:r>
            <a:r>
              <a:rPr lang="en-US" altLang="zh-CN" sz="2200" b="0" i="0" dirty="0">
                <a:effectLst/>
                <a:latin typeface="Helvetica Neue"/>
                <a:ea typeface="Helvetica Neue"/>
                <a:cs typeface="Helvetica Neue"/>
                <a:sym typeface="Helvetica Neue"/>
              </a:rPr>
              <a:t>《</a:t>
            </a:r>
            <a:r>
              <a:rPr lang="en-US" altLang="zh-CN" sz="2200" b="0" i="0" u="none" strike="noStrike" dirty="0">
                <a:effectLst/>
                <a:latin typeface="Helvetica Neue"/>
                <a:ea typeface="Helvetica Neue"/>
                <a:cs typeface="Helvetica Neue"/>
                <a:sym typeface="Helvetica Neue"/>
                <a:hlinkClick r:id="rId5"/>
              </a:rPr>
              <a:t>UML</a:t>
            </a:r>
            <a:r>
              <a:rPr lang="zh-CN" altLang="en-US" sz="2200" b="0" i="0" u="none" strike="noStrike" dirty="0">
                <a:effectLst/>
                <a:latin typeface="Helvetica Neue"/>
                <a:ea typeface="Helvetica Neue"/>
                <a:cs typeface="Helvetica Neue"/>
                <a:sym typeface="Helvetica Neue"/>
                <a:hlinkClick r:id="rId5"/>
              </a:rPr>
              <a:t>精粹</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和</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重构</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等。</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200" b="0" i="0" dirty="0">
                <a:effectLst/>
                <a:latin typeface="Helvetica Neue"/>
                <a:ea typeface="Helvetica Neue"/>
                <a:cs typeface="Helvetica Neue"/>
                <a:sym typeface="Helvetica Neue"/>
              </a:rPr>
              <a:t>微服务应用是分布式系统，由此会带来固有的复杂性。开发者需要在 </a:t>
            </a:r>
            <a:r>
              <a:rPr lang="en-US" altLang="zh-CN" sz="2200" b="0" i="0" dirty="0">
                <a:effectLst/>
                <a:latin typeface="Helvetica Neue"/>
                <a:ea typeface="Helvetica Neue"/>
                <a:cs typeface="Helvetica Neue"/>
                <a:sym typeface="Helvetica Neue"/>
              </a:rPr>
              <a:t>RPC </a:t>
            </a:r>
            <a:r>
              <a:rPr lang="zh-CN" altLang="en-US" sz="2200" b="0" i="0" dirty="0">
                <a:effectLst/>
                <a:latin typeface="Helvetica Neue"/>
                <a:ea typeface="Helvetica Neue"/>
                <a:cs typeface="Helvetica Neue"/>
                <a:sym typeface="Helvetica Neue"/>
              </a:rPr>
              <a:t>或者消息传递之间选择并完成进程间通讯机制。此外，他们必须写代码来处理消息传递中速度过慢或者不可用等局部失效问题。</a:t>
            </a:r>
            <a:endParaRPr lang="en-US" altLang="zh-CN" sz="2200" b="0" i="0" dirty="0">
              <a:effectLst/>
              <a:latin typeface="Helvetica Neue"/>
              <a:ea typeface="Helvetica Neue"/>
              <a:cs typeface="Helvetica Neue"/>
              <a:sym typeface="Helvetica Neue"/>
            </a:endParaRPr>
          </a:p>
          <a:p>
            <a:r>
              <a:rPr lang="zh-CN" altLang="en-US" sz="2200" b="0" i="0" dirty="0">
                <a:effectLst/>
                <a:latin typeface="Helvetica Neue"/>
                <a:ea typeface="Helvetica Neue"/>
                <a:cs typeface="Helvetica Neue"/>
                <a:sym typeface="Helvetica Neue"/>
              </a:rPr>
              <a:t>开发人员要处理分布式系统的复杂性</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开发人员要设计服务之间的通信机制，对于需要多个后端服务的</a:t>
            </a:r>
            <a:r>
              <a:rPr lang="en-US" altLang="zh-CN" sz="2200" b="0" i="0" dirty="0">
                <a:effectLst/>
                <a:latin typeface="Helvetica Neue"/>
                <a:ea typeface="Helvetica Neue"/>
                <a:cs typeface="Helvetica Neue"/>
                <a:sym typeface="Helvetica Neue"/>
              </a:rPr>
              <a:t>user case</a:t>
            </a:r>
            <a:r>
              <a:rPr lang="zh-CN" altLang="en-US" sz="2200" b="0" i="0" dirty="0">
                <a:effectLst/>
                <a:latin typeface="Helvetica Neue"/>
                <a:ea typeface="Helvetica Neue"/>
                <a:cs typeface="Helvetica Neue"/>
                <a:sym typeface="Helvetica Neue"/>
              </a:rPr>
              <a:t>，要在没有分布式事务的情况下实现代码非常困难</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涉及多个服务直接的自动化测试也具备相当的挑战性</a:t>
            </a:r>
            <a:r>
              <a:rPr lang="en-US" altLang="zh-CN" sz="2200" b="0" i="0" dirty="0">
                <a:effectLst/>
                <a:latin typeface="Helvetica Neue"/>
                <a:ea typeface="Helvetica Neue"/>
                <a:cs typeface="Helvetica Neue"/>
                <a:sym typeface="Helvetica Neue"/>
              </a:rPr>
              <a:t>;</a:t>
            </a:r>
            <a:endParaRPr lang="en-US" altLang="zh-CN" sz="2200" b="0" i="0" dirty="0">
              <a:effectLst/>
              <a:latin typeface="Helvetica Neue"/>
              <a:ea typeface="Helvetica Neue"/>
              <a:cs typeface="Helvetica Neue"/>
              <a:sym typeface="Helvetica Neue"/>
            </a:endParaRPr>
          </a:p>
          <a:p>
            <a:r>
              <a:rPr lang="zh-CN" altLang="en-US" sz="2200" b="0" i="0" dirty="0">
                <a:effectLst/>
                <a:latin typeface="Helvetica Neue"/>
                <a:ea typeface="Helvetica Neue"/>
                <a:cs typeface="Helvetica Neue"/>
                <a:sym typeface="Helvetica Neue"/>
              </a:rPr>
              <a:t>服务管理的复杂性，在生产环境中要管理多个不同的服务的实例，这意味着开发团队需要全局统筹</a:t>
            </a:r>
            <a:r>
              <a:rPr lang="en-US" altLang="zh-CN" sz="2200" b="0" i="0" dirty="0">
                <a:effectLst/>
                <a:latin typeface="Helvetica Neue"/>
                <a:ea typeface="Helvetica Neue"/>
                <a:cs typeface="Helvetica Neue"/>
                <a:sym typeface="Helvetica Neue"/>
              </a:rPr>
              <a:t>(PS</a:t>
            </a:r>
            <a:r>
              <a:rPr lang="zh-CN" altLang="en-US" sz="2200" b="0" i="0" dirty="0">
                <a:effectLst/>
                <a:latin typeface="Helvetica Neue"/>
                <a:ea typeface="Helvetica Neue"/>
                <a:cs typeface="Helvetica Neue"/>
                <a:sym typeface="Helvetica Neue"/>
              </a:rPr>
              <a:t>：现在</a:t>
            </a:r>
            <a:r>
              <a:rPr lang="en-US" altLang="zh-CN" sz="2200" b="0" i="0" dirty="0">
                <a:effectLst/>
                <a:latin typeface="Helvetica Neue"/>
                <a:ea typeface="Helvetica Neue"/>
                <a:cs typeface="Helvetica Neue"/>
                <a:sym typeface="Helvetica Neue"/>
              </a:rPr>
              <a:t>docker</a:t>
            </a:r>
            <a:r>
              <a:rPr lang="zh-CN" altLang="en-US" sz="2200" b="0" i="0" dirty="0">
                <a:effectLst/>
                <a:latin typeface="Helvetica Neue"/>
                <a:ea typeface="Helvetica Neue"/>
                <a:cs typeface="Helvetica Neue"/>
                <a:sym typeface="Helvetica Neue"/>
              </a:rPr>
              <a:t>的出现适合解决这个问题</a:t>
            </a:r>
            <a:r>
              <a:rPr lang="en-US" altLang="zh-CN" sz="2200" b="0" i="0" dirty="0">
                <a:effectLst/>
                <a:latin typeface="Helvetica Neue"/>
                <a:ea typeface="Helvetica Neue"/>
                <a:cs typeface="Helvetica Neue"/>
                <a:sym typeface="Helvetica Neue"/>
              </a:rPr>
              <a:t>)</a:t>
            </a:r>
            <a:endParaRPr lang="en-US" altLang="zh-CN" sz="2200" b="0" i="0" dirty="0">
              <a:effectLst/>
              <a:latin typeface="Helvetica Neue"/>
              <a:ea typeface="Helvetica Neue"/>
              <a:cs typeface="Helvetica Neue"/>
              <a:sym typeface="Helvetica Neue"/>
            </a:endParaRPr>
          </a:p>
          <a:p>
            <a:r>
              <a:rPr lang="zh-CN" altLang="en-US" sz="2200" b="0" i="0" dirty="0">
                <a:effectLst/>
                <a:latin typeface="Helvetica Neue"/>
                <a:ea typeface="Helvetica Neue"/>
                <a:cs typeface="Helvetica Neue"/>
                <a:sym typeface="Helvetica Neue"/>
              </a:rPr>
              <a:t>应用微服务架构的时机如何把握</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对于业务还没有理清楚、业务数据和处理能力还没有开始爆发式增长之前的创业公司，不需要考虑微服务架构模式，这时候最重要的是快速开发、快速部署、快速试错</a:t>
            </a:r>
            <a:endParaRPr lang="zh-CN" altLang="en-US" sz="2200" b="0" i="0" dirty="0">
              <a:effectLst/>
              <a:latin typeface="Helvetica Neue"/>
              <a:ea typeface="Helvetica Neue"/>
              <a:cs typeface="Helvetica Neue"/>
              <a:sym typeface="Helvetica Neue"/>
            </a:endParaRPr>
          </a:p>
          <a:p>
            <a:endParaRPr lang="en-US" altLang="zh-CN" sz="2200" b="0" i="0" dirty="0">
              <a:effectLst/>
              <a:latin typeface="Helvetica Neue"/>
              <a:ea typeface="Helvetica Neue"/>
              <a:cs typeface="Helvetica Neue"/>
              <a:sym typeface="Helvetica Neue"/>
            </a:endParaRPr>
          </a:p>
          <a:p>
            <a:r>
              <a:rPr lang="zh-CN" altLang="en-US" sz="2200" b="0" i="0" dirty="0">
                <a:effectLst/>
                <a:latin typeface="Helvetica Neue"/>
                <a:ea typeface="Helvetica Neue"/>
                <a:cs typeface="Helvetica Neue"/>
                <a:sym typeface="Helvetica Neue"/>
              </a:rPr>
              <a:t>另外一个挑战在于，微服务架构模式应用的改变将会波及多个服务。部署一个微服务应用也很复杂，一个单体应用只需要在复杂均衡器后面部署各自的服务器就好了。每个应用实例是需要配置诸如数据库和消息中间件等基础服务。每个服务都有多个实例，这就形成大量需要配置、部署、扩展和监控的部分。</a:t>
            </a:r>
            <a:endParaRPr lang="en-US" altLang="zh-CN" sz="2200" b="0" i="0" dirty="0">
              <a:effectLst/>
              <a:latin typeface="Helvetica Neue"/>
              <a:ea typeface="Helvetica Neue"/>
              <a:cs typeface="Helvetica Neue"/>
              <a:sym typeface="Helvetica Neue"/>
            </a:endParaRPr>
          </a:p>
          <a:p>
            <a:endParaRPr lang="en-US" altLang="zh-CN" sz="2200" b="0" i="0" dirty="0">
              <a:effectLst/>
              <a:latin typeface="Helvetica Neue"/>
              <a:sym typeface="Helvetica Neue"/>
            </a:endParaRPr>
          </a:p>
          <a:p>
            <a:r>
              <a:rPr lang="zh-CN" altLang="en-US" sz="2200" b="0" i="0" dirty="0">
                <a:effectLst/>
                <a:latin typeface="Helvetica Neue"/>
                <a:ea typeface="Helvetica Neue"/>
                <a:cs typeface="Helvetica Neue"/>
                <a:sym typeface="Helvetica Neue"/>
              </a:rPr>
              <a:t>同时更新多个业务主体的事务很普遍。这种事务对于单体式应用来说很容易，因为只有一个数据库。在微服务架构应用中，需要更新不同服务所使用的不同的数据库。</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200" b="0" i="0" dirty="0">
                <a:effectLst/>
                <a:latin typeface="Helvetica Neue"/>
                <a:ea typeface="Helvetica Neue"/>
                <a:cs typeface="Helvetica Neue"/>
                <a:sym typeface="Helvetica Neue"/>
              </a:rPr>
              <a:t>系统分解的目标并不仅仅是搞出一堆很小的服务，这不是目标</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真正的目标是解决巨石型应用在业务急剧增长时遇到的问题。</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200" b="0" i="0" dirty="0">
                <a:effectLst/>
                <a:latin typeface="Helvetica Neue"/>
                <a:ea typeface="Helvetica Neue"/>
                <a:cs typeface="Helvetica Neue"/>
                <a:sym typeface="Helvetica Neue"/>
              </a:rPr>
              <a:t>微服务应用是分布式系统，由此会带来固有的复杂性。开发者需要在 </a:t>
            </a:r>
            <a:r>
              <a:rPr lang="en-US" altLang="zh-CN" sz="2200" b="0" i="0" dirty="0">
                <a:effectLst/>
                <a:latin typeface="Helvetica Neue"/>
                <a:ea typeface="Helvetica Neue"/>
                <a:cs typeface="Helvetica Neue"/>
                <a:sym typeface="Helvetica Neue"/>
              </a:rPr>
              <a:t>RPC </a:t>
            </a:r>
            <a:r>
              <a:rPr lang="zh-CN" altLang="en-US" sz="2200" b="0" i="0" dirty="0">
                <a:effectLst/>
                <a:latin typeface="Helvetica Neue"/>
                <a:ea typeface="Helvetica Neue"/>
                <a:cs typeface="Helvetica Neue"/>
                <a:sym typeface="Helvetica Neue"/>
              </a:rPr>
              <a:t>或者消息传递之间选择并完成进程间通讯机制。此外，他们必须写代码来处理消息传递中速度过慢或者不可用等局部失效问题。</a:t>
            </a:r>
            <a:endParaRPr lang="en-US" altLang="zh-CN" sz="2200" b="0" i="0" dirty="0">
              <a:effectLst/>
              <a:latin typeface="Helvetica Neue"/>
              <a:ea typeface="Helvetica Neue"/>
              <a:cs typeface="Helvetica Neue"/>
              <a:sym typeface="Helvetica Neue"/>
            </a:endParaRPr>
          </a:p>
          <a:p>
            <a:r>
              <a:rPr lang="zh-CN" altLang="en-US" sz="2200" b="0" i="0" dirty="0">
                <a:effectLst/>
                <a:latin typeface="Helvetica Neue"/>
                <a:ea typeface="Helvetica Neue"/>
                <a:cs typeface="Helvetica Neue"/>
                <a:sym typeface="Helvetica Neue"/>
              </a:rPr>
              <a:t>开发人员要处理分布式系统的复杂性</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开发人员要设计服务之间的通信机制，对于需要多个后端服务的</a:t>
            </a:r>
            <a:r>
              <a:rPr lang="en-US" altLang="zh-CN" sz="2200" b="0" i="0" dirty="0">
                <a:effectLst/>
                <a:latin typeface="Helvetica Neue"/>
                <a:ea typeface="Helvetica Neue"/>
                <a:cs typeface="Helvetica Neue"/>
                <a:sym typeface="Helvetica Neue"/>
              </a:rPr>
              <a:t>user case</a:t>
            </a:r>
            <a:r>
              <a:rPr lang="zh-CN" altLang="en-US" sz="2200" b="0" i="0" dirty="0">
                <a:effectLst/>
                <a:latin typeface="Helvetica Neue"/>
                <a:ea typeface="Helvetica Neue"/>
                <a:cs typeface="Helvetica Neue"/>
                <a:sym typeface="Helvetica Neue"/>
              </a:rPr>
              <a:t>，要在没有分布式事务的情况下实现代码非常困难</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涉及多个服务直接的自动化测试也具备相当的挑战性</a:t>
            </a:r>
            <a:r>
              <a:rPr lang="en-US" altLang="zh-CN" sz="2200" b="0" i="0" dirty="0">
                <a:effectLst/>
                <a:latin typeface="Helvetica Neue"/>
                <a:ea typeface="Helvetica Neue"/>
                <a:cs typeface="Helvetica Neue"/>
                <a:sym typeface="Helvetica Neue"/>
              </a:rPr>
              <a:t>;</a:t>
            </a:r>
            <a:endParaRPr lang="en-US" altLang="zh-CN" sz="2200" b="0" i="0" dirty="0">
              <a:effectLst/>
              <a:latin typeface="Helvetica Neue"/>
              <a:ea typeface="Helvetica Neue"/>
              <a:cs typeface="Helvetica Neue"/>
              <a:sym typeface="Helvetica Neue"/>
            </a:endParaRPr>
          </a:p>
          <a:p>
            <a:r>
              <a:rPr lang="zh-CN" altLang="en-US" sz="2200" b="0" i="0" dirty="0">
                <a:effectLst/>
                <a:latin typeface="Helvetica Neue"/>
                <a:ea typeface="Helvetica Neue"/>
                <a:cs typeface="Helvetica Neue"/>
                <a:sym typeface="Helvetica Neue"/>
              </a:rPr>
              <a:t>服务管理的复杂性，在生产环境中要管理多个不同的服务的实例，这意味着开发团队需要全局统筹</a:t>
            </a:r>
            <a:r>
              <a:rPr lang="en-US" altLang="zh-CN" sz="2200" b="0" i="0" dirty="0">
                <a:effectLst/>
                <a:latin typeface="Helvetica Neue"/>
                <a:ea typeface="Helvetica Neue"/>
                <a:cs typeface="Helvetica Neue"/>
                <a:sym typeface="Helvetica Neue"/>
              </a:rPr>
              <a:t>(PS</a:t>
            </a:r>
            <a:r>
              <a:rPr lang="zh-CN" altLang="en-US" sz="2200" b="0" i="0" dirty="0">
                <a:effectLst/>
                <a:latin typeface="Helvetica Neue"/>
                <a:ea typeface="Helvetica Neue"/>
                <a:cs typeface="Helvetica Neue"/>
                <a:sym typeface="Helvetica Neue"/>
              </a:rPr>
              <a:t>：现在</a:t>
            </a:r>
            <a:r>
              <a:rPr lang="en-US" altLang="zh-CN" sz="2200" b="0" i="0" dirty="0">
                <a:effectLst/>
                <a:latin typeface="Helvetica Neue"/>
                <a:ea typeface="Helvetica Neue"/>
                <a:cs typeface="Helvetica Neue"/>
                <a:sym typeface="Helvetica Neue"/>
              </a:rPr>
              <a:t>docker</a:t>
            </a:r>
            <a:r>
              <a:rPr lang="zh-CN" altLang="en-US" sz="2200" b="0" i="0" dirty="0">
                <a:effectLst/>
                <a:latin typeface="Helvetica Neue"/>
                <a:ea typeface="Helvetica Neue"/>
                <a:cs typeface="Helvetica Neue"/>
                <a:sym typeface="Helvetica Neue"/>
              </a:rPr>
              <a:t>的出现适合解决这个问题</a:t>
            </a:r>
            <a:r>
              <a:rPr lang="en-US" altLang="zh-CN" sz="2200" b="0" i="0" dirty="0">
                <a:effectLst/>
                <a:latin typeface="Helvetica Neue"/>
                <a:ea typeface="Helvetica Neue"/>
                <a:cs typeface="Helvetica Neue"/>
                <a:sym typeface="Helvetica Neue"/>
              </a:rPr>
              <a:t>)</a:t>
            </a:r>
            <a:endParaRPr lang="en-US" altLang="zh-CN" sz="2200" b="0" i="0" dirty="0">
              <a:effectLst/>
              <a:latin typeface="Helvetica Neue"/>
              <a:ea typeface="Helvetica Neue"/>
              <a:cs typeface="Helvetica Neue"/>
              <a:sym typeface="Helvetica Neue"/>
            </a:endParaRPr>
          </a:p>
          <a:p>
            <a:r>
              <a:rPr lang="zh-CN" altLang="en-US" sz="2200" b="0" i="0" dirty="0">
                <a:effectLst/>
                <a:latin typeface="Helvetica Neue"/>
                <a:ea typeface="Helvetica Neue"/>
                <a:cs typeface="Helvetica Neue"/>
                <a:sym typeface="Helvetica Neue"/>
              </a:rPr>
              <a:t>应用微服务架构的时机如何把握</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对于业务还没有理清楚、业务数据和处理能力还没有开始爆发式增长之前的创业公司，不需要考虑微服务架构模式，这时候最重要的是快速开发、快速部署、快速试错</a:t>
            </a:r>
            <a:endParaRPr lang="zh-CN" altLang="en-US" sz="2200" b="0" i="0" dirty="0">
              <a:effectLst/>
              <a:latin typeface="Helvetica Neue"/>
              <a:ea typeface="Helvetica Neue"/>
              <a:cs typeface="Helvetica Neue"/>
              <a:sym typeface="Helvetica Neue"/>
            </a:endParaRPr>
          </a:p>
          <a:p>
            <a:endParaRPr lang="en-US" altLang="zh-CN" sz="2200" b="0" i="0" dirty="0">
              <a:effectLst/>
              <a:latin typeface="Helvetica Neue"/>
              <a:ea typeface="Helvetica Neue"/>
              <a:cs typeface="Helvetica Neue"/>
              <a:sym typeface="Helvetica Neue"/>
            </a:endParaRPr>
          </a:p>
          <a:p>
            <a:r>
              <a:rPr lang="zh-CN" altLang="en-US" sz="2200" b="0" i="0" dirty="0">
                <a:effectLst/>
                <a:latin typeface="Helvetica Neue"/>
                <a:ea typeface="Helvetica Neue"/>
                <a:cs typeface="Helvetica Neue"/>
                <a:sym typeface="Helvetica Neue"/>
              </a:rPr>
              <a:t>另外一个挑战在于，微服务架构模式应用的改变将会波及多个服务。部署一个微服务应用也很复杂，一个单体应用只需要在复杂均衡器后面部署各自的服务器就好了。每个应用实例是需要配置诸如数据库和消息中间件等基础服务。每个服务都有多个实例，这就形成大量需要配置、部署、扩展和监控的部分。</a:t>
            </a:r>
            <a:endParaRPr lang="en-US" altLang="zh-CN" sz="2200" b="0" i="0" dirty="0">
              <a:effectLst/>
              <a:latin typeface="Helvetica Neue"/>
              <a:ea typeface="Helvetica Neue"/>
              <a:cs typeface="Helvetica Neue"/>
              <a:sym typeface="Helvetica Neue"/>
            </a:endParaRPr>
          </a:p>
          <a:p>
            <a:endParaRPr lang="en-US" altLang="zh-CN" sz="2200" b="0" i="0" dirty="0">
              <a:effectLst/>
              <a:latin typeface="Helvetica Neue"/>
              <a:sym typeface="Helvetica Neue"/>
            </a:endParaRPr>
          </a:p>
          <a:p>
            <a:r>
              <a:rPr lang="zh-CN" altLang="en-US" sz="2200" b="0" i="0" dirty="0">
                <a:effectLst/>
                <a:latin typeface="Helvetica Neue"/>
                <a:ea typeface="Helvetica Neue"/>
                <a:cs typeface="Helvetica Neue"/>
                <a:sym typeface="Helvetica Neue"/>
              </a:rPr>
              <a:t>同时更新多个业务主体的事务很普遍。这种事务对于单体式应用来说很容易，因为只有一个数据库。在微服务架构应用中，需要更新不同服务所使用的不同的数据库。</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200" b="0" i="0" dirty="0">
                <a:effectLst/>
                <a:latin typeface="Helvetica Neue"/>
                <a:ea typeface="Helvetica Neue"/>
                <a:cs typeface="Helvetica Neue"/>
                <a:sym typeface="Helvetica Neue"/>
              </a:rPr>
              <a:t>微服务应用是分布式系统，由此会带来固有的复杂性。开发者需要在 </a:t>
            </a:r>
            <a:r>
              <a:rPr lang="en-US" altLang="zh-CN" sz="2200" b="0" i="0" dirty="0">
                <a:effectLst/>
                <a:latin typeface="Helvetica Neue"/>
                <a:ea typeface="Helvetica Neue"/>
                <a:cs typeface="Helvetica Neue"/>
                <a:sym typeface="Helvetica Neue"/>
              </a:rPr>
              <a:t>RPC </a:t>
            </a:r>
            <a:r>
              <a:rPr lang="zh-CN" altLang="en-US" sz="2200" b="0" i="0" dirty="0">
                <a:effectLst/>
                <a:latin typeface="Helvetica Neue"/>
                <a:ea typeface="Helvetica Neue"/>
                <a:cs typeface="Helvetica Neue"/>
                <a:sym typeface="Helvetica Neue"/>
              </a:rPr>
              <a:t>或者消息传递之间选择并完成进程间通讯机制。此外，他们必须写代码来处理消息传递中速度过慢或者不可用等局部失效问题。</a:t>
            </a:r>
            <a:endParaRPr lang="en-US" altLang="zh-CN" sz="2200" b="0" i="0" dirty="0">
              <a:effectLst/>
              <a:latin typeface="Helvetica Neue"/>
              <a:ea typeface="Helvetica Neue"/>
              <a:cs typeface="Helvetica Neue"/>
              <a:sym typeface="Helvetica Neue"/>
            </a:endParaRPr>
          </a:p>
          <a:p>
            <a:r>
              <a:rPr lang="zh-CN" altLang="en-US" sz="2200" b="0" i="0" dirty="0">
                <a:effectLst/>
                <a:latin typeface="Helvetica Neue"/>
                <a:ea typeface="Helvetica Neue"/>
                <a:cs typeface="Helvetica Neue"/>
                <a:sym typeface="Helvetica Neue"/>
              </a:rPr>
              <a:t>开发人员要处理分布式系统的复杂性</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开发人员要设计服务之间的通信机制，对于需要多个后端服务的</a:t>
            </a:r>
            <a:r>
              <a:rPr lang="en-US" altLang="zh-CN" sz="2200" b="0" i="0" dirty="0">
                <a:effectLst/>
                <a:latin typeface="Helvetica Neue"/>
                <a:ea typeface="Helvetica Neue"/>
                <a:cs typeface="Helvetica Neue"/>
                <a:sym typeface="Helvetica Neue"/>
              </a:rPr>
              <a:t>user case</a:t>
            </a:r>
            <a:r>
              <a:rPr lang="zh-CN" altLang="en-US" sz="2200" b="0" i="0" dirty="0">
                <a:effectLst/>
                <a:latin typeface="Helvetica Neue"/>
                <a:ea typeface="Helvetica Neue"/>
                <a:cs typeface="Helvetica Neue"/>
                <a:sym typeface="Helvetica Neue"/>
              </a:rPr>
              <a:t>，要在没有分布式事务的情况下实现代码非常困难</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涉及多个服务直接的自动化测试也具备相当的挑战性</a:t>
            </a:r>
            <a:r>
              <a:rPr lang="en-US" altLang="zh-CN" sz="2200" b="0" i="0" dirty="0">
                <a:effectLst/>
                <a:latin typeface="Helvetica Neue"/>
                <a:ea typeface="Helvetica Neue"/>
                <a:cs typeface="Helvetica Neue"/>
                <a:sym typeface="Helvetica Neue"/>
              </a:rPr>
              <a:t>;</a:t>
            </a:r>
            <a:endParaRPr lang="en-US" altLang="zh-CN" sz="2200" b="0" i="0" dirty="0">
              <a:effectLst/>
              <a:latin typeface="Helvetica Neue"/>
              <a:ea typeface="Helvetica Neue"/>
              <a:cs typeface="Helvetica Neue"/>
              <a:sym typeface="Helvetica Neue"/>
            </a:endParaRPr>
          </a:p>
          <a:p>
            <a:r>
              <a:rPr lang="zh-CN" altLang="en-US" sz="2200" b="0" i="0" dirty="0">
                <a:effectLst/>
                <a:latin typeface="Helvetica Neue"/>
                <a:ea typeface="Helvetica Neue"/>
                <a:cs typeface="Helvetica Neue"/>
                <a:sym typeface="Helvetica Neue"/>
              </a:rPr>
              <a:t>服务管理的复杂性，在生产环境中要管理多个不同的服务的实例，这意味着开发团队需要全局统筹</a:t>
            </a:r>
            <a:r>
              <a:rPr lang="en-US" altLang="zh-CN" sz="2200" b="0" i="0" dirty="0">
                <a:effectLst/>
                <a:latin typeface="Helvetica Neue"/>
                <a:ea typeface="Helvetica Neue"/>
                <a:cs typeface="Helvetica Neue"/>
                <a:sym typeface="Helvetica Neue"/>
              </a:rPr>
              <a:t>(PS</a:t>
            </a:r>
            <a:r>
              <a:rPr lang="zh-CN" altLang="en-US" sz="2200" b="0" i="0" dirty="0">
                <a:effectLst/>
                <a:latin typeface="Helvetica Neue"/>
                <a:ea typeface="Helvetica Neue"/>
                <a:cs typeface="Helvetica Neue"/>
                <a:sym typeface="Helvetica Neue"/>
              </a:rPr>
              <a:t>：现在</a:t>
            </a:r>
            <a:r>
              <a:rPr lang="en-US" altLang="zh-CN" sz="2200" b="0" i="0" dirty="0">
                <a:effectLst/>
                <a:latin typeface="Helvetica Neue"/>
                <a:ea typeface="Helvetica Neue"/>
                <a:cs typeface="Helvetica Neue"/>
                <a:sym typeface="Helvetica Neue"/>
              </a:rPr>
              <a:t>docker</a:t>
            </a:r>
            <a:r>
              <a:rPr lang="zh-CN" altLang="en-US" sz="2200" b="0" i="0" dirty="0">
                <a:effectLst/>
                <a:latin typeface="Helvetica Neue"/>
                <a:ea typeface="Helvetica Neue"/>
                <a:cs typeface="Helvetica Neue"/>
                <a:sym typeface="Helvetica Neue"/>
              </a:rPr>
              <a:t>的出现适合解决这个问题</a:t>
            </a:r>
            <a:r>
              <a:rPr lang="en-US" altLang="zh-CN" sz="2200" b="0" i="0" dirty="0">
                <a:effectLst/>
                <a:latin typeface="Helvetica Neue"/>
                <a:ea typeface="Helvetica Neue"/>
                <a:cs typeface="Helvetica Neue"/>
                <a:sym typeface="Helvetica Neue"/>
              </a:rPr>
              <a:t>)</a:t>
            </a:r>
            <a:endParaRPr lang="en-US" altLang="zh-CN" sz="2200" b="0" i="0" dirty="0">
              <a:effectLst/>
              <a:latin typeface="Helvetica Neue"/>
              <a:ea typeface="Helvetica Neue"/>
              <a:cs typeface="Helvetica Neue"/>
              <a:sym typeface="Helvetica Neue"/>
            </a:endParaRPr>
          </a:p>
          <a:p>
            <a:r>
              <a:rPr lang="zh-CN" altLang="en-US" sz="2200" b="0" i="0" dirty="0">
                <a:effectLst/>
                <a:latin typeface="Helvetica Neue"/>
                <a:ea typeface="Helvetica Neue"/>
                <a:cs typeface="Helvetica Neue"/>
                <a:sym typeface="Helvetica Neue"/>
              </a:rPr>
              <a:t>应用微服务架构的时机如何把握</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对于业务还没有理清楚、业务数据和处理能力还没有开始爆发式增长之前的创业公司，不需要考虑微服务架构模式，这时候最重要的是快速开发、快速部署、快速试错</a:t>
            </a:r>
            <a:endParaRPr lang="zh-CN" altLang="en-US" sz="2200" b="0" i="0" dirty="0">
              <a:effectLst/>
              <a:latin typeface="Helvetica Neue"/>
              <a:ea typeface="Helvetica Neue"/>
              <a:cs typeface="Helvetica Neue"/>
              <a:sym typeface="Helvetica Neue"/>
            </a:endParaRPr>
          </a:p>
          <a:p>
            <a:endParaRPr lang="en-US" altLang="zh-CN" sz="2200" b="0" i="0" dirty="0">
              <a:effectLst/>
              <a:latin typeface="Helvetica Neue"/>
              <a:ea typeface="Helvetica Neue"/>
              <a:cs typeface="Helvetica Neue"/>
              <a:sym typeface="Helvetica Neue"/>
            </a:endParaRPr>
          </a:p>
          <a:p>
            <a:r>
              <a:rPr lang="zh-CN" altLang="en-US" sz="2200" b="0" i="0" dirty="0">
                <a:effectLst/>
                <a:latin typeface="Helvetica Neue"/>
                <a:ea typeface="Helvetica Neue"/>
                <a:cs typeface="Helvetica Neue"/>
                <a:sym typeface="Helvetica Neue"/>
              </a:rPr>
              <a:t>另外一个挑战在于，微服务架构模式应用的改变将会波及多个服务。部署一个微服务应用也很复杂，一个单体应用只需要在复杂均衡器后面部署各自的服务器就好了。每个应用实例是需要配置诸如数据库和消息中间件等基础服务。每个服务都有多个实例，这就形成大量需要配置、部署、扩展和监控的部分。</a:t>
            </a:r>
            <a:endParaRPr lang="en-US" altLang="zh-CN" sz="2200" b="0" i="0" dirty="0">
              <a:effectLst/>
              <a:latin typeface="Helvetica Neue"/>
              <a:ea typeface="Helvetica Neue"/>
              <a:cs typeface="Helvetica Neue"/>
              <a:sym typeface="Helvetica Neue"/>
            </a:endParaRPr>
          </a:p>
          <a:p>
            <a:endParaRPr lang="en-US" altLang="zh-CN" sz="2200" b="0" i="0" dirty="0">
              <a:effectLst/>
              <a:latin typeface="Helvetica Neue"/>
              <a:sym typeface="Helvetica Neue"/>
            </a:endParaRPr>
          </a:p>
          <a:p>
            <a:r>
              <a:rPr lang="zh-CN" altLang="en-US" sz="2200" b="0" i="0" dirty="0">
                <a:effectLst/>
                <a:latin typeface="Helvetica Neue"/>
                <a:ea typeface="Helvetica Neue"/>
                <a:cs typeface="Helvetica Neue"/>
                <a:sym typeface="Helvetica Neue"/>
              </a:rPr>
              <a:t>同时更新多个业务主体的事务很普遍。这种事务对于单体式应用来说很容易，因为只有一个数据库。在微服务架构应用中，需要更新不同服务所使用的不同的数据库。</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pic>
        <p:nvPicPr>
          <p:cNvPr id="4"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04800" cy="7448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0" y="5696091"/>
            <a:ext cx="13004800" cy="4057509"/>
          </a:xfrm>
          <a:prstGeom prst="rect">
            <a:avLst/>
          </a:prstGeom>
          <a:gradFill flip="none" rotWithShape="1">
            <a:gsLst>
              <a:gs pos="64000">
                <a:schemeClr val="bg1"/>
              </a:gs>
              <a:gs pos="100000">
                <a:schemeClr val="bg1">
                  <a:shade val="100000"/>
                  <a:satMod val="115000"/>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en-US" sz="5405">
              <a:latin typeface="Arial" panose="020B0604020202020204" pitchFamily="34" charset="0"/>
              <a:ea typeface="黑体" panose="02010609060101010101" pitchFamily="49" charset="-122"/>
            </a:endParaRPr>
          </a:p>
        </p:txBody>
      </p:sp>
      <p:sp>
        <p:nvSpPr>
          <p:cNvPr id="3" name="KSO_CT2"/>
          <p:cNvSpPr>
            <a:spLocks noGrp="1"/>
          </p:cNvSpPr>
          <p:nvPr>
            <p:ph type="subTitle" idx="1"/>
          </p:nvPr>
        </p:nvSpPr>
        <p:spPr>
          <a:xfrm>
            <a:off x="1424340" y="8565431"/>
            <a:ext cx="10094194" cy="664478"/>
          </a:xfrm>
          <a:noFill/>
        </p:spPr>
        <p:txBody>
          <a:bodyPr anchor="ctr">
            <a:noAutofit/>
          </a:bodyPr>
          <a:lstStyle>
            <a:lvl1pPr marL="0" indent="0" algn="ctr">
              <a:buNone/>
              <a:defRPr sz="2560" baseline="0">
                <a:solidFill>
                  <a:schemeClr val="bg1">
                    <a:lumMod val="65000"/>
                  </a:schemeClr>
                </a:solidFill>
                <a:latin typeface="Arial" panose="020B0604020202020204" pitchFamily="34" charset="0"/>
                <a:ea typeface="黑体" panose="02010609060101010101" pitchFamily="49" charset="-122"/>
              </a:defRPr>
            </a:lvl1pPr>
            <a:lvl2pPr marL="650240" indent="0" algn="ctr">
              <a:buNone/>
              <a:defRPr sz="2845"/>
            </a:lvl2pPr>
            <a:lvl3pPr marL="1300480" indent="0" algn="ctr">
              <a:buNone/>
              <a:defRPr sz="2560"/>
            </a:lvl3pPr>
            <a:lvl4pPr marL="1950720" indent="0" algn="ctr">
              <a:buNone/>
              <a:defRPr sz="2275"/>
            </a:lvl4pPr>
            <a:lvl5pPr marL="2600960" indent="0" algn="ctr">
              <a:buNone/>
              <a:defRPr sz="2275"/>
            </a:lvl5pPr>
            <a:lvl6pPr marL="3251200" indent="0" algn="ctr">
              <a:buNone/>
              <a:defRPr sz="2275"/>
            </a:lvl6pPr>
            <a:lvl7pPr marL="3901440" indent="0" algn="ctr">
              <a:buNone/>
              <a:defRPr sz="2275"/>
            </a:lvl7pPr>
            <a:lvl8pPr marL="4551680" indent="0" algn="ctr">
              <a:buNone/>
              <a:defRPr sz="2275"/>
            </a:lvl8pPr>
            <a:lvl9pPr marL="5201920" indent="0" algn="ctr">
              <a:buNone/>
              <a:defRPr sz="2275"/>
            </a:lvl9pPr>
          </a:lstStyle>
          <a:p>
            <a:r>
              <a:rPr lang="zh-CN" altLang="en-US" smtClean="0"/>
              <a:t>单击此处编辑母版副标题样式</a:t>
            </a:r>
            <a:endParaRPr lang="zh-CN" altLang="en-US" dirty="0" smtClean="0"/>
          </a:p>
        </p:txBody>
      </p:sp>
      <p:sp>
        <p:nvSpPr>
          <p:cNvPr id="7" name="KSO_CT1"/>
          <p:cNvSpPr>
            <a:spLocks noGrp="1"/>
          </p:cNvSpPr>
          <p:nvPr>
            <p:ph type="title"/>
          </p:nvPr>
        </p:nvSpPr>
        <p:spPr>
          <a:xfrm>
            <a:off x="1424341" y="7103565"/>
            <a:ext cx="10094192" cy="1330793"/>
          </a:xfrm>
        </p:spPr>
        <p:txBody>
          <a:bodyPr/>
          <a:lstStyle>
            <a:lvl1pPr algn="ctr">
              <a:defRPr sz="5120" baseline="0">
                <a:ln w="12700">
                  <a:solidFill>
                    <a:schemeClr val="bg1"/>
                  </a:solidFill>
                </a:ln>
                <a:solidFill>
                  <a:schemeClr val="accent1">
                    <a:lumMod val="50000"/>
                  </a:schemeClr>
                </a:solidFill>
                <a:effectLst>
                  <a:glow rad="139700">
                    <a:schemeClr val="accent4">
                      <a:satMod val="175000"/>
                      <a:alpha val="15000"/>
                    </a:schemeClr>
                  </a:glow>
                </a:effectLst>
                <a:latin typeface="Arial" panose="020B0604020202020204" pitchFamily="34" charset="0"/>
                <a:ea typeface="黑体" panose="02010609060101010101" pitchFamily="49" charset="-122"/>
              </a:defRPr>
            </a:lvl1pPr>
          </a:lstStyle>
          <a:p>
            <a:r>
              <a:rPr lang="zh-CN" altLang="en-US" smtClean="0"/>
              <a:t>单击此处编辑母版标题样式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94080" y="9040144"/>
            <a:ext cx="2926080" cy="519289"/>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307840" y="9040144"/>
            <a:ext cx="4389120" cy="519289"/>
          </a:xfrm>
        </p:spPr>
        <p:txBody>
          <a:bodyPr/>
          <a:lstStyle/>
          <a:p>
            <a:endParaRPr lang="zh-CN" altLang="en-US"/>
          </a:p>
        </p:txBody>
      </p:sp>
      <p:sp>
        <p:nvSpPr>
          <p:cNvPr id="8" name="灯片编号占位符 4"/>
          <p:cNvSpPr>
            <a:spLocks noGrp="1"/>
          </p:cNvSpPr>
          <p:nvPr>
            <p:ph type="sldNum" sz="quarter" idx="12"/>
          </p:nvPr>
        </p:nvSpPr>
        <p:spPr>
          <a:xfrm>
            <a:off x="9184640" y="9040144"/>
            <a:ext cx="2926080" cy="519289"/>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94080" y="812803"/>
            <a:ext cx="11216641" cy="8035432"/>
          </a:xfrm>
        </p:spPr>
        <p:txBody>
          <a:bodyPr/>
          <a:lstStyle>
            <a:lvl1pPr>
              <a:defRPr sz="3415"/>
            </a:lvl1pPr>
            <a:lvl2pPr>
              <a:defRPr sz="2845"/>
            </a:lvl2pPr>
            <a:lvl3pPr>
              <a:defRPr sz="2560"/>
            </a:lvl3pPr>
            <a:lvl4pPr>
              <a:defRPr sz="2560"/>
            </a:lvl4pPr>
            <a:lvl5pPr>
              <a:defRPr sz="256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2E62FA2D-8AD8-4839-8284-DBE6C369225F}" type="datetimeFigureOut">
              <a:rPr lang="zh-CN" altLang="en-US"/>
            </a:fld>
            <a:endParaRPr 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519A5171-AC11-41CE-8B52-CDB574A4F0EB}" type="slidenum">
              <a:rPr lang="zh-CN" alt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2E62FA2D-8AD8-4839-8284-DBE6C369225F}" type="datetimeFigureOut">
              <a:rPr lang="zh-CN" altLang="en-US"/>
            </a:fld>
            <a:endParaRPr 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519A5171-AC11-41CE-8B52-CDB574A4F0EB}" type="slidenum">
              <a:rPr lang="zh-CN" alt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2E62FA2D-8AD8-4839-8284-DBE6C369225F}" type="datetimeFigureOut">
              <a:rPr lang="zh-CN" altLang="en-US"/>
            </a:fld>
            <a:endParaRPr 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519A5171-AC11-41CE-8B52-CDB574A4F0EB}" type="slidenum">
              <a:rPr lang="zh-CN" alt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2E62FA2D-8AD8-4839-8284-DBE6C369225F}" type="datetimeFigureOut">
              <a:rPr lang="zh-CN" altLang="en-US"/>
            </a:fld>
            <a:endParaRPr 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519A5171-AC11-41CE-8B52-CDB574A4F0EB}" type="slidenum">
              <a:rPr lang="zh-CN" alt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2E62FA2D-8AD8-4839-8284-DBE6C369225F}" type="datetimeFigureOut">
              <a:rPr lang="zh-CN" altLang="en-US"/>
            </a:fld>
            <a:endParaRPr 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519A5171-AC11-41CE-8B52-CDB574A4F0EB}" type="slidenum">
              <a:rPr lang="zh-CN" alt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2E62FA2D-8AD8-4839-8284-DBE6C369225F}" type="datetimeFigureOut">
              <a:rPr lang="zh-CN" altLang="en-US"/>
            </a:fld>
            <a:endParaRPr 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519A5171-AC11-41CE-8B52-CDB574A4F0EB}" type="slidenum">
              <a:rPr lang="zh-CN" alt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2E62FA2D-8AD8-4839-8284-DBE6C369225F}" type="datetimeFigureOut">
              <a:rPr lang="zh-CN" altLang="en-US"/>
            </a:fld>
            <a:endParaRPr 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519A5171-AC11-41CE-8B52-CDB574A4F0EB}" type="slidenum">
              <a:rPr lang="zh-CN" alt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2E62FA2D-8AD8-4839-8284-DBE6C369225F}" type="datetimeFigureOut">
              <a:rPr lang="zh-CN" altLang="en-US"/>
            </a:fld>
            <a:endParaRPr 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519A5171-AC11-41CE-8B52-CDB574A4F0EB}" type="slidenum">
              <a:rPr lang="zh-CN" alt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2E62FA2D-8AD8-4839-8284-DBE6C369225F}" type="datetimeFigureOut">
              <a:rPr lang="zh-CN" altLang="en-US"/>
            </a:fld>
            <a:endParaRPr 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519A5171-AC11-41CE-8B52-CDB574A4F0EB}" type="slidenum">
              <a:rPr lang="zh-CN" alt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hasCustomPrompt="1"/>
          </p:nvPr>
        </p:nvSpPr>
        <p:spPr>
          <a:xfrm>
            <a:off x="668302" y="602827"/>
            <a:ext cx="11720125" cy="993280"/>
          </a:xfrm>
        </p:spPr>
        <p:txBody>
          <a:bodyPr/>
          <a:lstStyle>
            <a:lvl1pPr>
              <a:defRPr b="1"/>
            </a:lvl1pPr>
          </a:lstStyle>
          <a:p>
            <a:r>
              <a:rPr lang="zh-CN" altLang="en-US" dirty="0" smtClean="0"/>
              <a:t>编辑标题</a:t>
            </a:r>
            <a:endParaRPr lang="en-US" dirty="0"/>
          </a:p>
        </p:txBody>
      </p:sp>
      <p:sp>
        <p:nvSpPr>
          <p:cNvPr id="3" name="KSO_BC1"/>
          <p:cNvSpPr>
            <a:spLocks noGrp="1"/>
          </p:cNvSpPr>
          <p:nvPr>
            <p:ph idx="1"/>
          </p:nvPr>
        </p:nvSpPr>
        <p:spPr>
          <a:xfrm>
            <a:off x="883920" y="2108835"/>
            <a:ext cx="11504295" cy="7049135"/>
          </a:xfrm>
        </p:spPr>
        <p:txBody>
          <a:bodyPr/>
          <a:lstStyle>
            <a:lvl1pPr marL="0" indent="0">
              <a:spcBef>
                <a:spcPts val="0"/>
              </a:spcBef>
              <a:spcAft>
                <a:spcPts val="0"/>
              </a:spcAft>
              <a:buFontTx/>
              <a:buNone/>
              <a:defRPr sz="3415">
                <a:solidFill>
                  <a:schemeClr val="tx1"/>
                </a:solidFill>
              </a:defRPr>
            </a:lvl1pPr>
            <a:lvl2pPr marL="650240" indent="0">
              <a:spcBef>
                <a:spcPts val="0"/>
              </a:spcBef>
              <a:spcAft>
                <a:spcPts val="0"/>
              </a:spcAft>
              <a:buFontTx/>
              <a:buNone/>
              <a:defRPr sz="2845">
                <a:solidFill>
                  <a:schemeClr val="tx1"/>
                </a:solidFill>
              </a:defRPr>
            </a:lvl2pPr>
            <a:lvl3pPr marL="1300480" indent="0">
              <a:spcBef>
                <a:spcPts val="0"/>
              </a:spcBef>
              <a:buFontTx/>
              <a:buNone/>
              <a:defRPr sz="2560">
                <a:solidFill>
                  <a:schemeClr val="tx1"/>
                </a:solidFill>
              </a:defRPr>
            </a:lvl3pPr>
            <a:lvl4pPr marL="1950720" indent="0">
              <a:buFontTx/>
              <a:buNone/>
              <a:defRPr sz="2560">
                <a:solidFill>
                  <a:schemeClr val="tx1"/>
                </a:solidFill>
              </a:defRPr>
            </a:lvl4pPr>
            <a:lvl5pPr marL="2600960" indent="0">
              <a:buFontTx/>
              <a:buNone/>
              <a:defRPr sz="256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2E62FA2D-8AD8-4839-8284-DBE6C369225F}" type="datetimeFigureOut">
              <a:rPr lang="zh-CN" altLang="en-US"/>
            </a:fld>
            <a:endParaRPr 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519A5171-AC11-41CE-8B52-CDB574A4F0EB}" type="slidenum">
              <a:rPr lang="zh-CN" alt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2E62FA2D-8AD8-4839-8284-DBE6C369225F}" type="datetimeFigureOut">
              <a:rPr lang="zh-CN" altLang="en-US"/>
            </a:fld>
            <a:endParaRPr 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519A5171-AC11-41CE-8B52-CDB574A4F0EB}" type="slidenum">
              <a:rPr lang="zh-CN" alt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2E62FA2D-8AD8-4839-8284-DBE6C369225F}" type="datetimeFigureOut">
              <a:rPr lang="zh-CN" altLang="en-US"/>
            </a:fld>
            <a:endParaRPr 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519A5171-AC11-41CE-8B52-CDB574A4F0EB}" type="slidenum">
              <a:rPr lang="zh-CN" altLang="en-US"/>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2E62FA2D-8AD8-4839-8284-DBE6C369225F}" type="datetimeFigureOut">
              <a:rPr lang="zh-CN" altLang="en-US"/>
            </a:fld>
            <a:endParaRPr 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519A5171-AC11-41CE-8B52-CDB574A4F0EB}" type="slidenum">
              <a:rPr lang="zh-CN" altLang="en-US"/>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2E62FA2D-8AD8-4839-8284-DBE6C369225F}" type="datetimeFigureOut">
              <a:rPr lang="zh-CN" altLang="en-US"/>
            </a:fld>
            <a:endParaRPr 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519A5171-AC11-41CE-8B52-CDB574A4F0EB}" type="slidenum">
              <a:rPr lang="zh-CN" alt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a:blip r:embed="rId2"/>
          <a:stretch>
            <a:fillRect t="-2000"/>
          </a:stretch>
        </a:blipFill>
        <a:effectLst/>
      </p:bgPr>
    </p:bg>
    <p:spTree>
      <p:nvGrpSpPr>
        <p:cNvPr id="1" name=""/>
        <p:cNvGrpSpPr/>
        <p:nvPr/>
      </p:nvGrpSpPr>
      <p:grpSpPr>
        <a:xfrm>
          <a:off x="0" y="0"/>
          <a:ext cx="0" cy="0"/>
          <a:chOff x="0" y="0"/>
          <a:chExt cx="0" cy="0"/>
        </a:xfrm>
      </p:grpSpPr>
      <p:sp>
        <p:nvSpPr>
          <p:cNvPr id="2" name="KSO_ST1"/>
          <p:cNvSpPr>
            <a:spLocks noGrp="1"/>
          </p:cNvSpPr>
          <p:nvPr>
            <p:ph type="title"/>
          </p:nvPr>
        </p:nvSpPr>
        <p:spPr>
          <a:xfrm>
            <a:off x="2238586" y="3298682"/>
            <a:ext cx="8527627" cy="1756551"/>
          </a:xfrm>
        </p:spPr>
        <p:txBody>
          <a:bodyPr/>
          <a:lstStyle>
            <a:lvl1pPr algn="ctr">
              <a:defRPr sz="5690"/>
            </a:lvl1pPr>
          </a:lstStyle>
          <a:p>
            <a:r>
              <a:rPr lang="zh-CN" altLang="en-US" smtClean="0"/>
              <a:t>单击此处编辑母版标题样式</a:t>
            </a:r>
            <a:endParaRPr lang="en-US" dirty="0"/>
          </a:p>
        </p:txBody>
      </p:sp>
      <p:sp>
        <p:nvSpPr>
          <p:cNvPr id="3" name="KSO_ST2"/>
          <p:cNvSpPr>
            <a:spLocks noGrp="1"/>
          </p:cNvSpPr>
          <p:nvPr>
            <p:ph type="body" idx="1"/>
          </p:nvPr>
        </p:nvSpPr>
        <p:spPr>
          <a:xfrm>
            <a:off x="2238586" y="5130775"/>
            <a:ext cx="8529920" cy="962560"/>
          </a:xfrm>
          <a:blipFill dpi="0" rotWithShape="1">
            <a:blip r:embed="rId2"/>
            <a:srcRect/>
            <a:stretch>
              <a:fillRect t="-2000"/>
            </a:stretch>
          </a:blipFill>
        </p:spPr>
        <p:txBody>
          <a:bodyPr anchor="ctr">
            <a:normAutofit/>
          </a:bodyPr>
          <a:lstStyle>
            <a:lvl1pPr marL="0" indent="0" algn="ctr">
              <a:buNone/>
              <a:defRPr sz="2560">
                <a:solidFill>
                  <a:schemeClr val="tx1"/>
                </a:solidFill>
              </a:defRPr>
            </a:lvl1pPr>
            <a:lvl2pPr marL="650240" indent="0">
              <a:buNone/>
              <a:defRPr sz="2845">
                <a:solidFill>
                  <a:schemeClr val="tx1">
                    <a:tint val="75000"/>
                  </a:schemeClr>
                </a:solidFill>
              </a:defRPr>
            </a:lvl2pPr>
            <a:lvl3pPr marL="1300480" indent="0">
              <a:buNone/>
              <a:defRPr sz="2560">
                <a:solidFill>
                  <a:schemeClr val="tx1">
                    <a:tint val="75000"/>
                  </a:schemeClr>
                </a:solidFill>
              </a:defRPr>
            </a:lvl3pPr>
            <a:lvl4pPr marL="1950720" indent="0">
              <a:buNone/>
              <a:defRPr sz="2275">
                <a:solidFill>
                  <a:schemeClr val="tx1">
                    <a:tint val="75000"/>
                  </a:schemeClr>
                </a:solidFill>
              </a:defRPr>
            </a:lvl4pPr>
            <a:lvl5pPr marL="2600960" indent="0">
              <a:buNone/>
              <a:defRPr sz="2275">
                <a:solidFill>
                  <a:schemeClr val="tx1">
                    <a:tint val="75000"/>
                  </a:schemeClr>
                </a:solidFill>
              </a:defRPr>
            </a:lvl5pPr>
            <a:lvl6pPr marL="3251200" indent="0">
              <a:buNone/>
              <a:defRPr sz="2275">
                <a:solidFill>
                  <a:schemeClr val="tx1">
                    <a:tint val="75000"/>
                  </a:schemeClr>
                </a:solidFill>
              </a:defRPr>
            </a:lvl6pPr>
            <a:lvl7pPr marL="3901440" indent="0">
              <a:buNone/>
              <a:defRPr sz="2275">
                <a:solidFill>
                  <a:schemeClr val="tx1">
                    <a:tint val="75000"/>
                  </a:schemeClr>
                </a:solidFill>
              </a:defRPr>
            </a:lvl7pPr>
            <a:lvl8pPr marL="4551680" indent="0">
              <a:buNone/>
              <a:defRPr sz="2275">
                <a:solidFill>
                  <a:schemeClr val="tx1">
                    <a:tint val="75000"/>
                  </a:schemeClr>
                </a:solidFill>
              </a:defRPr>
            </a:lvl8pPr>
            <a:lvl9pPr marL="5201920" indent="0">
              <a:buNone/>
              <a:defRPr sz="2275">
                <a:solidFill>
                  <a:schemeClr val="tx1">
                    <a:tint val="75000"/>
                  </a:schemeClr>
                </a:solidFill>
              </a:defRPr>
            </a:lvl9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a:xfrm>
            <a:off x="668302" y="602827"/>
            <a:ext cx="11720125" cy="993280"/>
          </a:xfrm>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899520" y="2718720"/>
            <a:ext cx="9497600" cy="2611200"/>
          </a:xfrm>
        </p:spPr>
        <p:txBody>
          <a:bodyPr/>
          <a:lstStyle>
            <a:lvl1pPr marL="0" indent="0">
              <a:lnSpc>
                <a:spcPct val="110000"/>
              </a:lnSpc>
              <a:buFontTx/>
              <a:buNone/>
              <a:defRPr sz="3415">
                <a:solidFill>
                  <a:schemeClr val="tx1"/>
                </a:solidFill>
              </a:defRPr>
            </a:lvl1pPr>
            <a:lvl2pPr marL="819150" indent="0">
              <a:lnSpc>
                <a:spcPct val="110000"/>
              </a:lnSpc>
              <a:buFontTx/>
              <a:buNone/>
              <a:defRPr sz="2845">
                <a:solidFill>
                  <a:schemeClr val="tx1"/>
                </a:solidFill>
              </a:defRPr>
            </a:lvl2pPr>
            <a:lvl3pPr marL="1300480" indent="0">
              <a:lnSpc>
                <a:spcPct val="110000"/>
              </a:lnSpc>
              <a:buFontTx/>
              <a:buNone/>
              <a:defRPr/>
            </a:lvl3pPr>
            <a:lvl4pPr marL="1950720" indent="0">
              <a:lnSpc>
                <a:spcPct val="110000"/>
              </a:lnSpc>
              <a:buFontTx/>
              <a:buNone/>
              <a:defRPr/>
            </a:lvl4pPr>
            <a:lvl5pPr marL="2600960" indent="0">
              <a:lnSpc>
                <a:spcPct val="110000"/>
              </a:lnSpc>
              <a:buFontTx/>
              <a:buNone/>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KSO_BC2"/>
          <p:cNvSpPr>
            <a:spLocks noGrp="1"/>
          </p:cNvSpPr>
          <p:nvPr>
            <p:ph sz="half" idx="2"/>
          </p:nvPr>
        </p:nvSpPr>
        <p:spPr>
          <a:xfrm>
            <a:off x="1899520" y="5734400"/>
            <a:ext cx="9497600" cy="2611200"/>
          </a:xfrm>
        </p:spPr>
        <p:txBody>
          <a:bodyPr/>
          <a:lstStyle>
            <a:lvl1pPr marL="0" indent="0">
              <a:lnSpc>
                <a:spcPct val="110000"/>
              </a:lnSpc>
              <a:buFontTx/>
              <a:buNone/>
              <a:defRPr sz="3415">
                <a:solidFill>
                  <a:schemeClr val="tx1"/>
                </a:solidFill>
              </a:defRPr>
            </a:lvl1pPr>
            <a:lvl2pPr marL="819150" indent="0">
              <a:lnSpc>
                <a:spcPct val="110000"/>
              </a:lnSpc>
              <a:buFontTx/>
              <a:buNone/>
              <a:defRPr sz="2845">
                <a:solidFill>
                  <a:schemeClr val="tx1"/>
                </a:solidFill>
              </a:defRPr>
            </a:lvl2pPr>
            <a:lvl3pPr marL="1300480" indent="0">
              <a:buFontTx/>
              <a:buNone/>
              <a:defRPr/>
            </a:lvl3pPr>
            <a:lvl4pPr marL="1950720" indent="0">
              <a:buFontTx/>
              <a:buNone/>
              <a:defRPr/>
            </a:lvl4pPr>
            <a:lvl5pPr marL="2600960" indent="0">
              <a:buFontTx/>
              <a:buNone/>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670720" y="604160"/>
            <a:ext cx="11719680" cy="993280"/>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70720" y="1957493"/>
            <a:ext cx="5501639" cy="1171786"/>
          </a:xfrm>
        </p:spPr>
        <p:txBody>
          <a:bodyPr anchor="b">
            <a:normAutofit/>
          </a:bodyPr>
          <a:lstStyle>
            <a:lvl1pPr marL="0" indent="0">
              <a:buNone/>
              <a:defRPr sz="3130" b="1"/>
            </a:lvl1pPr>
            <a:lvl2pPr marL="650240" indent="0">
              <a:buNone/>
              <a:defRPr sz="2845" b="1"/>
            </a:lvl2pPr>
            <a:lvl3pPr marL="1300480" indent="0">
              <a:buNone/>
              <a:defRPr sz="2560" b="1"/>
            </a:lvl3pPr>
            <a:lvl4pPr marL="1950720" indent="0">
              <a:buNone/>
              <a:defRPr sz="2275" b="1"/>
            </a:lvl4pPr>
            <a:lvl5pPr marL="2600960" indent="0">
              <a:buNone/>
              <a:defRPr sz="2275" b="1"/>
            </a:lvl5pPr>
            <a:lvl6pPr marL="3251200" indent="0">
              <a:buNone/>
              <a:defRPr sz="2275" b="1"/>
            </a:lvl6pPr>
            <a:lvl7pPr marL="3901440" indent="0">
              <a:buNone/>
              <a:defRPr sz="2275" b="1"/>
            </a:lvl7pPr>
            <a:lvl8pPr marL="4551680" indent="0">
              <a:buNone/>
              <a:defRPr sz="2275" b="1"/>
            </a:lvl8pPr>
            <a:lvl9pPr marL="5201920" indent="0">
              <a:buNone/>
              <a:defRPr sz="2275" b="1"/>
            </a:lvl9pPr>
          </a:lstStyle>
          <a:p>
            <a:pPr lvl="0"/>
            <a:r>
              <a:rPr lang="zh-CN" altLang="en-US" smtClean="0"/>
              <a:t>单击此处编辑母版文本样式</a:t>
            </a:r>
            <a:endParaRPr lang="zh-CN" altLang="en-US" smtClean="0"/>
          </a:p>
        </p:txBody>
      </p:sp>
      <p:sp>
        <p:nvSpPr>
          <p:cNvPr id="4" name="KSO_BC1"/>
          <p:cNvSpPr>
            <a:spLocks noGrp="1"/>
          </p:cNvSpPr>
          <p:nvPr>
            <p:ph sz="half" idx="2"/>
          </p:nvPr>
        </p:nvSpPr>
        <p:spPr>
          <a:xfrm>
            <a:off x="670720" y="3129279"/>
            <a:ext cx="5501639" cy="5240303"/>
          </a:xfrm>
        </p:spPr>
        <p:txBody>
          <a:bodyPr/>
          <a:lstStyle>
            <a:lvl1pPr>
              <a:defRPr sz="3415"/>
            </a:lvl1pPr>
            <a:lvl2pPr>
              <a:defRPr sz="2845"/>
            </a:lvl2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Text Placeholder 4"/>
          <p:cNvSpPr>
            <a:spLocks noGrp="1"/>
          </p:cNvSpPr>
          <p:nvPr>
            <p:ph type="body" sz="quarter" idx="3"/>
          </p:nvPr>
        </p:nvSpPr>
        <p:spPr>
          <a:xfrm>
            <a:off x="6861666" y="1957493"/>
            <a:ext cx="5528734" cy="1171786"/>
          </a:xfrm>
        </p:spPr>
        <p:txBody>
          <a:bodyPr anchor="b">
            <a:normAutofit/>
          </a:bodyPr>
          <a:lstStyle>
            <a:lvl1pPr marL="0" indent="0">
              <a:buNone/>
              <a:defRPr sz="3130" b="1"/>
            </a:lvl1pPr>
            <a:lvl2pPr marL="650240" indent="0">
              <a:buNone/>
              <a:defRPr sz="2845" b="1"/>
            </a:lvl2pPr>
            <a:lvl3pPr marL="1300480" indent="0">
              <a:buNone/>
              <a:defRPr sz="2560" b="1"/>
            </a:lvl3pPr>
            <a:lvl4pPr marL="1950720" indent="0">
              <a:buNone/>
              <a:defRPr sz="2275" b="1"/>
            </a:lvl4pPr>
            <a:lvl5pPr marL="2600960" indent="0">
              <a:buNone/>
              <a:defRPr sz="2275" b="1"/>
            </a:lvl5pPr>
            <a:lvl6pPr marL="3251200" indent="0">
              <a:buNone/>
              <a:defRPr sz="2275" b="1"/>
            </a:lvl6pPr>
            <a:lvl7pPr marL="3901440" indent="0">
              <a:buNone/>
              <a:defRPr sz="2275" b="1"/>
            </a:lvl7pPr>
            <a:lvl8pPr marL="4551680" indent="0">
              <a:buNone/>
              <a:defRPr sz="2275" b="1"/>
            </a:lvl8pPr>
            <a:lvl9pPr marL="5201920" indent="0">
              <a:buNone/>
              <a:defRPr sz="2275" b="1"/>
            </a:lvl9pPr>
          </a:lstStyle>
          <a:p>
            <a:pPr lvl="0"/>
            <a:r>
              <a:rPr lang="zh-CN" altLang="en-US" smtClean="0"/>
              <a:t>单击此处编辑母版文本样式</a:t>
            </a:r>
            <a:endParaRPr lang="zh-CN" altLang="en-US" smtClean="0"/>
          </a:p>
        </p:txBody>
      </p:sp>
      <p:sp>
        <p:nvSpPr>
          <p:cNvPr id="6" name="KSO_BC2"/>
          <p:cNvSpPr>
            <a:spLocks noGrp="1"/>
          </p:cNvSpPr>
          <p:nvPr>
            <p:ph sz="quarter" idx="4"/>
          </p:nvPr>
        </p:nvSpPr>
        <p:spPr>
          <a:xfrm>
            <a:off x="6861666" y="3129279"/>
            <a:ext cx="5528734" cy="5240303"/>
          </a:xfrm>
        </p:spPr>
        <p:txBody>
          <a:bodyPr/>
          <a:lstStyle>
            <a:lvl1pPr>
              <a:defRPr sz="3415"/>
            </a:lvl1pPr>
            <a:lvl2pPr>
              <a:defRPr sz="2845"/>
            </a:lvl2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KSO_BT1"/>
          <p:cNvSpPr>
            <a:spLocks noGrp="1"/>
          </p:cNvSpPr>
          <p:nvPr>
            <p:ph type="title" hasCustomPrompt="1"/>
          </p:nvPr>
        </p:nvSpPr>
        <p:spPr>
          <a:xfrm>
            <a:off x="3025920" y="3885156"/>
            <a:ext cx="6952960" cy="1361920"/>
          </a:xfrm>
        </p:spPr>
        <p:txBody>
          <a:bodyPr anchor="ctr" anchorCtr="0">
            <a:normAutofit/>
          </a:bodyPr>
          <a:lstStyle>
            <a:lvl1pPr algn="ctr">
              <a:defRPr sz="7965"/>
            </a:lvl1pPr>
          </a:lstStyle>
          <a:p>
            <a:r>
              <a:rPr lang="zh-CN" altLang="en-US" dirty="0" smtClean="0"/>
              <a:t>编辑标题</a:t>
            </a:r>
            <a:endParaRPr lang="en-US" dirty="0"/>
          </a:p>
        </p:txBody>
      </p:sp>
      <p:sp>
        <p:nvSpPr>
          <p:cNvPr id="7" name="平行四边形 3"/>
          <p:cNvSpPr>
            <a:spLocks noChangeArrowheads="1"/>
          </p:cNvSpPr>
          <p:nvPr/>
        </p:nvSpPr>
        <p:spPr bwMode="auto">
          <a:xfrm>
            <a:off x="3899183" y="5247076"/>
            <a:ext cx="9105617" cy="478649"/>
          </a:xfrm>
          <a:prstGeom prst="parallelogram">
            <a:avLst>
              <a:gd name="adj" fmla="val 0"/>
            </a:avLst>
          </a:prstGeom>
          <a:solidFill>
            <a:schemeClr val="accent4"/>
          </a:solidFill>
          <a:ln>
            <a:noFill/>
          </a:ln>
        </p:spPr>
        <p:txBody>
          <a:bodyPr anchor="ctr">
            <a:normAutofit fontScale="87500" lnSpcReduction="10000"/>
          </a:bodyPr>
          <a:lstStyle>
            <a:lvl1pPr algn="just">
              <a:lnSpc>
                <a:spcPct val="110000"/>
              </a:lnSpc>
              <a:spcBef>
                <a:spcPts val="600"/>
              </a:spcBef>
              <a:buClr>
                <a:schemeClr val="accent1"/>
              </a:buClr>
              <a:buSzPct val="80000"/>
              <a:buFont typeface="Wingdings" panose="05000000000000000000" pitchFamily="2" charset="2"/>
              <a:buChar char=""/>
              <a:defRPr sz="2400">
                <a:solidFill>
                  <a:schemeClr val="accent1"/>
                </a:solidFill>
                <a:latin typeface="幼圆" panose="02010509060101010101" pitchFamily="49" charset="-122"/>
                <a:ea typeface="黑体" panose="02010609060101010101" pitchFamily="49" charset="-122"/>
              </a:defRPr>
            </a:lvl1pPr>
            <a:lvl2pPr marL="742950" indent="-285750" algn="just">
              <a:lnSpc>
                <a:spcPct val="120000"/>
              </a:lnSpc>
              <a:spcAft>
                <a:spcPts val="600"/>
              </a:spcAft>
              <a:buClr>
                <a:srgbClr val="83BBDD"/>
              </a:buClr>
              <a:buFont typeface="幼圆" panose="02010509060101010101" pitchFamily="49" charset="-122"/>
              <a:buChar char=" "/>
              <a:defRPr sz="1600">
                <a:solidFill>
                  <a:schemeClr val="tx1"/>
                </a:solidFill>
                <a:latin typeface="幼圆" panose="02010509060101010101" pitchFamily="49" charset="-122"/>
                <a:ea typeface="黑体" panose="02010609060101010101" pitchFamily="49" charset="-122"/>
              </a:defRPr>
            </a:lvl2pPr>
            <a:lvl3pPr marL="1143000" indent="-228600">
              <a:lnSpc>
                <a:spcPct val="90000"/>
              </a:lnSpc>
              <a:spcBef>
                <a:spcPts val="500"/>
              </a:spcBef>
              <a:buChar char="•"/>
              <a:defRPr sz="2000">
                <a:solidFill>
                  <a:schemeClr val="tx1"/>
                </a:solidFill>
                <a:latin typeface="Arial" panose="020B0604020202020204" pitchFamily="34" charset="0"/>
                <a:ea typeface="幼圆" panose="02010509060101010101" pitchFamily="49" charset="-122"/>
              </a:defRPr>
            </a:lvl3pPr>
            <a:lvl4pPr marL="1600200" indent="-228600">
              <a:lnSpc>
                <a:spcPct val="90000"/>
              </a:lnSpc>
              <a:spcBef>
                <a:spcPts val="500"/>
              </a:spcBef>
              <a:buChar char="•"/>
              <a:defRPr>
                <a:solidFill>
                  <a:schemeClr val="tx1"/>
                </a:solidFill>
                <a:latin typeface="Arial" panose="020B0604020202020204" pitchFamily="34" charset="0"/>
                <a:ea typeface="幼圆" panose="02010509060101010101" pitchFamily="49" charset="-122"/>
              </a:defRPr>
            </a:lvl4pPr>
            <a:lvl5pPr marL="2057400" indent="-228600">
              <a:lnSpc>
                <a:spcPct val="90000"/>
              </a:lnSpc>
              <a:spcBef>
                <a:spcPts val="500"/>
              </a:spcBef>
              <a:buChar char="•"/>
              <a:defRPr>
                <a:solidFill>
                  <a:schemeClr val="tx1"/>
                </a:solidFill>
                <a:latin typeface="Arial" panose="020B0604020202020204" pitchFamily="3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幼圆" panose="02010509060101010101" pitchFamily="49" charset="-122"/>
              </a:defRPr>
            </a:lvl9pPr>
          </a:lstStyle>
          <a:p>
            <a:pPr algn="ctr" eaLnBrk="1" hangingPunct="1">
              <a:spcBef>
                <a:spcPct val="0"/>
              </a:spcBef>
              <a:buClrTx/>
              <a:buSzTx/>
              <a:buFont typeface="Wingdings" panose="05000000000000000000" pitchFamily="2" charset="2"/>
              <a:buNone/>
              <a:defRPr/>
            </a:pPr>
            <a:endParaRPr lang="zh-CN" altLang="zh-CN" sz="2275" smtClean="0">
              <a:solidFill>
                <a:srgbClr val="ACD1E8"/>
              </a:solidFill>
              <a:ea typeface="幼圆" panose="02010509060101010101" pitchFamily="49"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670720" y="604160"/>
            <a:ext cx="11719680" cy="993280"/>
          </a:xfrm>
        </p:spPr>
        <p:txBody>
          <a:bodyPr/>
          <a:lstStyle>
            <a:lvl1pPr>
              <a:defRPr sz="4550"/>
            </a:lvl1pPr>
          </a:lstStyle>
          <a:p>
            <a:r>
              <a:rPr lang="zh-CN" altLang="en-US" smtClean="0"/>
              <a:t>单击此处编辑母版标题样式</a:t>
            </a:r>
            <a:endParaRPr lang="en-US" dirty="0"/>
          </a:p>
        </p:txBody>
      </p:sp>
      <p:sp>
        <p:nvSpPr>
          <p:cNvPr id="3" name="KSO_BC1"/>
          <p:cNvSpPr>
            <a:spLocks noGrp="1"/>
          </p:cNvSpPr>
          <p:nvPr>
            <p:ph type="pic" idx="1"/>
          </p:nvPr>
        </p:nvSpPr>
        <p:spPr>
          <a:xfrm>
            <a:off x="1024000" y="3061760"/>
            <a:ext cx="5370880" cy="5396480"/>
          </a:xfrm>
        </p:spPr>
        <p:txBody>
          <a:bodyPr rtlCol="0">
            <a:normAutofit/>
          </a:bodyPr>
          <a:lstStyle>
            <a:lvl1pPr marL="0" indent="0">
              <a:buNone/>
              <a:defRPr sz="4550"/>
            </a:lvl1pPr>
            <a:lvl2pPr marL="650240" indent="0">
              <a:buNone/>
              <a:defRPr sz="3980"/>
            </a:lvl2pPr>
            <a:lvl3pPr marL="1300480" indent="0">
              <a:buNone/>
              <a:defRPr sz="3415"/>
            </a:lvl3pPr>
            <a:lvl4pPr marL="1950720" indent="0">
              <a:buNone/>
              <a:defRPr sz="2845"/>
            </a:lvl4pPr>
            <a:lvl5pPr marL="2600960" indent="0">
              <a:buNone/>
              <a:defRPr sz="2845"/>
            </a:lvl5pPr>
            <a:lvl6pPr marL="3251200" indent="0">
              <a:buNone/>
              <a:defRPr sz="2845"/>
            </a:lvl6pPr>
            <a:lvl7pPr marL="3901440" indent="0">
              <a:buNone/>
              <a:defRPr sz="2845"/>
            </a:lvl7pPr>
            <a:lvl8pPr marL="4551680" indent="0">
              <a:buNone/>
              <a:defRPr sz="2845"/>
            </a:lvl8pPr>
            <a:lvl9pPr marL="5201920" indent="0">
              <a:buNone/>
              <a:defRPr sz="2845"/>
            </a:lvl9pPr>
          </a:lstStyle>
          <a:p>
            <a:pPr lvl="0"/>
            <a:r>
              <a:rPr lang="zh-CN" altLang="en-US" noProof="0" smtClean="0"/>
              <a:t>单击图标添加图片</a:t>
            </a:r>
            <a:endParaRPr lang="en-US" noProof="0" dirty="0"/>
          </a:p>
        </p:txBody>
      </p:sp>
      <p:sp>
        <p:nvSpPr>
          <p:cNvPr id="4" name="KSO_BC2"/>
          <p:cNvSpPr>
            <a:spLocks noGrp="1"/>
          </p:cNvSpPr>
          <p:nvPr>
            <p:ph type="body" sz="half" idx="2"/>
          </p:nvPr>
        </p:nvSpPr>
        <p:spPr>
          <a:xfrm>
            <a:off x="7024640" y="3061760"/>
            <a:ext cx="5329920" cy="5396480"/>
          </a:xfrm>
        </p:spPr>
        <p:txBody>
          <a:bodyPr/>
          <a:lstStyle>
            <a:lvl1pPr marL="0" indent="0">
              <a:buNone/>
              <a:defRPr sz="2560">
                <a:solidFill>
                  <a:schemeClr val="tx1"/>
                </a:solidFill>
              </a:defRPr>
            </a:lvl1pPr>
            <a:lvl2pPr marL="650240" indent="0">
              <a:buNone/>
              <a:defRPr sz="1990"/>
            </a:lvl2pPr>
            <a:lvl3pPr marL="1300480" indent="0">
              <a:buNone/>
              <a:defRPr sz="1705"/>
            </a:lvl3pPr>
            <a:lvl4pPr marL="1950720" indent="0">
              <a:buNone/>
              <a:defRPr sz="1420"/>
            </a:lvl4pPr>
            <a:lvl5pPr marL="2600960" indent="0">
              <a:buNone/>
              <a:defRPr sz="1420"/>
            </a:lvl5pPr>
            <a:lvl6pPr marL="3251200" indent="0">
              <a:buNone/>
              <a:defRPr sz="1420"/>
            </a:lvl6pPr>
            <a:lvl7pPr marL="3901440" indent="0">
              <a:buNone/>
              <a:defRPr sz="1420"/>
            </a:lvl7pPr>
            <a:lvl8pPr marL="4551680" indent="0">
              <a:buNone/>
              <a:defRPr sz="1420"/>
            </a:lvl8pPr>
            <a:lvl9pPr marL="5201920" indent="0">
              <a:buNone/>
              <a:defRPr sz="142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633344" y="519289"/>
            <a:ext cx="1145889" cy="8265725"/>
          </a:xfrm>
        </p:spPr>
        <p:txBody>
          <a:bodyPr vert="horz" anchor="t" anchorCtr="0"/>
          <a:lstStyle>
            <a:lvl1pPr algn="ctr">
              <a:defRPr/>
            </a:lvl1pPr>
          </a:lstStyle>
          <a:p>
            <a:r>
              <a:rPr lang="zh-CN" altLang="en-US" dirty="0" smtClean="0"/>
              <a:t>单击此处编辑母版标题样式</a:t>
            </a:r>
            <a:endParaRPr lang="en-US" dirty="0"/>
          </a:p>
        </p:txBody>
      </p:sp>
      <p:sp>
        <p:nvSpPr>
          <p:cNvPr id="3" name="KSO_BC1"/>
          <p:cNvSpPr>
            <a:spLocks noGrp="1"/>
          </p:cNvSpPr>
          <p:nvPr>
            <p:ph type="body" orient="vert" idx="1"/>
          </p:nvPr>
        </p:nvSpPr>
        <p:spPr>
          <a:xfrm>
            <a:off x="1923277" y="519289"/>
            <a:ext cx="8462154" cy="8265725"/>
          </a:xfrm>
        </p:spPr>
        <p:txBody>
          <a:bodyPr vert="eaVert"/>
          <a:lstStyle>
            <a:lvl1pPr>
              <a:defRPr sz="3415"/>
            </a:lvl1pPr>
            <a:lvl2pPr>
              <a:defRPr sz="2845"/>
            </a:lvl2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image" Target="../media/image4.jpeg"/><Relationship Id="rId25" Type="http://schemas.openxmlformats.org/officeDocument/2006/relationships/image" Target="../media/image3.jpeg"/><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图片 12"/>
          <p:cNvPicPr>
            <a:picLocks noChangeAspect="1"/>
          </p:cNvPicPr>
          <p:nvPr/>
        </p:nvPicPr>
        <p:blipFill>
          <a:blip r:embed="rId25">
            <a:extLst>
              <a:ext uri="{28A0092B-C50C-407E-A947-70E740481C1C}">
                <a14:useLocalDpi xmlns:a14="http://schemas.microsoft.com/office/drawing/2010/main" val="0"/>
              </a:ext>
            </a:extLst>
          </a:blip>
          <a:srcRect/>
          <a:stretch>
            <a:fillRect/>
          </a:stretch>
        </p:blipFill>
        <p:spPr bwMode="auto">
          <a:xfrm>
            <a:off x="-4516" y="0"/>
            <a:ext cx="13004800" cy="3935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1"/>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0" y="2318738"/>
            <a:ext cx="13004800" cy="7446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0" y="1932658"/>
            <a:ext cx="13004800" cy="7832232"/>
          </a:xfrm>
          <a:prstGeom prst="rect">
            <a:avLst/>
          </a:prstGeom>
          <a:solidFill>
            <a:srgbClr val="FFFFFF">
              <a:alpha val="9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sz="5405">
              <a:latin typeface="Arial" panose="020B0604020202020204" pitchFamily="34" charset="0"/>
              <a:ea typeface="黑体" panose="02010609060101010101" pitchFamily="49" charset="-122"/>
            </a:endParaRPr>
          </a:p>
        </p:txBody>
      </p:sp>
      <p:sp>
        <p:nvSpPr>
          <p:cNvPr id="2" name="KSO_BT1"/>
          <p:cNvSpPr>
            <a:spLocks noGrp="1"/>
          </p:cNvSpPr>
          <p:nvPr>
            <p:ph type="title"/>
          </p:nvPr>
        </p:nvSpPr>
        <p:spPr>
          <a:xfrm>
            <a:off x="668302" y="602827"/>
            <a:ext cx="11720125" cy="995679"/>
          </a:xfrm>
          <a:prstGeom prst="rect">
            <a:avLst/>
          </a:prstGeom>
        </p:spPr>
        <p:txBody>
          <a:bodyPr vert="horz" lIns="0" tIns="0" rIns="0" bIns="0" rtlCol="0" anchor="b">
            <a:normAutofit/>
          </a:bodyPr>
          <a:lstStyle/>
          <a:p>
            <a:pPr lvl="0"/>
            <a:r>
              <a:rPr lang="zh-CN" altLang="en-US" dirty="0" smtClean="0"/>
              <a:t>单击此处编辑母版标题样式</a:t>
            </a:r>
            <a:endParaRPr lang="en-US" dirty="0"/>
          </a:p>
        </p:txBody>
      </p:sp>
      <p:sp>
        <p:nvSpPr>
          <p:cNvPr id="1030" name="KSO_BC1"/>
          <p:cNvSpPr>
            <a:spLocks noGrp="1"/>
          </p:cNvSpPr>
          <p:nvPr>
            <p:ph type="body" idx="1"/>
          </p:nvPr>
        </p:nvSpPr>
        <p:spPr bwMode="auto">
          <a:xfrm>
            <a:off x="668302" y="2318738"/>
            <a:ext cx="11706578" cy="6515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KSO_FD"/>
          <p:cNvSpPr>
            <a:spLocks noGrp="1"/>
          </p:cNvSpPr>
          <p:nvPr>
            <p:ph type="dt" sz="half" idx="2"/>
          </p:nvPr>
        </p:nvSpPr>
        <p:spPr>
          <a:xfrm>
            <a:off x="894080" y="9040142"/>
            <a:ext cx="2926080" cy="519289"/>
          </a:xfrm>
          <a:prstGeom prst="rect">
            <a:avLst/>
          </a:prstGeom>
        </p:spPr>
        <p:txBody>
          <a:bodyPr vert="horz" lIns="91440" tIns="45720" rIns="91440" bIns="45720" rtlCol="0" anchor="ctr"/>
          <a:lstStyle>
            <a:lvl1pPr algn="l">
              <a:buFont typeface="Arial" panose="020B0604020202020204" pitchFamily="34" charset="0"/>
              <a:buNone/>
              <a:defRPr sz="1705" baseline="0" smtClean="0">
                <a:solidFill>
                  <a:schemeClr val="tx1">
                    <a:tint val="75000"/>
                  </a:schemeClr>
                </a:solidFill>
                <a:latin typeface="Arial" panose="020B0604020202020204" pitchFamily="34" charset="0"/>
                <a:ea typeface="黑体" panose="02010609060101010101" pitchFamily="49" charset="-122"/>
              </a:defRPr>
            </a:lvl1pPr>
          </a:lstStyle>
          <a:p>
            <a:pPr>
              <a:defRPr/>
            </a:pPr>
            <a:fld id="{2E62FA2D-8AD8-4839-8284-DBE6C369225F}" type="datetimeFigureOut">
              <a:rPr lang="zh-CN" altLang="en-US"/>
            </a:fld>
            <a:endParaRPr lang="en-US"/>
          </a:p>
        </p:txBody>
      </p:sp>
      <p:sp>
        <p:nvSpPr>
          <p:cNvPr id="5" name="KSO_FT"/>
          <p:cNvSpPr>
            <a:spLocks noGrp="1"/>
          </p:cNvSpPr>
          <p:nvPr>
            <p:ph type="ftr" sz="quarter" idx="3"/>
          </p:nvPr>
        </p:nvSpPr>
        <p:spPr>
          <a:xfrm>
            <a:off x="4307840" y="9040142"/>
            <a:ext cx="4389120" cy="519289"/>
          </a:xfrm>
          <a:prstGeom prst="rect">
            <a:avLst/>
          </a:prstGeom>
        </p:spPr>
        <p:txBody>
          <a:bodyPr vert="horz" lIns="91440" tIns="45720" rIns="91440" bIns="45720" rtlCol="0" anchor="ctr"/>
          <a:lstStyle>
            <a:lvl1pPr algn="ctr">
              <a:buFont typeface="Arial" panose="020B0604020202020204" pitchFamily="34" charset="0"/>
              <a:buNone/>
              <a:defRPr sz="1705" baseline="0">
                <a:solidFill>
                  <a:schemeClr val="tx1">
                    <a:tint val="75000"/>
                  </a:schemeClr>
                </a:solidFill>
                <a:latin typeface="Arial" panose="020B0604020202020204" pitchFamily="34" charset="0"/>
                <a:ea typeface="黑体" panose="02010609060101010101" pitchFamily="49" charset="-122"/>
              </a:defRPr>
            </a:lvl1pPr>
          </a:lstStyle>
          <a:p>
            <a:pPr>
              <a:defRPr/>
            </a:pPr>
            <a:endParaRPr lang="zh-CN" altLang="en-US"/>
          </a:p>
        </p:txBody>
      </p:sp>
      <p:sp>
        <p:nvSpPr>
          <p:cNvPr id="6" name="KSO_FN"/>
          <p:cNvSpPr>
            <a:spLocks noGrp="1"/>
          </p:cNvSpPr>
          <p:nvPr>
            <p:ph type="sldNum" sz="quarter" idx="4"/>
          </p:nvPr>
        </p:nvSpPr>
        <p:spPr>
          <a:xfrm>
            <a:off x="9184640" y="9040142"/>
            <a:ext cx="2926080" cy="519289"/>
          </a:xfrm>
          <a:prstGeom prst="rect">
            <a:avLst/>
          </a:prstGeom>
        </p:spPr>
        <p:txBody>
          <a:bodyPr vert="horz" lIns="91440" tIns="45720" rIns="91440" bIns="45720" rtlCol="0" anchor="ctr"/>
          <a:lstStyle>
            <a:lvl1pPr algn="r">
              <a:buFont typeface="Arial" panose="020B0604020202020204" pitchFamily="34" charset="0"/>
              <a:buNone/>
              <a:defRPr sz="1705" baseline="0" smtClean="0">
                <a:solidFill>
                  <a:schemeClr val="tx1">
                    <a:tint val="75000"/>
                  </a:schemeClr>
                </a:solidFill>
                <a:latin typeface="Arial" panose="020B0604020202020204" pitchFamily="34" charset="0"/>
                <a:ea typeface="黑体" panose="02010609060101010101" pitchFamily="49" charset="-122"/>
              </a:defRPr>
            </a:lvl1pPr>
          </a:lstStyle>
          <a:p>
            <a:pPr>
              <a:defRPr/>
            </a:pPr>
            <a:fld id="{519A5171-AC11-41CE-8B52-CDB574A4F0EB}" type="slidenum">
              <a:rPr lang="zh-CN" alt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a:lvl1pPr algn="l" rtl="0" fontAlgn="base">
        <a:lnSpc>
          <a:spcPct val="90000"/>
        </a:lnSpc>
        <a:spcBef>
          <a:spcPct val="0"/>
        </a:spcBef>
        <a:spcAft>
          <a:spcPct val="0"/>
        </a:spcAft>
        <a:defRPr lang="en-US" altLang="en-US" sz="4550" b="1" kern="1200" dirty="0">
          <a:ln w="12700">
            <a:solidFill>
              <a:schemeClr val="bg1">
                <a:alpha val="75000"/>
              </a:schemeClr>
            </a:solidFill>
          </a:ln>
          <a:solidFill>
            <a:srgbClr val="382E77"/>
          </a:solidFill>
          <a:effectLst>
            <a:glow rad="139700">
              <a:schemeClr val="accent4">
                <a:satMod val="175000"/>
                <a:alpha val="15000"/>
              </a:schemeClr>
            </a:glow>
          </a:effectLst>
          <a:latin typeface="Arial" panose="020B0604020202020204" pitchFamily="34" charset="0"/>
          <a:ea typeface="黑体" panose="02010609060101010101" pitchFamily="49" charset="-122"/>
          <a:cs typeface="+mj-cs"/>
        </a:defRPr>
      </a:lvl1pPr>
      <a:lvl2pPr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2pPr>
      <a:lvl3pPr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3pPr>
      <a:lvl4pPr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4pPr>
      <a:lvl5pPr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6pPr>
      <a:lvl7pPr marL="914400"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7pPr>
      <a:lvl8pPr marL="1371600"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8pPr>
      <a:lvl9pPr marL="1828800"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9pPr>
    </p:titleStyle>
    <p:bodyStyle>
      <a:lvl1pPr marL="508635" indent="-508635" algn="just" rtl="0" fontAlgn="base">
        <a:lnSpc>
          <a:spcPct val="150000"/>
        </a:lnSpc>
        <a:spcBef>
          <a:spcPts val="0"/>
        </a:spcBef>
        <a:spcAft>
          <a:spcPts val="0"/>
        </a:spcAft>
        <a:buClr>
          <a:schemeClr val="accent1"/>
        </a:buClr>
        <a:buSzPct val="60000"/>
        <a:buFont typeface="Wingdings" panose="05000000000000000000" pitchFamily="2" charset="2"/>
        <a:buChar char=""/>
        <a:defRPr sz="3415" kern="1200">
          <a:solidFill>
            <a:srgbClr val="4061AA"/>
          </a:solidFill>
          <a:latin typeface="Arial" panose="020B0604020202020204" pitchFamily="34" charset="0"/>
          <a:ea typeface="黑体" panose="02010609060101010101" pitchFamily="49" charset="-122"/>
          <a:cs typeface="+mn-cs"/>
        </a:defRPr>
      </a:lvl1pPr>
      <a:lvl2pPr marL="921385" indent="-327660" algn="just" rtl="0" fontAlgn="base">
        <a:lnSpc>
          <a:spcPct val="150000"/>
        </a:lnSpc>
        <a:spcBef>
          <a:spcPts val="0"/>
        </a:spcBef>
        <a:spcAft>
          <a:spcPts val="0"/>
        </a:spcAft>
        <a:buClr>
          <a:schemeClr val="tx1"/>
        </a:buClr>
        <a:buFont typeface="Arial" panose="020B0604020202020204" pitchFamily="34" charset="0"/>
        <a:buChar char="•"/>
        <a:defRPr sz="2845" kern="1200">
          <a:solidFill>
            <a:schemeClr val="tx1"/>
          </a:solidFill>
          <a:latin typeface="幼圆" panose="02010509060101010101" pitchFamily="49" charset="-122"/>
          <a:ea typeface="黑体" panose="02010609060101010101" pitchFamily="49" charset="-122"/>
          <a:cs typeface="+mn-cs"/>
        </a:defRPr>
      </a:lvl2pPr>
      <a:lvl3pPr marL="1625600" indent="-325120" algn="l" rtl="0" fontAlgn="base">
        <a:lnSpc>
          <a:spcPct val="90000"/>
        </a:lnSpc>
        <a:spcBef>
          <a:spcPct val="143000"/>
        </a:spcBef>
        <a:spcAft>
          <a:spcPct val="0"/>
        </a:spcAft>
        <a:buFont typeface="Arial" panose="020B0604020202020204" pitchFamily="34" charset="0"/>
        <a:buChar char="•"/>
        <a:defRPr sz="2560" kern="1200">
          <a:solidFill>
            <a:schemeClr val="tx1"/>
          </a:solidFill>
          <a:latin typeface="+mn-lt"/>
          <a:ea typeface="+mn-ea"/>
          <a:cs typeface="+mn-cs"/>
        </a:defRPr>
      </a:lvl3pPr>
      <a:lvl4pPr marL="2275840" indent="-325120" algn="l" rtl="0" fontAlgn="base">
        <a:lnSpc>
          <a:spcPct val="90000"/>
        </a:lnSpc>
        <a:spcBef>
          <a:spcPct val="143000"/>
        </a:spcBef>
        <a:spcAft>
          <a:spcPct val="0"/>
        </a:spcAft>
        <a:buFont typeface="Arial" panose="020B0604020202020204" pitchFamily="34" charset="0"/>
        <a:buChar char="•"/>
        <a:defRPr sz="2560" kern="1200">
          <a:solidFill>
            <a:schemeClr val="tx1"/>
          </a:solidFill>
          <a:latin typeface="+mn-lt"/>
          <a:ea typeface="+mn-ea"/>
          <a:cs typeface="+mn-cs"/>
        </a:defRPr>
      </a:lvl4pPr>
      <a:lvl5pPr marL="2926080" indent="-325120" algn="l" rtl="0" fontAlgn="base">
        <a:lnSpc>
          <a:spcPct val="90000"/>
        </a:lnSpc>
        <a:spcBef>
          <a:spcPct val="143000"/>
        </a:spcBef>
        <a:spcAft>
          <a:spcPct val="0"/>
        </a:spcAft>
        <a:buFont typeface="Arial" panose="020B0604020202020204" pitchFamily="34" charset="0"/>
        <a:buChar char="•"/>
        <a:defRPr sz="2560" kern="1200">
          <a:solidFill>
            <a:schemeClr val="tx1"/>
          </a:solidFill>
          <a:latin typeface="+mn-lt"/>
          <a:ea typeface="+mn-ea"/>
          <a:cs typeface="+mn-cs"/>
        </a:defRPr>
      </a:lvl5pPr>
      <a:lvl6pPr marL="3576320" indent="-325120" algn="l" defTabSz="1300480" rtl="0" eaLnBrk="1" latinLnBrk="0" hangingPunct="1">
        <a:lnSpc>
          <a:spcPct val="90000"/>
        </a:lnSpc>
        <a:spcBef>
          <a:spcPct val="143000"/>
        </a:spcBef>
        <a:buFont typeface="Arial" panose="020B0604020202020204" pitchFamily="34" charset="0"/>
        <a:buChar char="•"/>
        <a:defRPr sz="2560" kern="1200">
          <a:solidFill>
            <a:schemeClr val="tx1"/>
          </a:solidFill>
          <a:latin typeface="+mn-lt"/>
          <a:ea typeface="+mn-ea"/>
          <a:cs typeface="+mn-cs"/>
        </a:defRPr>
      </a:lvl6pPr>
      <a:lvl7pPr marL="4226560" indent="-325120" algn="l" defTabSz="1300480" rtl="0" eaLnBrk="1" latinLnBrk="0" hangingPunct="1">
        <a:lnSpc>
          <a:spcPct val="90000"/>
        </a:lnSpc>
        <a:spcBef>
          <a:spcPct val="143000"/>
        </a:spcBef>
        <a:buFont typeface="Arial" panose="020B0604020202020204" pitchFamily="34" charset="0"/>
        <a:buChar char="•"/>
        <a:defRPr sz="2560" kern="1200">
          <a:solidFill>
            <a:schemeClr val="tx1"/>
          </a:solidFill>
          <a:latin typeface="+mn-lt"/>
          <a:ea typeface="+mn-ea"/>
          <a:cs typeface="+mn-cs"/>
        </a:defRPr>
      </a:lvl7pPr>
      <a:lvl8pPr marL="4876800" indent="-325120" algn="l" defTabSz="1300480" rtl="0" eaLnBrk="1" latinLnBrk="0" hangingPunct="1">
        <a:lnSpc>
          <a:spcPct val="90000"/>
        </a:lnSpc>
        <a:spcBef>
          <a:spcPct val="143000"/>
        </a:spcBef>
        <a:buFont typeface="Arial" panose="020B0604020202020204" pitchFamily="34" charset="0"/>
        <a:buChar char="•"/>
        <a:defRPr sz="2560" kern="1200">
          <a:solidFill>
            <a:schemeClr val="tx1"/>
          </a:solidFill>
          <a:latin typeface="+mn-lt"/>
          <a:ea typeface="+mn-ea"/>
          <a:cs typeface="+mn-cs"/>
        </a:defRPr>
      </a:lvl8pPr>
      <a:lvl9pPr marL="5527040" indent="-325120" algn="l" defTabSz="1300480" rtl="0" eaLnBrk="1" latinLnBrk="0" hangingPunct="1">
        <a:lnSpc>
          <a:spcPct val="90000"/>
        </a:lnSpc>
        <a:spcBef>
          <a:spcPct val="143000"/>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480" rtl="0" eaLnBrk="1" latinLnBrk="0" hangingPunct="1">
        <a:defRPr sz="2560" kern="1200">
          <a:solidFill>
            <a:schemeClr val="tx1"/>
          </a:solidFill>
          <a:latin typeface="+mn-lt"/>
          <a:ea typeface="+mn-ea"/>
          <a:cs typeface="+mn-cs"/>
        </a:defRPr>
      </a:lvl1pPr>
      <a:lvl2pPr marL="650240" algn="l" defTabSz="1300480" rtl="0" eaLnBrk="1" latinLnBrk="0" hangingPunct="1">
        <a:defRPr sz="2560" kern="1200">
          <a:solidFill>
            <a:schemeClr val="tx1"/>
          </a:solidFill>
          <a:latin typeface="+mn-lt"/>
          <a:ea typeface="+mn-ea"/>
          <a:cs typeface="+mn-cs"/>
        </a:defRPr>
      </a:lvl2pPr>
      <a:lvl3pPr marL="1300480" algn="l" defTabSz="1300480" rtl="0" eaLnBrk="1" latinLnBrk="0" hangingPunct="1">
        <a:defRPr sz="2560" kern="1200">
          <a:solidFill>
            <a:schemeClr val="tx1"/>
          </a:solidFill>
          <a:latin typeface="+mn-lt"/>
          <a:ea typeface="+mn-ea"/>
          <a:cs typeface="+mn-cs"/>
        </a:defRPr>
      </a:lvl3pPr>
      <a:lvl4pPr marL="1950720" algn="l" defTabSz="1300480" rtl="0" eaLnBrk="1" latinLnBrk="0" hangingPunct="1">
        <a:defRPr sz="2560" kern="1200">
          <a:solidFill>
            <a:schemeClr val="tx1"/>
          </a:solidFill>
          <a:latin typeface="+mn-lt"/>
          <a:ea typeface="+mn-ea"/>
          <a:cs typeface="+mn-cs"/>
        </a:defRPr>
      </a:lvl4pPr>
      <a:lvl5pPr marL="2600960" algn="l" defTabSz="1300480" rtl="0" eaLnBrk="1" latinLnBrk="0" hangingPunct="1">
        <a:defRPr sz="2560" kern="1200">
          <a:solidFill>
            <a:schemeClr val="tx1"/>
          </a:solidFill>
          <a:latin typeface="+mn-lt"/>
          <a:ea typeface="+mn-ea"/>
          <a:cs typeface="+mn-cs"/>
        </a:defRPr>
      </a:lvl5pPr>
      <a:lvl6pPr marL="3251200" algn="l" defTabSz="1300480" rtl="0" eaLnBrk="1" latinLnBrk="0" hangingPunct="1">
        <a:defRPr sz="2560" kern="1200">
          <a:solidFill>
            <a:schemeClr val="tx1"/>
          </a:solidFill>
          <a:latin typeface="+mn-lt"/>
          <a:ea typeface="+mn-ea"/>
          <a:cs typeface="+mn-cs"/>
        </a:defRPr>
      </a:lvl6pPr>
      <a:lvl7pPr marL="3901440" algn="l" defTabSz="1300480" rtl="0" eaLnBrk="1" latinLnBrk="0" hangingPunct="1">
        <a:defRPr sz="2560" kern="1200">
          <a:solidFill>
            <a:schemeClr val="tx1"/>
          </a:solidFill>
          <a:latin typeface="+mn-lt"/>
          <a:ea typeface="+mn-ea"/>
          <a:cs typeface="+mn-cs"/>
        </a:defRPr>
      </a:lvl7pPr>
      <a:lvl8pPr marL="4551680" algn="l" defTabSz="1300480" rtl="0" eaLnBrk="1" latinLnBrk="0" hangingPunct="1">
        <a:defRPr sz="2560" kern="1200">
          <a:solidFill>
            <a:schemeClr val="tx1"/>
          </a:solidFill>
          <a:latin typeface="+mn-lt"/>
          <a:ea typeface="+mn-ea"/>
          <a:cs typeface="+mn-cs"/>
        </a:defRPr>
      </a:lvl8pPr>
      <a:lvl9pPr marL="5201920" algn="l" defTabSz="1300480"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2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4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4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43.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3.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4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4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tags" Target="../tags/tag5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5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5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53.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4.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3.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2.xml"/><Relationship Id="rId2" Type="http://schemas.openxmlformats.org/officeDocument/2006/relationships/tags" Target="../tags/tag17.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image" Target="../media/image8.png"/><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custDataLst>
              <p:tags r:id="rId1"/>
            </p:custDataLst>
          </p:nvPr>
        </p:nvSpPr>
        <p:spPr>
          <a:xfrm>
            <a:off x="1424341" y="7326450"/>
            <a:ext cx="10094192" cy="1330793"/>
          </a:xfrm>
        </p:spPr>
        <p:txBody>
          <a:bodyPr wrap="square">
            <a:normAutofit/>
          </a:bodyPr>
          <a:p>
            <a:pPr>
              <a:spcAft>
                <a:spcPts val="0"/>
              </a:spcAft>
              <a:defRPr/>
            </a:pPr>
            <a:r>
              <a:rPr lang="zh-CN" altLang="en-US" sz="4000" dirty="0" smtClean="0">
                <a:latin typeface="+mj-lt"/>
                <a:ea typeface="+mj-ea"/>
              </a:rPr>
              <a:t>S</a:t>
            </a:r>
            <a:r>
              <a:rPr altLang="zh-CN" sz="4000" dirty="0" smtClean="0">
                <a:latin typeface="+mj-lt"/>
                <a:ea typeface="+mj-ea"/>
              </a:rPr>
              <a:t>pringBoot</a:t>
            </a:r>
            <a:r>
              <a:rPr lang="zh-CN" sz="4000" dirty="0" smtClean="0">
                <a:latin typeface="+mj-lt"/>
                <a:ea typeface="+mj-ea"/>
              </a:rPr>
              <a:t>基础原理与实例</a:t>
            </a:r>
            <a:endParaRPr lang="zh-CN" sz="4000" dirty="0" smtClean="0">
              <a:latin typeface="+mj-lt"/>
              <a:ea typeface="+mj-ea"/>
            </a:endParaRPr>
          </a:p>
        </p:txBody>
      </p:sp>
      <p:sp>
        <p:nvSpPr>
          <p:cNvPr id="2" name="副标题 1"/>
          <p:cNvSpPr/>
          <p:nvPr>
            <p:ph type="subTitle" idx="1"/>
          </p:nvPr>
        </p:nvSpPr>
        <p:spPr/>
        <p:txBody>
          <a:bodyPr/>
          <a:p>
            <a:pPr algn="r"/>
            <a:r>
              <a:rPr lang="zh-CN" altLang="en-US"/>
              <a:t>肖东</a:t>
            </a:r>
            <a:endParaRPr lang="zh-CN" altLang="en-US"/>
          </a:p>
        </p:txBody>
      </p:sp>
    </p:spTree>
    <p:custDataLst>
      <p:tags r:id="rId2"/>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85518" y="242888"/>
            <a:ext cx="10464800" cy="1422400"/>
          </a:xfrm>
        </p:spPr>
        <p:txBody>
          <a:bodyPr>
            <a:normAutofit/>
          </a:bodyPr>
          <a:lstStyle/>
          <a:p>
            <a:r>
              <a:rPr lang="zh-CN" altLang="en-US" sz="5400" dirty="0"/>
              <a:t>微服务的独立性与自主性</a:t>
            </a:r>
            <a:endParaRPr lang="zh-CN" altLang="en-US" sz="5400" dirty="0"/>
          </a:p>
        </p:txBody>
      </p:sp>
      <p:sp>
        <p:nvSpPr>
          <p:cNvPr id="4" name="文本占位符 3"/>
          <p:cNvSpPr>
            <a:spLocks noGrp="1"/>
          </p:cNvSpPr>
          <p:nvPr>
            <p:ph type="body" sz="quarter" idx="1"/>
          </p:nvPr>
        </p:nvSpPr>
        <p:spPr>
          <a:xfrm>
            <a:off x="885776" y="1665898"/>
            <a:ext cx="11593288" cy="1152128"/>
          </a:xfrm>
        </p:spPr>
        <p:txBody>
          <a:bodyPr>
            <a:noAutofit/>
          </a:bodyPr>
          <a:lstStyle/>
          <a:p>
            <a:pPr marL="457200" indent="-457200" algn="l">
              <a:lnSpc>
                <a:spcPct val="150000"/>
              </a:lnSpc>
              <a:buFont typeface="Arial" panose="020B0604020202020204" pitchFamily="34" charset="0"/>
              <a:buChar char="•"/>
            </a:pPr>
            <a:r>
              <a:rPr lang="zh-CN" altLang="en-US" sz="3200" b="1" dirty="0">
                <a:latin typeface="Helvetica Light (正文)"/>
              </a:rPr>
              <a:t>微服务间的独立性是关键</a:t>
            </a:r>
            <a:endParaRPr lang="en-US" altLang="zh-CN" sz="3200" b="1" dirty="0">
              <a:latin typeface="Helvetica Light (正文)"/>
            </a:endParaRPr>
          </a:p>
          <a:p>
            <a:pPr algn="l">
              <a:lnSpc>
                <a:spcPct val="150000"/>
              </a:lnSpc>
            </a:pPr>
            <a:endParaRPr lang="en-US" altLang="zh-CN" sz="3200" b="1" dirty="0">
              <a:latin typeface="Helvetica Light (正文)"/>
            </a:endParaRPr>
          </a:p>
          <a:p>
            <a:pPr algn="l">
              <a:lnSpc>
                <a:spcPct val="150000"/>
              </a:lnSpc>
            </a:pPr>
            <a:endParaRPr lang="en-US" altLang="zh-CN" sz="3200" b="1" dirty="0">
              <a:latin typeface="Helvetica Light (正文)"/>
            </a:endParaRPr>
          </a:p>
        </p:txBody>
      </p:sp>
      <p:sp>
        <p:nvSpPr>
          <p:cNvPr id="5" name="文本占位符 3"/>
          <p:cNvSpPr txBox="1"/>
          <p:nvPr/>
        </p:nvSpPr>
        <p:spPr>
          <a:xfrm>
            <a:off x="1052830" y="2426335"/>
            <a:ext cx="11426190" cy="2950845"/>
          </a:xfrm>
          <a:prstGeom prst="rect">
            <a:avLst/>
          </a:prstGeom>
          <a:ln w="12700">
            <a:miter lim="400000"/>
          </a:ln>
        </p:spPr>
        <p:txBody>
          <a:bodyPr lIns="50800" tIns="50800" rIns="50800" bIns="50800" anchor="t">
            <a:noAutofit/>
          </a:bodyPr>
          <a:lstStyle>
            <a:lvl1pPr marL="0" marR="0" indent="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9pPr>
          </a:lstStyle>
          <a:p>
            <a:pPr marL="457200" indent="-457200" algn="l" hangingPunct="1">
              <a:lnSpc>
                <a:spcPct val="150000"/>
              </a:lnSpc>
              <a:buFont typeface="Arial" panose="020B0604020202020204" pitchFamily="34" charset="0"/>
              <a:buChar char="•"/>
            </a:pPr>
            <a:r>
              <a:rPr lang="zh-CN" altLang="en-US" sz="2800" dirty="0">
                <a:solidFill>
                  <a:schemeClr val="accent2">
                    <a:lumMod val="75000"/>
                  </a:schemeClr>
                </a:solidFill>
                <a:latin typeface="Helvetica Light (正文)"/>
              </a:rPr>
              <a:t>代码库独立</a:t>
            </a:r>
            <a:endParaRPr lang="en-US" altLang="zh-CN" sz="2800" dirty="0">
              <a:solidFill>
                <a:schemeClr val="accent2">
                  <a:lumMod val="75000"/>
                </a:schemeClr>
              </a:solidFill>
              <a:latin typeface="Helvetica Light (正文)"/>
            </a:endParaRPr>
          </a:p>
          <a:p>
            <a:pPr marL="457200" indent="-457200" algn="l" hangingPunct="1">
              <a:lnSpc>
                <a:spcPct val="150000"/>
              </a:lnSpc>
              <a:buFont typeface="Arial" panose="020B0604020202020204" pitchFamily="34" charset="0"/>
              <a:buChar char="•"/>
            </a:pPr>
            <a:r>
              <a:rPr lang="zh-CN" altLang="en-US" sz="2800" dirty="0">
                <a:solidFill>
                  <a:schemeClr val="accent2">
                    <a:lumMod val="75000"/>
                  </a:schemeClr>
                </a:solidFill>
                <a:latin typeface="Helvetica Light (正文)"/>
              </a:rPr>
              <a:t>技术栈独立</a:t>
            </a:r>
            <a:endParaRPr lang="en-US" altLang="zh-CN" sz="2800" dirty="0">
              <a:solidFill>
                <a:schemeClr val="accent2">
                  <a:lumMod val="75000"/>
                </a:schemeClr>
              </a:solidFill>
              <a:latin typeface="Helvetica Light (正文)"/>
            </a:endParaRPr>
          </a:p>
          <a:p>
            <a:pPr marL="457200" indent="-457200" algn="l" hangingPunct="1">
              <a:lnSpc>
                <a:spcPct val="150000"/>
              </a:lnSpc>
              <a:buFont typeface="Arial" panose="020B0604020202020204" pitchFamily="34" charset="0"/>
              <a:buChar char="•"/>
            </a:pPr>
            <a:r>
              <a:rPr lang="zh-CN" altLang="en-US" sz="2800" dirty="0">
                <a:solidFill>
                  <a:schemeClr val="accent2">
                    <a:lumMod val="75000"/>
                  </a:schemeClr>
                </a:solidFill>
                <a:latin typeface="Helvetica Light (正文)"/>
              </a:rPr>
              <a:t>可伸缩性、可扩展性独立</a:t>
            </a:r>
            <a:endParaRPr lang="en-US" altLang="zh-CN" sz="2800" dirty="0">
              <a:solidFill>
                <a:schemeClr val="accent2">
                  <a:lumMod val="75000"/>
                </a:schemeClr>
              </a:solidFill>
              <a:latin typeface="Helvetica Light (正文)"/>
            </a:endParaRPr>
          </a:p>
          <a:p>
            <a:pPr marL="457200" indent="-457200" algn="l" hangingPunct="1">
              <a:lnSpc>
                <a:spcPct val="150000"/>
              </a:lnSpc>
              <a:buFont typeface="Arial" panose="020B0604020202020204" pitchFamily="34" charset="0"/>
              <a:buChar char="•"/>
            </a:pPr>
            <a:r>
              <a:rPr lang="zh-CN" altLang="en-US" sz="2800" dirty="0">
                <a:solidFill>
                  <a:schemeClr val="accent2">
                    <a:lumMod val="75000"/>
                  </a:schemeClr>
                </a:solidFill>
                <a:latin typeface="Helvetica Light (正文)"/>
              </a:rPr>
              <a:t>还有业务功能等</a:t>
            </a:r>
            <a:endParaRPr lang="en-US" altLang="zh-CN" sz="2800" dirty="0">
              <a:solidFill>
                <a:schemeClr val="accent2">
                  <a:lumMod val="75000"/>
                </a:schemeClr>
              </a:solidFill>
              <a:latin typeface="Helvetica Light (正文)"/>
            </a:endParaRPr>
          </a:p>
          <a:p>
            <a:pPr marL="457200" indent="-457200" algn="l" hangingPunct="1">
              <a:lnSpc>
                <a:spcPct val="150000"/>
              </a:lnSpc>
              <a:buFont typeface="Arial" panose="020B0604020202020204" pitchFamily="34" charset="0"/>
              <a:buChar char="•"/>
            </a:pPr>
            <a:endParaRPr lang="en-US" altLang="zh-CN" sz="2800" dirty="0">
              <a:solidFill>
                <a:schemeClr val="accent2">
                  <a:lumMod val="75000"/>
                </a:schemeClr>
              </a:solidFill>
              <a:latin typeface="Helvetica Light (正文)"/>
            </a:endParaRPr>
          </a:p>
        </p:txBody>
      </p:sp>
      <p:sp>
        <p:nvSpPr>
          <p:cNvPr id="2" name="标题 2"/>
          <p:cNvSpPr>
            <a:spLocks noGrp="1"/>
          </p:cNvSpPr>
          <p:nvPr/>
        </p:nvSpPr>
        <p:spPr>
          <a:xfrm>
            <a:off x="1270000" y="3519805"/>
            <a:ext cx="11311255" cy="1422400"/>
          </a:xfrm>
          <a:prstGeom prst="rect">
            <a:avLst/>
          </a:prstGeom>
        </p:spPr>
        <p:txBody>
          <a:bodyPr vert="horz" lIns="0" tIns="0" rIns="0" bIns="0" rtlCol="0" anchor="b">
            <a:normAutofit/>
          </a:bodyPr>
          <a:lstStyle>
            <a:lvl1pPr algn="l" rtl="0" fontAlgn="base">
              <a:lnSpc>
                <a:spcPct val="90000"/>
              </a:lnSpc>
              <a:spcBef>
                <a:spcPct val="0"/>
              </a:spcBef>
              <a:spcAft>
                <a:spcPct val="0"/>
              </a:spcAft>
              <a:defRPr lang="en-US" altLang="en-US" sz="4550" b="1" kern="1200" dirty="0">
                <a:ln w="12700">
                  <a:solidFill>
                    <a:schemeClr val="bg1">
                      <a:alpha val="75000"/>
                    </a:schemeClr>
                  </a:solidFill>
                </a:ln>
                <a:solidFill>
                  <a:srgbClr val="382E77"/>
                </a:solidFill>
                <a:effectLst>
                  <a:glow rad="139700">
                    <a:schemeClr val="accent4">
                      <a:satMod val="175000"/>
                      <a:alpha val="15000"/>
                    </a:schemeClr>
                  </a:glow>
                </a:effectLst>
                <a:latin typeface="Arial" panose="020B0604020202020204" pitchFamily="34" charset="0"/>
                <a:ea typeface="黑体" panose="02010609060101010101" pitchFamily="49" charset="-122"/>
                <a:cs typeface="+mj-cs"/>
              </a:defRPr>
            </a:lvl1pPr>
            <a:lvl2pPr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2pPr>
            <a:lvl3pPr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3pPr>
            <a:lvl4pPr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4pPr>
            <a:lvl5pPr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6pPr>
            <a:lvl7pPr marL="914400"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7pPr>
            <a:lvl8pPr marL="1371600"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8pPr>
            <a:lvl9pPr marL="1828800"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9pPr>
          </a:lstStyle>
          <a:p>
            <a:pPr algn="r"/>
            <a:r>
              <a:rPr lang="zh-CN" altLang="en-US" sz="5400" dirty="0"/>
              <a:t>独立的代码库</a:t>
            </a:r>
            <a:endParaRPr lang="zh-CN" altLang="en-US" sz="5400" dirty="0"/>
          </a:p>
        </p:txBody>
      </p:sp>
      <p:sp>
        <p:nvSpPr>
          <p:cNvPr id="6" name="文本占位符 3"/>
          <p:cNvSpPr>
            <a:spLocks noGrp="1"/>
          </p:cNvSpPr>
          <p:nvPr/>
        </p:nvSpPr>
        <p:spPr>
          <a:xfrm>
            <a:off x="988011" y="4807878"/>
            <a:ext cx="11593288" cy="1152128"/>
          </a:xfrm>
          <a:prstGeom prst="rect">
            <a:avLst/>
          </a:prstGeom>
          <a:noFill/>
          <a:ln>
            <a:noFill/>
          </a:ln>
        </p:spPr>
        <p:txBody>
          <a:bodyPr vert="horz" wrap="square" lIns="91440" tIns="45720" rIns="91440" bIns="45720" numCol="1" anchor="t" anchorCtr="0" compatLnSpc="1">
            <a:noAutofit/>
          </a:bodyPr>
          <a:lstStyle>
            <a:lvl1pPr marL="508635" indent="-508635" algn="just" rtl="0" fontAlgn="base">
              <a:lnSpc>
                <a:spcPct val="150000"/>
              </a:lnSpc>
              <a:spcBef>
                <a:spcPts val="0"/>
              </a:spcBef>
              <a:spcAft>
                <a:spcPts val="0"/>
              </a:spcAft>
              <a:buClr>
                <a:schemeClr val="accent1"/>
              </a:buClr>
              <a:buSzPct val="60000"/>
              <a:buFont typeface="Wingdings" panose="05000000000000000000" pitchFamily="2" charset="2"/>
              <a:buChar char=""/>
              <a:defRPr sz="3415" kern="1200">
                <a:solidFill>
                  <a:srgbClr val="4061AA"/>
                </a:solidFill>
                <a:latin typeface="Arial" panose="020B0604020202020204" pitchFamily="34" charset="0"/>
                <a:ea typeface="黑体" panose="02010609060101010101" pitchFamily="49" charset="-122"/>
                <a:cs typeface="+mn-cs"/>
              </a:defRPr>
            </a:lvl1pPr>
            <a:lvl2pPr marL="921385" indent="-327660" algn="just" rtl="0" fontAlgn="base">
              <a:lnSpc>
                <a:spcPct val="150000"/>
              </a:lnSpc>
              <a:spcBef>
                <a:spcPts val="0"/>
              </a:spcBef>
              <a:spcAft>
                <a:spcPts val="0"/>
              </a:spcAft>
              <a:buClr>
                <a:schemeClr val="tx1"/>
              </a:buClr>
              <a:buFont typeface="Arial" panose="020B0604020202020204" pitchFamily="34" charset="0"/>
              <a:buChar char="•"/>
              <a:defRPr sz="2845" kern="1200">
                <a:solidFill>
                  <a:schemeClr val="tx1"/>
                </a:solidFill>
                <a:latin typeface="幼圆" panose="02010509060101010101" pitchFamily="49" charset="-122"/>
                <a:ea typeface="黑体" panose="02010609060101010101" pitchFamily="49" charset="-122"/>
                <a:cs typeface="+mn-cs"/>
              </a:defRPr>
            </a:lvl2pPr>
            <a:lvl3pPr marL="1625600" indent="-325120" algn="l" rtl="0" fontAlgn="base">
              <a:lnSpc>
                <a:spcPct val="90000"/>
              </a:lnSpc>
              <a:spcBef>
                <a:spcPct val="143000"/>
              </a:spcBef>
              <a:spcAft>
                <a:spcPct val="0"/>
              </a:spcAft>
              <a:buFont typeface="Arial" panose="020B0604020202020204" pitchFamily="34" charset="0"/>
              <a:buChar char="•"/>
              <a:defRPr sz="2560" kern="1200">
                <a:solidFill>
                  <a:schemeClr val="tx1"/>
                </a:solidFill>
                <a:latin typeface="+mn-lt"/>
                <a:ea typeface="+mn-ea"/>
                <a:cs typeface="+mn-cs"/>
              </a:defRPr>
            </a:lvl3pPr>
            <a:lvl4pPr marL="2275840" indent="-325120" algn="l" rtl="0" fontAlgn="base">
              <a:lnSpc>
                <a:spcPct val="90000"/>
              </a:lnSpc>
              <a:spcBef>
                <a:spcPct val="143000"/>
              </a:spcBef>
              <a:spcAft>
                <a:spcPct val="0"/>
              </a:spcAft>
              <a:buFont typeface="Arial" panose="020B0604020202020204" pitchFamily="34" charset="0"/>
              <a:buChar char="•"/>
              <a:defRPr sz="2560" kern="1200">
                <a:solidFill>
                  <a:schemeClr val="tx1"/>
                </a:solidFill>
                <a:latin typeface="+mn-lt"/>
                <a:ea typeface="+mn-ea"/>
                <a:cs typeface="+mn-cs"/>
              </a:defRPr>
            </a:lvl4pPr>
            <a:lvl5pPr marL="2926080" indent="-325120" algn="l" rtl="0" fontAlgn="base">
              <a:lnSpc>
                <a:spcPct val="90000"/>
              </a:lnSpc>
              <a:spcBef>
                <a:spcPct val="143000"/>
              </a:spcBef>
              <a:spcAft>
                <a:spcPct val="0"/>
              </a:spcAft>
              <a:buFont typeface="Arial" panose="020B0604020202020204" pitchFamily="34" charset="0"/>
              <a:buChar char="•"/>
              <a:defRPr sz="2560" kern="1200">
                <a:solidFill>
                  <a:schemeClr val="tx1"/>
                </a:solidFill>
                <a:latin typeface="+mn-lt"/>
                <a:ea typeface="+mn-ea"/>
                <a:cs typeface="+mn-cs"/>
              </a:defRPr>
            </a:lvl5pPr>
            <a:lvl6pPr marL="3576320" indent="-325120" algn="l" defTabSz="1300480" rtl="0" eaLnBrk="1" latinLnBrk="0" hangingPunct="1">
              <a:lnSpc>
                <a:spcPct val="90000"/>
              </a:lnSpc>
              <a:spcBef>
                <a:spcPct val="143000"/>
              </a:spcBef>
              <a:buFont typeface="Arial" panose="020B0604020202020204" pitchFamily="34" charset="0"/>
              <a:buChar char="•"/>
              <a:defRPr sz="2560" kern="1200">
                <a:solidFill>
                  <a:schemeClr val="tx1"/>
                </a:solidFill>
                <a:latin typeface="+mn-lt"/>
                <a:ea typeface="+mn-ea"/>
                <a:cs typeface="+mn-cs"/>
              </a:defRPr>
            </a:lvl6pPr>
            <a:lvl7pPr marL="4226560" indent="-325120" algn="l" defTabSz="1300480" rtl="0" eaLnBrk="1" latinLnBrk="0" hangingPunct="1">
              <a:lnSpc>
                <a:spcPct val="90000"/>
              </a:lnSpc>
              <a:spcBef>
                <a:spcPct val="143000"/>
              </a:spcBef>
              <a:buFont typeface="Arial" panose="020B0604020202020204" pitchFamily="34" charset="0"/>
              <a:buChar char="•"/>
              <a:defRPr sz="2560" kern="1200">
                <a:solidFill>
                  <a:schemeClr val="tx1"/>
                </a:solidFill>
                <a:latin typeface="+mn-lt"/>
                <a:ea typeface="+mn-ea"/>
                <a:cs typeface="+mn-cs"/>
              </a:defRPr>
            </a:lvl7pPr>
            <a:lvl8pPr marL="4876800" indent="-325120" algn="l" defTabSz="1300480" rtl="0" eaLnBrk="1" latinLnBrk="0" hangingPunct="1">
              <a:lnSpc>
                <a:spcPct val="90000"/>
              </a:lnSpc>
              <a:spcBef>
                <a:spcPct val="143000"/>
              </a:spcBef>
              <a:buFont typeface="Arial" panose="020B0604020202020204" pitchFamily="34" charset="0"/>
              <a:buChar char="•"/>
              <a:defRPr sz="2560" kern="1200">
                <a:solidFill>
                  <a:schemeClr val="tx1"/>
                </a:solidFill>
                <a:latin typeface="+mn-lt"/>
                <a:ea typeface="+mn-ea"/>
                <a:cs typeface="+mn-cs"/>
              </a:defRPr>
            </a:lvl8pPr>
            <a:lvl9pPr marL="5527040" indent="-325120" algn="l" defTabSz="1300480" rtl="0" eaLnBrk="1" latinLnBrk="0" hangingPunct="1">
              <a:lnSpc>
                <a:spcPct val="90000"/>
              </a:lnSpc>
              <a:spcBef>
                <a:spcPct val="143000"/>
              </a:spcBef>
              <a:buFont typeface="Arial" panose="020B0604020202020204" pitchFamily="34" charset="0"/>
              <a:buChar char="•"/>
              <a:defRPr sz="2560" kern="1200">
                <a:solidFill>
                  <a:schemeClr val="tx1"/>
                </a:solidFill>
                <a:latin typeface="+mn-lt"/>
                <a:ea typeface="+mn-ea"/>
                <a:cs typeface="+mn-cs"/>
              </a:defRPr>
            </a:lvl9pPr>
          </a:lstStyle>
          <a:p>
            <a:pPr marL="457200" indent="-457200" algn="r">
              <a:lnSpc>
                <a:spcPct val="150000"/>
              </a:lnSpc>
              <a:buFont typeface="Arial" panose="020B0604020202020204" pitchFamily="34" charset="0"/>
              <a:buChar char="•"/>
            </a:pPr>
            <a:r>
              <a:rPr lang="zh-CN" altLang="en-US" sz="3200" b="1" dirty="0">
                <a:latin typeface="Helvetica Light (正文)"/>
              </a:rPr>
              <a:t>每个微服务具备自己的代码仓库</a:t>
            </a:r>
            <a:endParaRPr lang="en-US" altLang="zh-CN" sz="3200" b="1" dirty="0">
              <a:latin typeface="Helvetica Light (正文)"/>
            </a:endParaRPr>
          </a:p>
          <a:p>
            <a:pPr algn="l">
              <a:lnSpc>
                <a:spcPct val="150000"/>
              </a:lnSpc>
            </a:pPr>
            <a:endParaRPr lang="en-US" altLang="zh-CN" sz="3200" b="1" dirty="0">
              <a:latin typeface="Helvetica Light (正文)"/>
            </a:endParaRPr>
          </a:p>
        </p:txBody>
      </p:sp>
      <p:sp>
        <p:nvSpPr>
          <p:cNvPr id="7" name="文本占位符 3"/>
          <p:cNvSpPr txBox="1"/>
          <p:nvPr/>
        </p:nvSpPr>
        <p:spPr>
          <a:xfrm>
            <a:off x="6198870" y="5959475"/>
            <a:ext cx="6382385" cy="3007360"/>
          </a:xfrm>
          <a:prstGeom prst="rect">
            <a:avLst/>
          </a:prstGeom>
          <a:ln w="12700">
            <a:miter lim="400000"/>
          </a:ln>
        </p:spPr>
        <p:txBody>
          <a:bodyPr lIns="50800" tIns="50800" rIns="50800" bIns="50800" anchor="t">
            <a:noAutofit/>
          </a:bodyPr>
          <a:lstStyle>
            <a:lvl1pPr marL="0" marR="0" indent="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9pPr>
          </a:lstStyle>
          <a:p>
            <a:pPr marL="457200" indent="-457200" algn="l" hangingPunct="1">
              <a:lnSpc>
                <a:spcPct val="150000"/>
              </a:lnSpc>
              <a:buFont typeface="Arial" panose="020B0604020202020204" pitchFamily="34" charset="0"/>
              <a:buChar char="•"/>
            </a:pPr>
            <a:r>
              <a:rPr lang="zh-CN" altLang="en-US" sz="2800" dirty="0">
                <a:solidFill>
                  <a:schemeClr val="accent2">
                    <a:lumMod val="75000"/>
                  </a:schemeClr>
                </a:solidFill>
                <a:latin typeface="Helvetica Light (正文)"/>
              </a:rPr>
              <a:t>由对应团队开发者维护</a:t>
            </a:r>
            <a:endParaRPr lang="en-US" altLang="zh-CN" sz="2800" dirty="0">
              <a:solidFill>
                <a:schemeClr val="accent2">
                  <a:lumMod val="75000"/>
                </a:schemeClr>
              </a:solidFill>
              <a:latin typeface="Helvetica Light (正文)"/>
            </a:endParaRPr>
          </a:p>
          <a:p>
            <a:pPr marL="457200" indent="-457200" algn="l" hangingPunct="1">
              <a:lnSpc>
                <a:spcPct val="150000"/>
              </a:lnSpc>
              <a:buFont typeface="Arial" panose="020B0604020202020204" pitchFamily="34" charset="0"/>
              <a:buChar char="•"/>
            </a:pPr>
            <a:r>
              <a:rPr lang="zh-CN" altLang="en-US" sz="2800" dirty="0">
                <a:solidFill>
                  <a:schemeClr val="accent2">
                    <a:lumMod val="75000"/>
                  </a:schemeClr>
                </a:solidFill>
                <a:latin typeface="Helvetica Light (正文)"/>
              </a:rPr>
              <a:t>编译、打包、发布及部署都很快</a:t>
            </a:r>
            <a:endParaRPr lang="en-US" altLang="zh-CN" sz="2800" dirty="0">
              <a:solidFill>
                <a:schemeClr val="accent2">
                  <a:lumMod val="75000"/>
                </a:schemeClr>
              </a:solidFill>
              <a:latin typeface="Helvetica Light (正文)"/>
            </a:endParaRPr>
          </a:p>
          <a:p>
            <a:pPr marL="457200" indent="-457200" algn="l" hangingPunct="1">
              <a:lnSpc>
                <a:spcPct val="150000"/>
              </a:lnSpc>
              <a:buFont typeface="Arial" panose="020B0604020202020204" pitchFamily="34" charset="0"/>
              <a:buChar char="•"/>
            </a:pPr>
            <a:r>
              <a:rPr lang="zh-CN" altLang="en-US" sz="2800" dirty="0">
                <a:solidFill>
                  <a:schemeClr val="accent2">
                    <a:lumMod val="75000"/>
                  </a:schemeClr>
                </a:solidFill>
                <a:latin typeface="Helvetica Light (正文)"/>
              </a:rPr>
              <a:t>服务启动迅速</a:t>
            </a:r>
            <a:endParaRPr lang="en-US" altLang="zh-CN" sz="2800" dirty="0">
              <a:solidFill>
                <a:schemeClr val="accent2">
                  <a:lumMod val="75000"/>
                </a:schemeClr>
              </a:solidFill>
              <a:latin typeface="Helvetica Light (正文)"/>
            </a:endParaRPr>
          </a:p>
          <a:p>
            <a:pPr marL="457200" indent="-457200" algn="l" hangingPunct="1">
              <a:lnSpc>
                <a:spcPct val="150000"/>
              </a:lnSpc>
              <a:buFont typeface="Arial" panose="020B0604020202020204" pitchFamily="34" charset="0"/>
              <a:buChar char="•"/>
            </a:pPr>
            <a:r>
              <a:rPr lang="zh-CN" altLang="en-US" sz="2800" dirty="0">
                <a:solidFill>
                  <a:schemeClr val="accent2">
                    <a:lumMod val="75000"/>
                  </a:schemeClr>
                </a:solidFill>
                <a:latin typeface="Helvetica Light (正文)"/>
              </a:rPr>
              <a:t>在各个服务的代码库间没有交叉依赖</a:t>
            </a:r>
            <a:endParaRPr lang="zh-CN" altLang="en-US" sz="2800" dirty="0">
              <a:solidFill>
                <a:schemeClr val="accent2">
                  <a:lumMod val="75000"/>
                </a:schemeClr>
              </a:solidFill>
              <a:latin typeface="Helvetica Light (正文)"/>
            </a:endParaRPr>
          </a:p>
        </p:txBody>
      </p:sp>
    </p:spTree>
    <p:custDataLst>
      <p:tags r:id="rId1"/>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173808" y="268288"/>
            <a:ext cx="10464800" cy="1422400"/>
          </a:xfrm>
        </p:spPr>
        <p:txBody>
          <a:bodyPr>
            <a:normAutofit/>
          </a:bodyPr>
          <a:lstStyle/>
          <a:p>
            <a:r>
              <a:rPr lang="zh-CN" altLang="en-US" sz="5400" dirty="0"/>
              <a:t>技术栈对立</a:t>
            </a:r>
            <a:endParaRPr lang="zh-CN" altLang="en-US" sz="5400" dirty="0"/>
          </a:p>
        </p:txBody>
      </p:sp>
      <p:sp>
        <p:nvSpPr>
          <p:cNvPr id="4" name="文本占位符 3"/>
          <p:cNvSpPr>
            <a:spLocks noGrp="1"/>
          </p:cNvSpPr>
          <p:nvPr>
            <p:ph type="body" sz="quarter" idx="1"/>
          </p:nvPr>
        </p:nvSpPr>
        <p:spPr>
          <a:xfrm>
            <a:off x="460961" y="1691298"/>
            <a:ext cx="11593288" cy="1152128"/>
          </a:xfrm>
        </p:spPr>
        <p:txBody>
          <a:bodyPr>
            <a:noAutofit/>
          </a:bodyPr>
          <a:lstStyle/>
          <a:p>
            <a:pPr marL="457200" indent="-457200" algn="l">
              <a:lnSpc>
                <a:spcPct val="150000"/>
              </a:lnSpc>
              <a:buFont typeface="Arial" panose="020B0604020202020204" pitchFamily="34" charset="0"/>
              <a:buChar char="•"/>
            </a:pPr>
            <a:r>
              <a:rPr lang="zh-CN" altLang="en-US" sz="3200" b="1" dirty="0">
                <a:latin typeface="Helvetica Light (正文)"/>
              </a:rPr>
              <a:t>每个微服务都有自己独立的技术栈来实现</a:t>
            </a:r>
            <a:endParaRPr lang="zh-CN" altLang="en-US" sz="3200" b="1" dirty="0">
              <a:latin typeface="Helvetica Light (正文)"/>
            </a:endParaRPr>
          </a:p>
        </p:txBody>
      </p:sp>
      <p:sp>
        <p:nvSpPr>
          <p:cNvPr id="5" name="文本占位符 3"/>
          <p:cNvSpPr txBox="1"/>
          <p:nvPr/>
        </p:nvSpPr>
        <p:spPr>
          <a:xfrm>
            <a:off x="599440" y="2401570"/>
            <a:ext cx="11770995" cy="5842635"/>
          </a:xfrm>
          <a:prstGeom prst="rect">
            <a:avLst/>
          </a:prstGeom>
          <a:ln w="12700">
            <a:miter lim="400000"/>
          </a:ln>
        </p:spPr>
        <p:txBody>
          <a:bodyPr lIns="50800" tIns="50800" rIns="50800" bIns="50800" anchor="t">
            <a:noAutofit/>
          </a:bodyPr>
          <a:lstStyle>
            <a:lvl1pPr marL="0" marR="0" indent="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9pPr>
          </a:lstStyle>
          <a:p>
            <a:pPr marL="457200" indent="-457200" algn="l" hangingPunct="1">
              <a:lnSpc>
                <a:spcPct val="150000"/>
              </a:lnSpc>
              <a:buFont typeface="Arial" panose="020B0604020202020204" pitchFamily="34" charset="0"/>
              <a:buChar char="•"/>
            </a:pPr>
            <a:r>
              <a:rPr lang="zh-CN" altLang="en-US" sz="2800" dirty="0">
                <a:solidFill>
                  <a:schemeClr val="accent2">
                    <a:lumMod val="75000"/>
                  </a:schemeClr>
                </a:solidFill>
                <a:latin typeface="Helvetica Light (正文)"/>
              </a:rPr>
              <a:t>根据业务实现需求来选中最合适的技术栈</a:t>
            </a:r>
            <a:endParaRPr lang="en-US" altLang="zh-CN" sz="2800" dirty="0">
              <a:solidFill>
                <a:schemeClr val="accent2">
                  <a:lumMod val="75000"/>
                </a:schemeClr>
              </a:solidFill>
              <a:latin typeface="Helvetica Light (正文)"/>
            </a:endParaRPr>
          </a:p>
          <a:p>
            <a:pPr marL="457200" indent="-457200" algn="l" hangingPunct="1">
              <a:lnSpc>
                <a:spcPct val="150000"/>
              </a:lnSpc>
              <a:buFont typeface="Arial" panose="020B0604020202020204" pitchFamily="34" charset="0"/>
              <a:buChar char="•"/>
            </a:pPr>
            <a:r>
              <a:rPr lang="zh-CN" altLang="en-US" sz="2800" dirty="0">
                <a:solidFill>
                  <a:schemeClr val="accent2">
                    <a:lumMod val="75000"/>
                  </a:schemeClr>
                </a:solidFill>
                <a:latin typeface="Helvetica Light (正文)"/>
              </a:rPr>
              <a:t>团队可以尝试新的技术、工具或者框架</a:t>
            </a:r>
            <a:endParaRPr lang="en-US" altLang="zh-CN" sz="2800" dirty="0">
              <a:solidFill>
                <a:schemeClr val="accent2">
                  <a:lumMod val="75000"/>
                </a:schemeClr>
              </a:solidFill>
              <a:latin typeface="Helvetica Light (正文)"/>
            </a:endParaRPr>
          </a:p>
          <a:p>
            <a:pPr marL="457200" indent="-457200" algn="l" hangingPunct="1">
              <a:lnSpc>
                <a:spcPct val="150000"/>
              </a:lnSpc>
              <a:buFont typeface="Arial" panose="020B0604020202020204" pitchFamily="34" charset="0"/>
              <a:buChar char="•"/>
            </a:pPr>
            <a:r>
              <a:rPr lang="zh-CN" altLang="en-US" sz="2800" dirty="0">
                <a:solidFill>
                  <a:schemeClr val="accent2">
                    <a:lumMod val="75000"/>
                  </a:schemeClr>
                </a:solidFill>
                <a:latin typeface="Helvetica Light (正文)"/>
              </a:rPr>
              <a:t>所选的技术栈一般来说都很轻量级</a:t>
            </a:r>
            <a:endParaRPr lang="en-US" altLang="zh-CN" sz="2800" dirty="0">
              <a:solidFill>
                <a:schemeClr val="accent2">
                  <a:lumMod val="75000"/>
                </a:schemeClr>
              </a:solidFill>
              <a:latin typeface="Helvetica Light (正文)"/>
            </a:endParaRPr>
          </a:p>
          <a:p>
            <a:pPr marL="457200" indent="-457200" algn="l" hangingPunct="1">
              <a:lnSpc>
                <a:spcPct val="150000"/>
              </a:lnSpc>
              <a:buFont typeface="Arial" panose="020B0604020202020204" pitchFamily="34" charset="0"/>
              <a:buChar char="•"/>
            </a:pPr>
            <a:r>
              <a:rPr lang="zh-CN" altLang="en-US" sz="2800" dirty="0">
                <a:solidFill>
                  <a:schemeClr val="accent2">
                    <a:lumMod val="75000"/>
                  </a:schemeClr>
                </a:solidFill>
                <a:latin typeface="Helvetica Light (正文)"/>
              </a:rPr>
              <a:t>不需要同一标准化技术栈的选择。无需针对技术选型而纠关注业务实现</a:t>
            </a:r>
            <a:endParaRPr lang="zh-CN" altLang="en-US" sz="2800" dirty="0">
              <a:solidFill>
                <a:schemeClr val="accent2">
                  <a:lumMod val="75000"/>
                </a:schemeClr>
              </a:solidFill>
              <a:latin typeface="Helvetica Light (正文)"/>
            </a:endParaRPr>
          </a:p>
        </p:txBody>
      </p:sp>
      <p:sp>
        <p:nvSpPr>
          <p:cNvPr id="8" name="标题 2"/>
          <p:cNvSpPr>
            <a:spLocks noGrp="1"/>
          </p:cNvSpPr>
          <p:nvPr/>
        </p:nvSpPr>
        <p:spPr>
          <a:xfrm>
            <a:off x="1025218" y="5247958"/>
            <a:ext cx="10464800" cy="1422400"/>
          </a:xfrm>
          <a:prstGeom prst="rect">
            <a:avLst/>
          </a:prstGeom>
        </p:spPr>
        <p:txBody>
          <a:bodyPr vert="horz" lIns="0" tIns="0" rIns="0" bIns="0" rtlCol="0" anchor="b">
            <a:normAutofit/>
          </a:bodyPr>
          <a:lstStyle>
            <a:lvl1pPr algn="l" rtl="0" fontAlgn="base">
              <a:lnSpc>
                <a:spcPct val="90000"/>
              </a:lnSpc>
              <a:spcBef>
                <a:spcPct val="0"/>
              </a:spcBef>
              <a:spcAft>
                <a:spcPct val="0"/>
              </a:spcAft>
              <a:defRPr lang="en-US" altLang="en-US" sz="4550" b="1" kern="1200" dirty="0">
                <a:ln w="12700">
                  <a:solidFill>
                    <a:schemeClr val="bg1">
                      <a:alpha val="75000"/>
                    </a:schemeClr>
                  </a:solidFill>
                </a:ln>
                <a:solidFill>
                  <a:srgbClr val="382E77"/>
                </a:solidFill>
                <a:effectLst>
                  <a:glow rad="139700">
                    <a:schemeClr val="accent4">
                      <a:satMod val="175000"/>
                      <a:alpha val="15000"/>
                    </a:schemeClr>
                  </a:glow>
                </a:effectLst>
                <a:latin typeface="Arial" panose="020B0604020202020204" pitchFamily="34" charset="0"/>
                <a:ea typeface="黑体" panose="02010609060101010101" pitchFamily="49" charset="-122"/>
                <a:cs typeface="+mj-cs"/>
              </a:defRPr>
            </a:lvl1pPr>
            <a:lvl2pPr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2pPr>
            <a:lvl3pPr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3pPr>
            <a:lvl4pPr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4pPr>
            <a:lvl5pPr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6pPr>
            <a:lvl7pPr marL="914400"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7pPr>
            <a:lvl8pPr marL="1371600"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8pPr>
            <a:lvl9pPr marL="1828800"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9pPr>
          </a:lstStyle>
          <a:p>
            <a:r>
              <a:rPr lang="zh-CN" altLang="en-US" sz="5400" dirty="0"/>
              <a:t>独立的可伸缩性</a:t>
            </a:r>
            <a:endParaRPr lang="zh-CN" altLang="en-US" sz="5400" dirty="0"/>
          </a:p>
        </p:txBody>
      </p:sp>
      <p:sp>
        <p:nvSpPr>
          <p:cNvPr id="9" name="文本占位符 3"/>
          <p:cNvSpPr>
            <a:spLocks noGrp="1"/>
          </p:cNvSpPr>
          <p:nvPr/>
        </p:nvSpPr>
        <p:spPr>
          <a:xfrm>
            <a:off x="854661" y="6796063"/>
            <a:ext cx="11593288" cy="1152128"/>
          </a:xfrm>
          <a:prstGeom prst="rect">
            <a:avLst/>
          </a:prstGeom>
          <a:noFill/>
          <a:ln>
            <a:noFill/>
          </a:ln>
        </p:spPr>
        <p:txBody>
          <a:bodyPr vert="horz" wrap="square" lIns="91440" tIns="45720" rIns="91440" bIns="45720" numCol="1" anchor="t" anchorCtr="0" compatLnSpc="1">
            <a:noAutofit/>
          </a:bodyPr>
          <a:lstStyle>
            <a:lvl1pPr marL="508635" indent="-508635" algn="just" rtl="0" fontAlgn="base">
              <a:lnSpc>
                <a:spcPct val="150000"/>
              </a:lnSpc>
              <a:spcBef>
                <a:spcPts val="0"/>
              </a:spcBef>
              <a:spcAft>
                <a:spcPts val="0"/>
              </a:spcAft>
              <a:buClr>
                <a:schemeClr val="accent1"/>
              </a:buClr>
              <a:buSzPct val="60000"/>
              <a:buFont typeface="Wingdings" panose="05000000000000000000" pitchFamily="2" charset="2"/>
              <a:buChar char=""/>
              <a:defRPr sz="3415" kern="1200">
                <a:solidFill>
                  <a:srgbClr val="4061AA"/>
                </a:solidFill>
                <a:latin typeface="Arial" panose="020B0604020202020204" pitchFamily="34" charset="0"/>
                <a:ea typeface="黑体" panose="02010609060101010101" pitchFamily="49" charset="-122"/>
                <a:cs typeface="+mn-cs"/>
              </a:defRPr>
            </a:lvl1pPr>
            <a:lvl2pPr marL="921385" indent="-327660" algn="just" rtl="0" fontAlgn="base">
              <a:lnSpc>
                <a:spcPct val="150000"/>
              </a:lnSpc>
              <a:spcBef>
                <a:spcPts val="0"/>
              </a:spcBef>
              <a:spcAft>
                <a:spcPts val="0"/>
              </a:spcAft>
              <a:buClr>
                <a:schemeClr val="tx1"/>
              </a:buClr>
              <a:buFont typeface="Arial" panose="020B0604020202020204" pitchFamily="34" charset="0"/>
              <a:buChar char="•"/>
              <a:defRPr sz="2845" kern="1200">
                <a:solidFill>
                  <a:schemeClr val="tx1"/>
                </a:solidFill>
                <a:latin typeface="幼圆" panose="02010509060101010101" pitchFamily="49" charset="-122"/>
                <a:ea typeface="黑体" panose="02010609060101010101" pitchFamily="49" charset="-122"/>
                <a:cs typeface="+mn-cs"/>
              </a:defRPr>
            </a:lvl2pPr>
            <a:lvl3pPr marL="1625600" indent="-325120" algn="l" rtl="0" fontAlgn="base">
              <a:lnSpc>
                <a:spcPct val="90000"/>
              </a:lnSpc>
              <a:spcBef>
                <a:spcPct val="143000"/>
              </a:spcBef>
              <a:spcAft>
                <a:spcPct val="0"/>
              </a:spcAft>
              <a:buFont typeface="Arial" panose="020B0604020202020204" pitchFamily="34" charset="0"/>
              <a:buChar char="•"/>
              <a:defRPr sz="2560" kern="1200">
                <a:solidFill>
                  <a:schemeClr val="tx1"/>
                </a:solidFill>
                <a:latin typeface="+mn-lt"/>
                <a:ea typeface="+mn-ea"/>
                <a:cs typeface="+mn-cs"/>
              </a:defRPr>
            </a:lvl3pPr>
            <a:lvl4pPr marL="2275840" indent="-325120" algn="l" rtl="0" fontAlgn="base">
              <a:lnSpc>
                <a:spcPct val="90000"/>
              </a:lnSpc>
              <a:spcBef>
                <a:spcPct val="143000"/>
              </a:spcBef>
              <a:spcAft>
                <a:spcPct val="0"/>
              </a:spcAft>
              <a:buFont typeface="Arial" panose="020B0604020202020204" pitchFamily="34" charset="0"/>
              <a:buChar char="•"/>
              <a:defRPr sz="2560" kern="1200">
                <a:solidFill>
                  <a:schemeClr val="tx1"/>
                </a:solidFill>
                <a:latin typeface="+mn-lt"/>
                <a:ea typeface="+mn-ea"/>
                <a:cs typeface="+mn-cs"/>
              </a:defRPr>
            </a:lvl4pPr>
            <a:lvl5pPr marL="2926080" indent="-325120" algn="l" rtl="0" fontAlgn="base">
              <a:lnSpc>
                <a:spcPct val="90000"/>
              </a:lnSpc>
              <a:spcBef>
                <a:spcPct val="143000"/>
              </a:spcBef>
              <a:spcAft>
                <a:spcPct val="0"/>
              </a:spcAft>
              <a:buFont typeface="Arial" panose="020B0604020202020204" pitchFamily="34" charset="0"/>
              <a:buChar char="•"/>
              <a:defRPr sz="2560" kern="1200">
                <a:solidFill>
                  <a:schemeClr val="tx1"/>
                </a:solidFill>
                <a:latin typeface="+mn-lt"/>
                <a:ea typeface="+mn-ea"/>
                <a:cs typeface="+mn-cs"/>
              </a:defRPr>
            </a:lvl5pPr>
            <a:lvl6pPr marL="3576320" indent="-325120" algn="l" defTabSz="1300480" rtl="0" eaLnBrk="1" latinLnBrk="0" hangingPunct="1">
              <a:lnSpc>
                <a:spcPct val="90000"/>
              </a:lnSpc>
              <a:spcBef>
                <a:spcPct val="143000"/>
              </a:spcBef>
              <a:buFont typeface="Arial" panose="020B0604020202020204" pitchFamily="34" charset="0"/>
              <a:buChar char="•"/>
              <a:defRPr sz="2560" kern="1200">
                <a:solidFill>
                  <a:schemeClr val="tx1"/>
                </a:solidFill>
                <a:latin typeface="+mn-lt"/>
                <a:ea typeface="+mn-ea"/>
                <a:cs typeface="+mn-cs"/>
              </a:defRPr>
            </a:lvl6pPr>
            <a:lvl7pPr marL="4226560" indent="-325120" algn="l" defTabSz="1300480" rtl="0" eaLnBrk="1" latinLnBrk="0" hangingPunct="1">
              <a:lnSpc>
                <a:spcPct val="90000"/>
              </a:lnSpc>
              <a:spcBef>
                <a:spcPct val="143000"/>
              </a:spcBef>
              <a:buFont typeface="Arial" panose="020B0604020202020204" pitchFamily="34" charset="0"/>
              <a:buChar char="•"/>
              <a:defRPr sz="2560" kern="1200">
                <a:solidFill>
                  <a:schemeClr val="tx1"/>
                </a:solidFill>
                <a:latin typeface="+mn-lt"/>
                <a:ea typeface="+mn-ea"/>
                <a:cs typeface="+mn-cs"/>
              </a:defRPr>
            </a:lvl7pPr>
            <a:lvl8pPr marL="4876800" indent="-325120" algn="l" defTabSz="1300480" rtl="0" eaLnBrk="1" latinLnBrk="0" hangingPunct="1">
              <a:lnSpc>
                <a:spcPct val="90000"/>
              </a:lnSpc>
              <a:spcBef>
                <a:spcPct val="143000"/>
              </a:spcBef>
              <a:buFont typeface="Arial" panose="020B0604020202020204" pitchFamily="34" charset="0"/>
              <a:buChar char="•"/>
              <a:defRPr sz="2560" kern="1200">
                <a:solidFill>
                  <a:schemeClr val="tx1"/>
                </a:solidFill>
                <a:latin typeface="+mn-lt"/>
                <a:ea typeface="+mn-ea"/>
                <a:cs typeface="+mn-cs"/>
              </a:defRPr>
            </a:lvl8pPr>
            <a:lvl9pPr marL="5527040" indent="-325120" algn="l" defTabSz="1300480" rtl="0" eaLnBrk="1" latinLnBrk="0" hangingPunct="1">
              <a:lnSpc>
                <a:spcPct val="90000"/>
              </a:lnSpc>
              <a:spcBef>
                <a:spcPct val="143000"/>
              </a:spcBef>
              <a:buFont typeface="Arial" panose="020B0604020202020204" pitchFamily="34" charset="0"/>
              <a:buChar char="•"/>
              <a:defRPr sz="2560" kern="1200">
                <a:solidFill>
                  <a:schemeClr val="tx1"/>
                </a:solidFill>
                <a:latin typeface="+mn-lt"/>
                <a:ea typeface="+mn-ea"/>
                <a:cs typeface="+mn-cs"/>
              </a:defRPr>
            </a:lvl9pPr>
          </a:lstStyle>
          <a:p>
            <a:pPr marL="457200" indent="-457200" algn="l">
              <a:lnSpc>
                <a:spcPct val="150000"/>
              </a:lnSpc>
              <a:buFont typeface="Arial" panose="020B0604020202020204" pitchFamily="34" charset="0"/>
              <a:buChar char="•"/>
            </a:pPr>
            <a:r>
              <a:rPr lang="zh-CN" altLang="en-US" sz="3200" b="1" dirty="0">
                <a:latin typeface="Helvetica Light (正文)"/>
              </a:rPr>
              <a:t>每个微服务都可以独立的伸缩</a:t>
            </a:r>
            <a:endParaRPr lang="zh-CN" altLang="en-US" sz="3200" b="1" dirty="0">
              <a:latin typeface="Helvetica Light (正文)"/>
            </a:endParaRPr>
          </a:p>
        </p:txBody>
      </p:sp>
      <p:sp>
        <p:nvSpPr>
          <p:cNvPr id="10" name="文本占位符 3"/>
          <p:cNvSpPr txBox="1"/>
          <p:nvPr/>
        </p:nvSpPr>
        <p:spPr>
          <a:xfrm>
            <a:off x="1512570" y="7675245"/>
            <a:ext cx="10585450" cy="1742440"/>
          </a:xfrm>
          <a:prstGeom prst="rect">
            <a:avLst/>
          </a:prstGeom>
          <a:ln w="12700">
            <a:miter lim="400000"/>
          </a:ln>
        </p:spPr>
        <p:txBody>
          <a:bodyPr lIns="50800" tIns="50800" rIns="50800" bIns="50800" anchor="t">
            <a:noAutofit/>
          </a:bodyPr>
          <a:lstStyle>
            <a:lvl1pPr marL="0" marR="0" indent="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9pPr>
          </a:lstStyle>
          <a:p>
            <a:pPr marL="457200" indent="-457200" algn="l" hangingPunct="1">
              <a:lnSpc>
                <a:spcPct val="150000"/>
              </a:lnSpc>
              <a:buFont typeface="Arial" panose="020B0604020202020204" pitchFamily="34" charset="0"/>
              <a:buChar char="•"/>
            </a:pPr>
            <a:r>
              <a:rPr lang="zh-CN" altLang="en-US" sz="2800" dirty="0">
                <a:solidFill>
                  <a:schemeClr val="accent2">
                    <a:lumMod val="75000"/>
                  </a:schemeClr>
                </a:solidFill>
                <a:latin typeface="Helvetica Light (正文)"/>
              </a:rPr>
              <a:t>更加直观定位性能瓶颈</a:t>
            </a:r>
            <a:endParaRPr lang="en-US" altLang="zh-CN" sz="2800" dirty="0">
              <a:solidFill>
                <a:schemeClr val="accent2">
                  <a:lumMod val="75000"/>
                </a:schemeClr>
              </a:solidFill>
              <a:latin typeface="Helvetica Light (正文)"/>
            </a:endParaRPr>
          </a:p>
          <a:p>
            <a:pPr marL="457200" indent="-457200" algn="l" hangingPunct="1">
              <a:lnSpc>
                <a:spcPct val="150000"/>
              </a:lnSpc>
              <a:buFont typeface="Arial" panose="020B0604020202020204" pitchFamily="34" charset="0"/>
              <a:buChar char="•"/>
            </a:pPr>
            <a:r>
              <a:rPr lang="zh-CN" altLang="en-US" sz="2800" dirty="0">
                <a:solidFill>
                  <a:schemeClr val="accent2">
                    <a:lumMod val="75000"/>
                  </a:schemeClr>
                </a:solidFill>
                <a:latin typeface="Helvetica Light (正文)"/>
              </a:rPr>
              <a:t>数据库分片可以根据需求来</a:t>
            </a:r>
            <a:endParaRPr lang="zh-CN" altLang="en-US" sz="2800" dirty="0">
              <a:solidFill>
                <a:schemeClr val="accent2">
                  <a:lumMod val="75000"/>
                </a:schemeClr>
              </a:solidFill>
              <a:latin typeface="Helvetica Light (正文)"/>
            </a:endParaRPr>
          </a:p>
        </p:txBody>
      </p:sp>
    </p:spTree>
    <p:custDataLst>
      <p:tags r:id="rId1"/>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173808" y="268288"/>
            <a:ext cx="10464800" cy="1422400"/>
          </a:xfrm>
        </p:spPr>
        <p:txBody>
          <a:bodyPr>
            <a:normAutofit/>
          </a:bodyPr>
          <a:lstStyle/>
          <a:p>
            <a:r>
              <a:rPr lang="zh-CN" altLang="en-US" sz="5400" dirty="0"/>
              <a:t>业务功能独立</a:t>
            </a:r>
            <a:endParaRPr lang="zh-CN" altLang="en-US" sz="5400" dirty="0"/>
          </a:p>
        </p:txBody>
      </p:sp>
      <p:sp>
        <p:nvSpPr>
          <p:cNvPr id="4" name="文本占位符 3"/>
          <p:cNvSpPr>
            <a:spLocks noGrp="1"/>
          </p:cNvSpPr>
          <p:nvPr>
            <p:ph type="body" sz="quarter" idx="1"/>
          </p:nvPr>
        </p:nvSpPr>
        <p:spPr>
          <a:xfrm>
            <a:off x="885776" y="2068488"/>
            <a:ext cx="11593288" cy="1152128"/>
          </a:xfrm>
        </p:spPr>
        <p:txBody>
          <a:bodyPr>
            <a:noAutofit/>
          </a:bodyPr>
          <a:lstStyle/>
          <a:p>
            <a:pPr marL="457200" indent="-457200" algn="l">
              <a:lnSpc>
                <a:spcPct val="150000"/>
              </a:lnSpc>
              <a:buFont typeface="Arial" panose="020B0604020202020204" pitchFamily="34" charset="0"/>
              <a:buChar char="•"/>
            </a:pPr>
            <a:r>
              <a:rPr lang="zh-CN" altLang="en-US" sz="3200" b="1" dirty="0">
                <a:latin typeface="Helvetica Light (正文)"/>
              </a:rPr>
              <a:t>每个微服务可以在不影响其他微服务的情况下进行功能扩展</a:t>
            </a:r>
            <a:endParaRPr lang="zh-CN" altLang="en-US" sz="3200" b="1" dirty="0">
              <a:latin typeface="Helvetica Light (正文)"/>
            </a:endParaRPr>
          </a:p>
        </p:txBody>
      </p:sp>
      <p:sp>
        <p:nvSpPr>
          <p:cNvPr id="5" name="文本占位符 3"/>
          <p:cNvSpPr txBox="1"/>
          <p:nvPr/>
        </p:nvSpPr>
        <p:spPr>
          <a:xfrm>
            <a:off x="1677864" y="3111019"/>
            <a:ext cx="10585176" cy="5760640"/>
          </a:xfrm>
          <a:prstGeom prst="rect">
            <a:avLst/>
          </a:prstGeom>
          <a:ln w="12700">
            <a:miter lim="400000"/>
          </a:ln>
        </p:spPr>
        <p:txBody>
          <a:bodyPr lIns="50800" tIns="50800" rIns="50800" bIns="50800" anchor="t">
            <a:noAutofit/>
          </a:bodyPr>
          <a:lstStyle>
            <a:lvl1pPr marL="0" marR="0" indent="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9pPr>
          </a:lstStyle>
          <a:p>
            <a:pPr marL="457200" indent="-457200" algn="l" hangingPunct="1">
              <a:lnSpc>
                <a:spcPct val="150000"/>
              </a:lnSpc>
              <a:buFont typeface="Arial" panose="020B0604020202020204" pitchFamily="34" charset="0"/>
              <a:buChar char="•"/>
            </a:pPr>
            <a:r>
              <a:rPr lang="zh-CN" altLang="en-US" sz="2800" dirty="0">
                <a:solidFill>
                  <a:schemeClr val="accent2">
                    <a:lumMod val="75000"/>
                  </a:schemeClr>
                </a:solidFill>
                <a:latin typeface="Helvetica Light (正文)"/>
              </a:rPr>
              <a:t>例如更新新版本界面或者某个微服务中的某项功能时，无需更新整个系统</a:t>
            </a:r>
            <a:endParaRPr lang="en-US" altLang="zh-CN" sz="2800" dirty="0">
              <a:solidFill>
                <a:schemeClr val="accent2">
                  <a:lumMod val="75000"/>
                </a:schemeClr>
              </a:solidFill>
              <a:latin typeface="Helvetica Light (正文)"/>
            </a:endParaRPr>
          </a:p>
          <a:p>
            <a:pPr marL="457200" indent="-457200" algn="l" hangingPunct="1">
              <a:lnSpc>
                <a:spcPct val="150000"/>
              </a:lnSpc>
              <a:buFont typeface="Arial" panose="020B0604020202020204" pitchFamily="34" charset="0"/>
              <a:buChar char="•"/>
            </a:pPr>
            <a:endParaRPr lang="en-US" altLang="zh-CN" sz="2800" dirty="0">
              <a:solidFill>
                <a:schemeClr val="accent2">
                  <a:lumMod val="75000"/>
                </a:schemeClr>
              </a:solidFill>
              <a:latin typeface="Helvetica Light (正文)"/>
            </a:endParaRPr>
          </a:p>
          <a:p>
            <a:pPr marL="457200" indent="-457200" algn="l" hangingPunct="1">
              <a:lnSpc>
                <a:spcPct val="150000"/>
              </a:lnSpc>
              <a:buFont typeface="Arial" panose="020B0604020202020204" pitchFamily="34" charset="0"/>
              <a:buChar char="•"/>
            </a:pPr>
            <a:r>
              <a:rPr lang="zh-CN" altLang="en-US" sz="2800" dirty="0">
                <a:solidFill>
                  <a:schemeClr val="accent2">
                    <a:lumMod val="75000"/>
                  </a:schemeClr>
                </a:solidFill>
                <a:latin typeface="Helvetica Light (正文)"/>
              </a:rPr>
              <a:t>可以进行整个业务功能的重写，并替换之</a:t>
            </a:r>
            <a:endParaRPr lang="en-US" altLang="zh-CN" sz="2800" dirty="0">
              <a:solidFill>
                <a:schemeClr val="accent2">
                  <a:lumMod val="75000"/>
                </a:schemeClr>
              </a:solidFill>
              <a:latin typeface="Helvetica Light (正文)"/>
            </a:endParaRPr>
          </a:p>
          <a:p>
            <a:pPr algn="l" hangingPunct="1">
              <a:lnSpc>
                <a:spcPct val="150000"/>
              </a:lnSpc>
            </a:pPr>
            <a:endParaRPr lang="en-US" altLang="zh-CN" sz="2800" dirty="0">
              <a:solidFill>
                <a:schemeClr val="accent2">
                  <a:lumMod val="75000"/>
                </a:schemeClr>
              </a:solidFill>
              <a:latin typeface="Helvetica Light (正文)"/>
            </a:endParaRPr>
          </a:p>
          <a:p>
            <a:pPr algn="l" hangingPunct="1">
              <a:lnSpc>
                <a:spcPct val="150000"/>
              </a:lnSpc>
            </a:pPr>
            <a:r>
              <a:rPr lang="en-US" altLang="zh-CN" sz="2800" b="1" dirty="0">
                <a:solidFill>
                  <a:schemeClr val="accent2">
                    <a:lumMod val="75000"/>
                  </a:schemeClr>
                </a:solidFill>
                <a:latin typeface="Helvetica Light (正文)"/>
              </a:rPr>
              <a:t>	</a:t>
            </a:r>
            <a:r>
              <a:rPr lang="zh-CN" altLang="en-US" sz="2800" b="1" dirty="0">
                <a:solidFill>
                  <a:schemeClr val="accent2">
                    <a:lumMod val="75000"/>
                  </a:schemeClr>
                </a:solidFill>
                <a:latin typeface="Helvetica Light (正文)"/>
              </a:rPr>
              <a:t>*要保证接口明确定义且稳定</a:t>
            </a:r>
            <a:endParaRPr lang="zh-CN" altLang="en-US" sz="2800" b="1" dirty="0">
              <a:solidFill>
                <a:schemeClr val="accent2">
                  <a:lumMod val="75000"/>
                </a:schemeClr>
              </a:solidFill>
              <a:latin typeface="Helvetica Light (正文)"/>
            </a:endParaRPr>
          </a:p>
        </p:txBody>
      </p:sp>
    </p:spTree>
    <p:custDataLst>
      <p:tags r:id="rId1"/>
    </p:custData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173808" y="268288"/>
            <a:ext cx="10464800" cy="1422400"/>
          </a:xfrm>
        </p:spPr>
        <p:txBody>
          <a:bodyPr>
            <a:normAutofit/>
          </a:bodyPr>
          <a:lstStyle/>
          <a:p>
            <a:r>
              <a:rPr lang="zh-CN" altLang="en-US" sz="5400" dirty="0"/>
              <a:t>微服务优点</a:t>
            </a:r>
            <a:endParaRPr lang="zh-CN" altLang="en-US" sz="5400" dirty="0"/>
          </a:p>
        </p:txBody>
      </p:sp>
      <p:sp>
        <p:nvSpPr>
          <p:cNvPr id="5" name="文本占位符 3"/>
          <p:cNvSpPr txBox="1"/>
          <p:nvPr/>
        </p:nvSpPr>
        <p:spPr>
          <a:xfrm>
            <a:off x="553720" y="2157095"/>
            <a:ext cx="11943080" cy="6230620"/>
          </a:xfrm>
          <a:prstGeom prst="rect">
            <a:avLst/>
          </a:prstGeom>
          <a:ln w="12700">
            <a:miter lim="400000"/>
          </a:ln>
        </p:spPr>
        <p:txBody>
          <a:bodyPr lIns="50800" tIns="50800" rIns="50800" bIns="50800" anchor="t">
            <a:noAutofit/>
          </a:bodyPr>
          <a:lstStyle>
            <a:lvl1pPr marL="0" marR="0" indent="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9pPr>
          </a:lstStyle>
          <a:p>
            <a:pPr marL="457200" indent="-457200" algn="l" hangingPunct="1">
              <a:lnSpc>
                <a:spcPct val="150000"/>
              </a:lnSpc>
              <a:buFont typeface="Arial" panose="020B0604020202020204" pitchFamily="34" charset="0"/>
              <a:buChar char="•"/>
            </a:pPr>
            <a:r>
              <a:rPr lang="zh-CN" altLang="en-US" dirty="0">
                <a:solidFill>
                  <a:schemeClr val="accent2">
                    <a:lumMod val="75000"/>
                  </a:schemeClr>
                </a:solidFill>
                <a:latin typeface="Helvetica Light (正文)"/>
              </a:rPr>
              <a:t>每个服务足够内聚，足够小，代码容易理解、开发效率提高</a:t>
            </a:r>
            <a:endParaRPr lang="en-US" altLang="zh-CN" dirty="0">
              <a:solidFill>
                <a:schemeClr val="accent2">
                  <a:lumMod val="75000"/>
                </a:schemeClr>
              </a:solidFill>
              <a:latin typeface="Helvetica Light (正文)"/>
            </a:endParaRPr>
          </a:p>
          <a:p>
            <a:pPr marL="457200" indent="-457200" algn="l" hangingPunct="1">
              <a:lnSpc>
                <a:spcPct val="150000"/>
              </a:lnSpc>
              <a:buFont typeface="Arial" panose="020B0604020202020204" pitchFamily="34" charset="0"/>
              <a:buChar char="•"/>
            </a:pPr>
            <a:r>
              <a:rPr lang="zh-CN" altLang="en-US" dirty="0">
                <a:solidFill>
                  <a:schemeClr val="accent2">
                    <a:lumMod val="75000"/>
                  </a:schemeClr>
                </a:solidFill>
                <a:latin typeface="Helvetica Light (正文)"/>
              </a:rPr>
              <a:t>服务之间可以独立部署，微服务架构让持续部署成为可能</a:t>
            </a:r>
            <a:r>
              <a:rPr lang="en-US" altLang="zh-CN" dirty="0">
                <a:solidFill>
                  <a:schemeClr val="accent2">
                    <a:lumMod val="75000"/>
                  </a:schemeClr>
                </a:solidFill>
                <a:latin typeface="Helvetica Light (正文)"/>
              </a:rPr>
              <a:t>;</a:t>
            </a:r>
            <a:endParaRPr lang="en-US" altLang="zh-CN" dirty="0">
              <a:solidFill>
                <a:schemeClr val="accent2">
                  <a:lumMod val="75000"/>
                </a:schemeClr>
              </a:solidFill>
              <a:latin typeface="Helvetica Light (正文)"/>
            </a:endParaRPr>
          </a:p>
          <a:p>
            <a:pPr marL="457200" indent="-457200" algn="l" hangingPunct="1">
              <a:lnSpc>
                <a:spcPct val="150000"/>
              </a:lnSpc>
              <a:buFont typeface="Arial" panose="020B0604020202020204" pitchFamily="34" charset="0"/>
              <a:buChar char="•"/>
            </a:pPr>
            <a:r>
              <a:rPr lang="zh-CN" altLang="en-US" dirty="0">
                <a:solidFill>
                  <a:schemeClr val="accent2">
                    <a:lumMod val="75000"/>
                  </a:schemeClr>
                </a:solidFill>
                <a:latin typeface="Helvetica Light (正文)"/>
              </a:rPr>
              <a:t>每个服务可以各自进行</a:t>
            </a:r>
            <a:r>
              <a:rPr lang="en-US" altLang="zh-CN" dirty="0">
                <a:solidFill>
                  <a:schemeClr val="accent2">
                    <a:lumMod val="75000"/>
                  </a:schemeClr>
                </a:solidFill>
                <a:latin typeface="Helvetica Light (正文)"/>
              </a:rPr>
              <a:t>x</a:t>
            </a:r>
            <a:r>
              <a:rPr lang="zh-CN" altLang="en-US" dirty="0">
                <a:solidFill>
                  <a:schemeClr val="accent2">
                    <a:lumMod val="75000"/>
                  </a:schemeClr>
                </a:solidFill>
                <a:latin typeface="Helvetica Light (正文)"/>
              </a:rPr>
              <a:t>扩展和</a:t>
            </a:r>
            <a:r>
              <a:rPr lang="en-US" altLang="zh-CN" dirty="0">
                <a:solidFill>
                  <a:schemeClr val="accent2">
                    <a:lumMod val="75000"/>
                  </a:schemeClr>
                </a:solidFill>
                <a:latin typeface="Helvetica Light (正文)"/>
              </a:rPr>
              <a:t>z</a:t>
            </a:r>
            <a:r>
              <a:rPr lang="zh-CN" altLang="en-US" dirty="0">
                <a:solidFill>
                  <a:schemeClr val="accent2">
                    <a:lumMod val="75000"/>
                  </a:schemeClr>
                </a:solidFill>
                <a:latin typeface="Helvetica Light (正文)"/>
              </a:rPr>
              <a:t>扩展，而且，每个服务可以根据自己的需要部署到合适的硬件服务器上</a:t>
            </a:r>
            <a:r>
              <a:rPr lang="en-US" altLang="zh-CN" dirty="0">
                <a:solidFill>
                  <a:schemeClr val="accent2">
                    <a:lumMod val="75000"/>
                  </a:schemeClr>
                </a:solidFill>
                <a:latin typeface="Helvetica Light (正文)"/>
              </a:rPr>
              <a:t>;</a:t>
            </a:r>
            <a:endParaRPr lang="en-US" altLang="zh-CN" dirty="0">
              <a:solidFill>
                <a:schemeClr val="accent2">
                  <a:lumMod val="75000"/>
                </a:schemeClr>
              </a:solidFill>
              <a:latin typeface="Helvetica Light (正文)"/>
            </a:endParaRPr>
          </a:p>
          <a:p>
            <a:pPr marL="457200" indent="-457200" algn="l" hangingPunct="1">
              <a:lnSpc>
                <a:spcPct val="150000"/>
              </a:lnSpc>
              <a:buFont typeface="Arial" panose="020B0604020202020204" pitchFamily="34" charset="0"/>
              <a:buChar char="•"/>
            </a:pPr>
            <a:r>
              <a:rPr lang="zh-CN" altLang="en-US" dirty="0">
                <a:solidFill>
                  <a:schemeClr val="accent2">
                    <a:lumMod val="75000"/>
                  </a:schemeClr>
                </a:solidFill>
                <a:latin typeface="Helvetica Light (正文)"/>
              </a:rPr>
              <a:t>容易扩大开发团队，可以针对每个服务</a:t>
            </a:r>
            <a:r>
              <a:rPr lang="en-US" altLang="zh-CN" dirty="0">
                <a:solidFill>
                  <a:schemeClr val="accent2">
                    <a:lumMod val="75000"/>
                  </a:schemeClr>
                </a:solidFill>
                <a:latin typeface="Helvetica Light (正文)"/>
              </a:rPr>
              <a:t>(service)</a:t>
            </a:r>
            <a:r>
              <a:rPr lang="zh-CN" altLang="en-US" dirty="0">
                <a:solidFill>
                  <a:schemeClr val="accent2">
                    <a:lumMod val="75000"/>
                  </a:schemeClr>
                </a:solidFill>
                <a:latin typeface="Helvetica Light (正文)"/>
              </a:rPr>
              <a:t>组件开发团队</a:t>
            </a:r>
            <a:r>
              <a:rPr lang="en-US" altLang="zh-CN" dirty="0">
                <a:solidFill>
                  <a:schemeClr val="accent2">
                    <a:lumMod val="75000"/>
                  </a:schemeClr>
                </a:solidFill>
                <a:latin typeface="Helvetica Light (正文)"/>
              </a:rPr>
              <a:t>;</a:t>
            </a:r>
            <a:endParaRPr lang="en-US" altLang="zh-CN" dirty="0">
              <a:solidFill>
                <a:schemeClr val="accent2">
                  <a:lumMod val="75000"/>
                </a:schemeClr>
              </a:solidFill>
              <a:latin typeface="Helvetica Light (正文)"/>
            </a:endParaRPr>
          </a:p>
          <a:p>
            <a:pPr marL="457200" indent="-457200" algn="l" hangingPunct="1">
              <a:lnSpc>
                <a:spcPct val="150000"/>
              </a:lnSpc>
              <a:buFont typeface="Arial" panose="020B0604020202020204" pitchFamily="34" charset="0"/>
              <a:buChar char="•"/>
            </a:pPr>
            <a:r>
              <a:rPr lang="zh-CN" altLang="en-US" dirty="0">
                <a:solidFill>
                  <a:schemeClr val="accent2">
                    <a:lumMod val="75000"/>
                  </a:schemeClr>
                </a:solidFill>
                <a:latin typeface="Helvetica Light (正文)"/>
              </a:rPr>
              <a:t>提高容错性</a:t>
            </a:r>
            <a:r>
              <a:rPr lang="en-US" altLang="zh-CN" dirty="0">
                <a:solidFill>
                  <a:schemeClr val="accent2">
                    <a:lumMod val="75000"/>
                  </a:schemeClr>
                </a:solidFill>
                <a:latin typeface="Helvetica Light (正文)"/>
              </a:rPr>
              <a:t>(fault isolation)</a:t>
            </a:r>
            <a:r>
              <a:rPr lang="zh-CN" altLang="en-US" dirty="0">
                <a:solidFill>
                  <a:schemeClr val="accent2">
                    <a:lumMod val="75000"/>
                  </a:schemeClr>
                </a:solidFill>
                <a:latin typeface="Helvetica Light (正文)"/>
              </a:rPr>
              <a:t>，一个服务的内存泄露并不会让整个系统瘫痪</a:t>
            </a:r>
            <a:r>
              <a:rPr lang="en-US" altLang="zh-CN" dirty="0">
                <a:solidFill>
                  <a:schemeClr val="accent2">
                    <a:lumMod val="75000"/>
                  </a:schemeClr>
                </a:solidFill>
                <a:latin typeface="Helvetica Light (正文)"/>
              </a:rPr>
              <a:t>;</a:t>
            </a:r>
            <a:endParaRPr lang="en-US" altLang="zh-CN" dirty="0">
              <a:solidFill>
                <a:schemeClr val="accent2">
                  <a:lumMod val="75000"/>
                </a:schemeClr>
              </a:solidFill>
              <a:latin typeface="Helvetica Light (正文)"/>
            </a:endParaRPr>
          </a:p>
          <a:p>
            <a:pPr marL="457200" indent="-457200" algn="l" hangingPunct="1">
              <a:lnSpc>
                <a:spcPct val="150000"/>
              </a:lnSpc>
              <a:buFont typeface="Arial" panose="020B0604020202020204" pitchFamily="34" charset="0"/>
              <a:buChar char="•"/>
            </a:pPr>
            <a:r>
              <a:rPr lang="zh-CN" altLang="en-US" dirty="0">
                <a:solidFill>
                  <a:schemeClr val="accent2">
                    <a:lumMod val="75000"/>
                  </a:schemeClr>
                </a:solidFill>
                <a:latin typeface="Helvetica Light (正文)"/>
              </a:rPr>
              <a:t>系统不会被长期限制在某个技术栈上。</a:t>
            </a:r>
            <a:endParaRPr lang="zh-CN" altLang="en-US" dirty="0">
              <a:solidFill>
                <a:schemeClr val="accent2">
                  <a:lumMod val="75000"/>
                </a:schemeClr>
              </a:solidFill>
              <a:latin typeface="Helvetica Light (正文)"/>
            </a:endParaRPr>
          </a:p>
          <a:p>
            <a:pPr marL="457200" indent="-457200" algn="l" hangingPunct="1">
              <a:lnSpc>
                <a:spcPct val="150000"/>
              </a:lnSpc>
              <a:buFont typeface="Arial" panose="020B0604020202020204" pitchFamily="34" charset="0"/>
              <a:buChar char="•"/>
            </a:pPr>
            <a:endParaRPr lang="en-US" altLang="zh-CN" b="1" dirty="0">
              <a:solidFill>
                <a:schemeClr val="accent2">
                  <a:lumMod val="75000"/>
                </a:schemeClr>
              </a:solidFill>
              <a:latin typeface="Helvetica Light (正文)"/>
            </a:endParaRPr>
          </a:p>
          <a:p>
            <a:pPr algn="l" hangingPunct="1">
              <a:lnSpc>
                <a:spcPct val="150000"/>
              </a:lnSpc>
            </a:pPr>
            <a:r>
              <a:rPr lang="en-US" altLang="zh-CN" b="1" dirty="0">
                <a:solidFill>
                  <a:schemeClr val="accent2">
                    <a:lumMod val="75000"/>
                  </a:schemeClr>
                </a:solidFill>
                <a:latin typeface="Helvetica Light (正文)"/>
              </a:rPr>
              <a:t>	</a:t>
            </a:r>
            <a:endParaRPr lang="en-US" altLang="zh-CN" b="1" dirty="0">
              <a:solidFill>
                <a:schemeClr val="accent2">
                  <a:lumMod val="75000"/>
                </a:schemeClr>
              </a:solidFill>
              <a:latin typeface="Helvetica Light (正文)"/>
            </a:endParaRPr>
          </a:p>
        </p:txBody>
      </p:sp>
    </p:spTree>
    <p:custDataLst>
      <p:tags r:id="rId1"/>
    </p:custData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斜纹 5"/>
          <p:cNvSpPr/>
          <p:nvPr>
            <p:custDataLst>
              <p:tags r:id="rId1"/>
            </p:custDataLst>
          </p:nvPr>
        </p:nvSpPr>
        <p:spPr bwMode="auto">
          <a:xfrm>
            <a:off x="3051175" y="3170238"/>
            <a:ext cx="515938" cy="517525"/>
          </a:xfrm>
          <a:custGeom>
            <a:avLst/>
            <a:gdLst>
              <a:gd name="T0" fmla="*/ 0 w 515937"/>
              <a:gd name="T1" fmla="*/ 221956 h 517525"/>
              <a:gd name="T2" fmla="*/ 221275 w 515937"/>
              <a:gd name="T3" fmla="*/ 0 h 517525"/>
              <a:gd name="T4" fmla="*/ 515937 w 515937"/>
              <a:gd name="T5" fmla="*/ 0 h 517525"/>
              <a:gd name="T6" fmla="*/ 0 w 515937"/>
              <a:gd name="T7" fmla="*/ 517525 h 517525"/>
              <a:gd name="T8" fmla="*/ 0 w 515937"/>
              <a:gd name="T9" fmla="*/ 221956 h 5175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5937" h="517525">
                <a:moveTo>
                  <a:pt x="0" y="221956"/>
                </a:moveTo>
                <a:lnTo>
                  <a:pt x="221275" y="0"/>
                </a:lnTo>
                <a:lnTo>
                  <a:pt x="515937" y="0"/>
                </a:lnTo>
                <a:lnTo>
                  <a:pt x="0" y="517525"/>
                </a:lnTo>
                <a:lnTo>
                  <a:pt x="0" y="22195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anchor="ctr">
            <a:normAutofit/>
          </a:bodyPr>
          <a:p>
            <a:endParaRPr lang="zh-CN" altLang="en-US" sz="1800"/>
          </a:p>
        </p:txBody>
      </p:sp>
      <p:sp>
        <p:nvSpPr>
          <p:cNvPr id="29700" name="斜纹 8"/>
          <p:cNvSpPr/>
          <p:nvPr>
            <p:custDataLst>
              <p:tags r:id="rId2"/>
            </p:custDataLst>
          </p:nvPr>
        </p:nvSpPr>
        <p:spPr bwMode="auto">
          <a:xfrm rot="10800000">
            <a:off x="9255125" y="7192963"/>
            <a:ext cx="538163" cy="539750"/>
          </a:xfrm>
          <a:custGeom>
            <a:avLst/>
            <a:gdLst>
              <a:gd name="T0" fmla="*/ 0 w 538162"/>
              <a:gd name="T1" fmla="*/ 231488 h 539750"/>
              <a:gd name="T2" fmla="*/ 230807 w 538162"/>
              <a:gd name="T3" fmla="*/ 0 h 539750"/>
              <a:gd name="T4" fmla="*/ 538162 w 538162"/>
              <a:gd name="T5" fmla="*/ 0 h 539750"/>
              <a:gd name="T6" fmla="*/ 0 w 538162"/>
              <a:gd name="T7" fmla="*/ 539750 h 539750"/>
              <a:gd name="T8" fmla="*/ 0 w 538162"/>
              <a:gd name="T9" fmla="*/ 231488 h 5397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162" h="539750">
                <a:moveTo>
                  <a:pt x="0" y="231488"/>
                </a:moveTo>
                <a:lnTo>
                  <a:pt x="230807" y="0"/>
                </a:lnTo>
                <a:lnTo>
                  <a:pt x="538162" y="0"/>
                </a:lnTo>
                <a:lnTo>
                  <a:pt x="0" y="539750"/>
                </a:lnTo>
                <a:lnTo>
                  <a:pt x="0" y="23148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anchor="ctr">
            <a:normAutofit/>
          </a:bodyPr>
          <a:p>
            <a:endParaRPr lang="zh-CN" altLang="en-US" sz="1800"/>
          </a:p>
        </p:txBody>
      </p:sp>
      <p:sp>
        <p:nvSpPr>
          <p:cNvPr id="2" name="内容占位符 1"/>
          <p:cNvSpPr>
            <a:spLocks noGrp="1"/>
          </p:cNvSpPr>
          <p:nvPr>
            <p:ph idx="1"/>
            <p:custDataLst>
              <p:tags r:id="rId3"/>
            </p:custDataLst>
          </p:nvPr>
        </p:nvSpPr>
        <p:spPr>
          <a:xfrm>
            <a:off x="883920" y="2026285"/>
            <a:ext cx="11504295" cy="7049135"/>
          </a:xfrm>
          <a:solidFill>
            <a:schemeClr val="bg1"/>
          </a:solidFill>
        </p:spPr>
        <p:txBody>
          <a:bodyPr wrap="square"/>
          <a:p>
            <a:pPr marL="457200" indent="-457200" algn="l">
              <a:buFont typeface="Arial" panose="020B0604020202020204" pitchFamily="34" charset="0"/>
              <a:buChar char="•"/>
            </a:pPr>
            <a:r>
              <a:rPr lang="zh-CN" altLang="en-US" sz="3600" dirty="0" smtClean="0">
                <a:latin typeface="+mn-lt"/>
                <a:ea typeface="+mn-ea"/>
              </a:rPr>
              <a:t>设计阶段</a:t>
            </a:r>
            <a:endParaRPr lang="en-US" altLang="zh-CN" sz="2800" dirty="0" smtClean="0">
              <a:latin typeface="+mn-lt"/>
              <a:ea typeface="+mn-ea"/>
            </a:endParaRPr>
          </a:p>
          <a:p>
            <a:pPr algn="l"/>
            <a:r>
              <a:rPr lang="en-US" altLang="zh-CN" sz="2800" dirty="0" smtClean="0">
                <a:latin typeface="+mn-lt"/>
                <a:ea typeface="+mn-ea"/>
              </a:rPr>
              <a:t> </a:t>
            </a:r>
            <a:r>
              <a:rPr lang="en-US" altLang="zh-CN" sz="3200" dirty="0" smtClean="0">
                <a:latin typeface="+mn-lt"/>
                <a:ea typeface="+mn-ea"/>
              </a:rPr>
              <a:t>	</a:t>
            </a:r>
            <a:r>
              <a:rPr lang="zh-CN" altLang="en-US" sz="3200" dirty="0" smtClean="0">
                <a:latin typeface="+mn-lt"/>
                <a:ea typeface="+mn-ea"/>
              </a:rPr>
              <a:t>将产品功能拆分为若干服务</a:t>
            </a:r>
            <a:r>
              <a:rPr lang="en-US" altLang="zh-CN" sz="3200" dirty="0" smtClean="0">
                <a:latin typeface="+mn-lt"/>
                <a:ea typeface="+mn-ea"/>
              </a:rPr>
              <a:t>    </a:t>
            </a:r>
            <a:r>
              <a:rPr lang="zh-CN" altLang="en-US" sz="3200" dirty="0" smtClean="0">
                <a:latin typeface="+mn-lt"/>
                <a:ea typeface="+mn-ea"/>
              </a:rPr>
              <a:t>为每个服务设计</a:t>
            </a:r>
            <a:r>
              <a:rPr lang="en-US" altLang="zh-CN" sz="3200" dirty="0" smtClean="0">
                <a:latin typeface="+mn-lt"/>
                <a:ea typeface="+mn-ea"/>
              </a:rPr>
              <a:t>API</a:t>
            </a:r>
            <a:r>
              <a:rPr lang="zh-CN" altLang="en-US" sz="3200" dirty="0" smtClean="0">
                <a:latin typeface="+mn-lt"/>
                <a:ea typeface="+mn-ea"/>
              </a:rPr>
              <a:t>接口</a:t>
            </a:r>
            <a:endParaRPr lang="en-US" altLang="zh-CN" sz="3200" dirty="0" smtClean="0">
              <a:latin typeface="+mn-lt"/>
              <a:ea typeface="+mn-ea"/>
            </a:endParaRPr>
          </a:p>
          <a:p>
            <a:pPr marL="457200" lvl="1" indent="-457200" algn="l">
              <a:buFont typeface="Arial" panose="020B0604020202020204" pitchFamily="34" charset="0"/>
              <a:buChar char="•"/>
            </a:pPr>
            <a:r>
              <a:rPr lang="zh-CN" altLang="en-US" sz="3600" dirty="0" smtClean="0">
                <a:latin typeface="+mn-lt"/>
                <a:ea typeface="+mn-ea"/>
              </a:rPr>
              <a:t>开发阶段</a:t>
            </a:r>
            <a:endParaRPr lang="en-US" altLang="zh-CN" sz="3600" dirty="0" smtClean="0">
              <a:latin typeface="+mn-lt"/>
              <a:ea typeface="+mn-ea"/>
            </a:endParaRPr>
          </a:p>
          <a:p>
            <a:pPr lvl="1" indent="0" algn="l"/>
            <a:r>
              <a:rPr lang="en-US" altLang="zh-CN" sz="3200" dirty="0" smtClean="0">
                <a:latin typeface="+mn-lt"/>
                <a:ea typeface="+mn-ea"/>
              </a:rPr>
              <a:t>	</a:t>
            </a:r>
            <a:r>
              <a:rPr lang="zh-CN" altLang="en-US" sz="3200" dirty="0" smtClean="0">
                <a:latin typeface="+mn-lt"/>
                <a:ea typeface="+mn-ea"/>
              </a:rPr>
              <a:t>实现</a:t>
            </a:r>
            <a:r>
              <a:rPr lang="en-US" altLang="zh-CN" sz="3200" dirty="0" smtClean="0">
                <a:latin typeface="+mn-lt"/>
                <a:ea typeface="+mn-ea"/>
              </a:rPr>
              <a:t>API</a:t>
            </a:r>
            <a:r>
              <a:rPr lang="zh-CN" altLang="en-US" sz="3200" dirty="0" smtClean="0">
                <a:latin typeface="+mn-lt"/>
                <a:ea typeface="+mn-ea"/>
              </a:rPr>
              <a:t>接口（包括单元测试）</a:t>
            </a:r>
            <a:r>
              <a:rPr lang="en-US" altLang="zh-CN" sz="3200" dirty="0" smtClean="0">
                <a:latin typeface="+mn-lt"/>
                <a:ea typeface="+mn-ea"/>
              </a:rPr>
              <a:t>    </a:t>
            </a:r>
            <a:r>
              <a:rPr lang="zh-CN" altLang="en-US" sz="3200" dirty="0" smtClean="0">
                <a:latin typeface="+mn-lt"/>
                <a:ea typeface="+mn-ea"/>
              </a:rPr>
              <a:t>开发</a:t>
            </a:r>
            <a:r>
              <a:rPr lang="en-US" altLang="zh-CN" sz="3200" dirty="0" smtClean="0">
                <a:latin typeface="+mn-lt"/>
                <a:ea typeface="+mn-ea"/>
              </a:rPr>
              <a:t>UI</a:t>
            </a:r>
            <a:r>
              <a:rPr lang="zh-CN" altLang="en-US" sz="3200" dirty="0" smtClean="0">
                <a:latin typeface="+mn-lt"/>
                <a:ea typeface="+mn-ea"/>
              </a:rPr>
              <a:t>原型（页面）</a:t>
            </a:r>
            <a:endParaRPr lang="en-US" altLang="zh-CN" sz="3200" dirty="0" smtClean="0">
              <a:latin typeface="+mn-lt"/>
              <a:ea typeface="+mn-ea"/>
            </a:endParaRPr>
          </a:p>
          <a:p>
            <a:pPr marL="457200" lvl="1" indent="-457200" algn="l">
              <a:buFont typeface="Arial" panose="020B0604020202020204" pitchFamily="34" charset="0"/>
              <a:buChar char="•"/>
            </a:pPr>
            <a:r>
              <a:rPr lang="zh-CN" altLang="en-US" sz="3600" dirty="0" smtClean="0">
                <a:latin typeface="+mn-lt"/>
                <a:ea typeface="+mn-ea"/>
              </a:rPr>
              <a:t>测试阶段</a:t>
            </a:r>
            <a:endParaRPr lang="en-US" altLang="zh-CN" sz="3600" dirty="0" smtClean="0">
              <a:latin typeface="+mn-lt"/>
              <a:ea typeface="+mn-ea"/>
            </a:endParaRPr>
          </a:p>
          <a:p>
            <a:pPr lvl="1" indent="0" algn="l"/>
            <a:r>
              <a:rPr lang="en-US" altLang="zh-CN" sz="3200" dirty="0" smtClean="0">
                <a:latin typeface="+mn-lt"/>
                <a:ea typeface="+mn-ea"/>
              </a:rPr>
              <a:t>	</a:t>
            </a:r>
            <a:r>
              <a:rPr lang="zh-CN" altLang="en-US" sz="3200" dirty="0" smtClean="0">
                <a:latin typeface="+mn-lt"/>
                <a:ea typeface="+mn-ea"/>
              </a:rPr>
              <a:t>前后端集成</a:t>
            </a:r>
            <a:r>
              <a:rPr lang="en-US" altLang="zh-CN" sz="3200" dirty="0" smtClean="0">
                <a:latin typeface="+mn-lt"/>
                <a:ea typeface="+mn-ea"/>
              </a:rPr>
              <a:t>      </a:t>
            </a:r>
            <a:r>
              <a:rPr lang="zh-CN" altLang="en-US" sz="3200" dirty="0" smtClean="0">
                <a:latin typeface="+mn-lt"/>
                <a:ea typeface="+mn-ea"/>
              </a:rPr>
              <a:t>验证产品功能</a:t>
            </a:r>
            <a:endParaRPr lang="en-US" altLang="zh-CN" sz="3200" dirty="0" smtClean="0">
              <a:latin typeface="+mn-lt"/>
              <a:ea typeface="+mn-ea"/>
            </a:endParaRPr>
          </a:p>
          <a:p>
            <a:pPr marL="457200" lvl="1" indent="-457200" algn="l">
              <a:buFont typeface="Arial" panose="020B0604020202020204" pitchFamily="34" charset="0"/>
              <a:buChar char="•"/>
            </a:pPr>
            <a:r>
              <a:rPr lang="zh-CN" altLang="en-US" sz="3600" dirty="0" smtClean="0">
                <a:latin typeface="+mn-lt"/>
                <a:ea typeface="+mn-ea"/>
              </a:rPr>
              <a:t>部署阶段</a:t>
            </a:r>
            <a:endParaRPr lang="zh-CN" altLang="en-US" sz="3600" dirty="0" smtClean="0">
              <a:latin typeface="+mn-lt"/>
              <a:ea typeface="+mn-ea"/>
            </a:endParaRPr>
          </a:p>
          <a:p>
            <a:pPr marL="0" lvl="1" algn="l"/>
            <a:r>
              <a:rPr lang="zh-CN" altLang="en-US" sz="3200" dirty="0" smtClean="0">
                <a:latin typeface="+mn-lt"/>
                <a:ea typeface="+mn-ea"/>
              </a:rPr>
              <a:t>          发布测试环境</a:t>
            </a:r>
            <a:r>
              <a:rPr lang="en-US" altLang="zh-CN" sz="3200" dirty="0" smtClean="0">
                <a:latin typeface="+mn-lt"/>
                <a:ea typeface="+mn-ea"/>
              </a:rPr>
              <a:t>       </a:t>
            </a:r>
            <a:r>
              <a:rPr lang="zh-CN" altLang="en-US" sz="3200" dirty="0" smtClean="0">
                <a:latin typeface="+mn-lt"/>
                <a:ea typeface="+mn-ea"/>
              </a:rPr>
              <a:t>发布生产环境</a:t>
            </a:r>
            <a:endParaRPr lang="zh-CN" altLang="en-US" sz="3200" dirty="0" smtClean="0">
              <a:latin typeface="+mn-lt"/>
              <a:ea typeface="+mn-ea"/>
            </a:endParaRPr>
          </a:p>
        </p:txBody>
      </p:sp>
      <p:sp>
        <p:nvSpPr>
          <p:cNvPr id="6" name="标题 1"/>
          <p:cNvSpPr>
            <a:spLocks noGrp="1"/>
          </p:cNvSpPr>
          <p:nvPr>
            <p:ph type="title"/>
            <p:custDataLst>
              <p:tags r:id="rId4"/>
            </p:custDataLst>
          </p:nvPr>
        </p:nvSpPr>
        <p:spPr/>
        <p:txBody>
          <a:bodyPr wrap="square">
            <a:normAutofit/>
          </a:bodyPr>
          <a:p>
            <a:pPr>
              <a:spcAft>
                <a:spcPts val="0"/>
              </a:spcAft>
              <a:defRPr/>
            </a:pPr>
            <a:r>
              <a:rPr lang="zh-CN" altLang="en-US" dirty="0" smtClean="0">
                <a:solidFill>
                  <a:schemeClr val="accent1">
                    <a:lumMod val="50000"/>
                  </a:schemeClr>
                </a:solidFill>
                <a:latin typeface="+mj-lt"/>
                <a:ea typeface="+mj-ea"/>
              </a:rPr>
              <a:t>三、微服务架构工作流程</a:t>
            </a:r>
            <a:endParaRPr lang="zh-CN" altLang="en-US" dirty="0" smtClean="0">
              <a:solidFill>
                <a:schemeClr val="accent1">
                  <a:lumMod val="50000"/>
                </a:schemeClr>
              </a:solidFill>
              <a:latin typeface="+mj-lt"/>
              <a:ea typeface="+mj-ea"/>
            </a:endParaRPr>
          </a:p>
        </p:txBody>
      </p:sp>
    </p:spTree>
    <p:custDataLst>
      <p:tags r:id="rId5"/>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斜纹 5"/>
          <p:cNvSpPr/>
          <p:nvPr>
            <p:custDataLst>
              <p:tags r:id="rId1"/>
            </p:custDataLst>
          </p:nvPr>
        </p:nvSpPr>
        <p:spPr bwMode="auto">
          <a:xfrm>
            <a:off x="3051175" y="3170238"/>
            <a:ext cx="515938" cy="517525"/>
          </a:xfrm>
          <a:custGeom>
            <a:avLst/>
            <a:gdLst>
              <a:gd name="T0" fmla="*/ 0 w 515937"/>
              <a:gd name="T1" fmla="*/ 221956 h 517525"/>
              <a:gd name="T2" fmla="*/ 221275 w 515937"/>
              <a:gd name="T3" fmla="*/ 0 h 517525"/>
              <a:gd name="T4" fmla="*/ 515937 w 515937"/>
              <a:gd name="T5" fmla="*/ 0 h 517525"/>
              <a:gd name="T6" fmla="*/ 0 w 515937"/>
              <a:gd name="T7" fmla="*/ 517525 h 517525"/>
              <a:gd name="T8" fmla="*/ 0 w 515937"/>
              <a:gd name="T9" fmla="*/ 221956 h 5175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5937" h="517525">
                <a:moveTo>
                  <a:pt x="0" y="221956"/>
                </a:moveTo>
                <a:lnTo>
                  <a:pt x="221275" y="0"/>
                </a:lnTo>
                <a:lnTo>
                  <a:pt x="515937" y="0"/>
                </a:lnTo>
                <a:lnTo>
                  <a:pt x="0" y="517525"/>
                </a:lnTo>
                <a:lnTo>
                  <a:pt x="0" y="22195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anchor="ctr">
            <a:normAutofit/>
          </a:bodyPr>
          <a:p>
            <a:endParaRPr lang="zh-CN" altLang="en-US" sz="1800"/>
          </a:p>
        </p:txBody>
      </p:sp>
      <p:sp>
        <p:nvSpPr>
          <p:cNvPr id="29700" name="斜纹 8"/>
          <p:cNvSpPr/>
          <p:nvPr>
            <p:custDataLst>
              <p:tags r:id="rId2"/>
            </p:custDataLst>
          </p:nvPr>
        </p:nvSpPr>
        <p:spPr bwMode="auto">
          <a:xfrm rot="10800000">
            <a:off x="9255125" y="7192963"/>
            <a:ext cx="538163" cy="539750"/>
          </a:xfrm>
          <a:custGeom>
            <a:avLst/>
            <a:gdLst>
              <a:gd name="T0" fmla="*/ 0 w 538162"/>
              <a:gd name="T1" fmla="*/ 231488 h 539750"/>
              <a:gd name="T2" fmla="*/ 230807 w 538162"/>
              <a:gd name="T3" fmla="*/ 0 h 539750"/>
              <a:gd name="T4" fmla="*/ 538162 w 538162"/>
              <a:gd name="T5" fmla="*/ 0 h 539750"/>
              <a:gd name="T6" fmla="*/ 0 w 538162"/>
              <a:gd name="T7" fmla="*/ 539750 h 539750"/>
              <a:gd name="T8" fmla="*/ 0 w 538162"/>
              <a:gd name="T9" fmla="*/ 231488 h 5397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162" h="539750">
                <a:moveTo>
                  <a:pt x="0" y="231488"/>
                </a:moveTo>
                <a:lnTo>
                  <a:pt x="230807" y="0"/>
                </a:lnTo>
                <a:lnTo>
                  <a:pt x="538162" y="0"/>
                </a:lnTo>
                <a:lnTo>
                  <a:pt x="0" y="539750"/>
                </a:lnTo>
                <a:lnTo>
                  <a:pt x="0" y="23148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anchor="ctr">
            <a:normAutofit/>
          </a:bodyPr>
          <a:p>
            <a:endParaRPr lang="zh-CN" altLang="en-US" sz="1800"/>
          </a:p>
        </p:txBody>
      </p:sp>
      <p:sp>
        <p:nvSpPr>
          <p:cNvPr id="2" name="内容占位符 1"/>
          <p:cNvSpPr>
            <a:spLocks noGrp="1"/>
          </p:cNvSpPr>
          <p:nvPr>
            <p:ph idx="1"/>
            <p:custDataLst>
              <p:tags r:id="rId3"/>
            </p:custDataLst>
          </p:nvPr>
        </p:nvSpPr>
        <p:spPr>
          <a:solidFill>
            <a:schemeClr val="bg1"/>
          </a:solidFill>
        </p:spPr>
        <p:txBody>
          <a:bodyPr wrap="square"/>
          <a:p>
            <a:pPr algn="l"/>
            <a:r>
              <a:rPr lang="en-US" altLang="zh-CN" sz="2400" dirty="0" smtClean="0">
                <a:latin typeface="+mn-lt"/>
                <a:ea typeface="+mn-ea"/>
              </a:rPr>
              <a:t>        </a:t>
            </a:r>
            <a:r>
              <a:rPr lang="zh-CN" altLang="en-US" sz="2800" dirty="0" smtClean="0">
                <a:latin typeface="+mn-lt"/>
                <a:ea typeface="+mn-ea"/>
              </a:rPr>
              <a:t>Spring Boot是由Pivotal团队提供的全新框架，其设计目的是用来简化新Spring应用的初始搭建以及开发过程。该框架使用了特定的方式来进行配置，从而使开发人员不再需要定义样板化的配置。通过这种方式，Boot成为在蓬勃发展的快速应用开发领域的最热框架。</a:t>
            </a:r>
            <a:endParaRPr lang="zh-CN" altLang="en-US" sz="2800" dirty="0" smtClean="0">
              <a:latin typeface="+mn-lt"/>
              <a:ea typeface="+mn-ea"/>
            </a:endParaRPr>
          </a:p>
          <a:p>
            <a:pPr algn="l" eaLnBrk="1" latinLnBrk="0" hangingPunct="1">
              <a:lnSpc>
                <a:spcPts val="1080"/>
              </a:lnSpc>
            </a:pPr>
            <a:endParaRPr lang="zh-CN" altLang="en-US" sz="2400" dirty="0" smtClean="0">
              <a:latin typeface="+mn-lt"/>
              <a:ea typeface="+mn-ea"/>
            </a:endParaRPr>
          </a:p>
          <a:p>
            <a:pPr algn="l"/>
            <a:r>
              <a:rPr lang="zh-CN" altLang="en-US" sz="2800" b="1" dirty="0" smtClean="0">
                <a:effectLst>
                  <a:outerShdw blurRad="38100" dist="38100" dir="2700000" algn="tl">
                    <a:srgbClr val="000000">
                      <a:alpha val="43137"/>
                    </a:srgbClr>
                  </a:outerShdw>
                </a:effectLst>
                <a:latin typeface="+mn-lt"/>
                <a:ea typeface="+mn-ea"/>
              </a:rPr>
              <a:t>Spring boot的特点</a:t>
            </a:r>
            <a:endParaRPr lang="zh-CN" altLang="en-US" sz="2400" dirty="0" smtClean="0">
              <a:latin typeface="+mn-lt"/>
              <a:ea typeface="+mn-ea"/>
            </a:endParaRPr>
          </a:p>
          <a:p>
            <a:pPr algn="l"/>
            <a:r>
              <a:rPr lang="zh-CN" altLang="en-US" sz="2800" dirty="0" smtClean="0">
                <a:latin typeface="+mn-lt"/>
                <a:ea typeface="+mn-ea"/>
              </a:rPr>
              <a:t>1. 创建独立的Spring应用程序</a:t>
            </a:r>
            <a:endParaRPr lang="zh-CN" altLang="en-US" sz="2800" dirty="0" smtClean="0">
              <a:latin typeface="+mn-lt"/>
              <a:ea typeface="+mn-ea"/>
            </a:endParaRPr>
          </a:p>
          <a:p>
            <a:pPr algn="l"/>
            <a:r>
              <a:rPr lang="zh-CN" altLang="en-US" sz="2800" dirty="0" smtClean="0">
                <a:latin typeface="+mn-lt"/>
                <a:ea typeface="+mn-ea"/>
              </a:rPr>
              <a:t>2. 嵌入的Tomcat，无需部署WAR文件</a:t>
            </a:r>
            <a:endParaRPr lang="zh-CN" altLang="en-US" sz="2800" dirty="0" smtClean="0">
              <a:latin typeface="+mn-lt"/>
              <a:ea typeface="+mn-ea"/>
            </a:endParaRPr>
          </a:p>
          <a:p>
            <a:pPr algn="l"/>
            <a:r>
              <a:rPr lang="zh-CN" altLang="en-US" sz="2800" dirty="0" smtClean="0">
                <a:latin typeface="+mn-lt"/>
                <a:ea typeface="+mn-ea"/>
              </a:rPr>
              <a:t>3. 简化Maven配置</a:t>
            </a:r>
            <a:endParaRPr lang="zh-CN" altLang="en-US" sz="2800" dirty="0" smtClean="0">
              <a:latin typeface="+mn-lt"/>
              <a:ea typeface="+mn-ea"/>
            </a:endParaRPr>
          </a:p>
          <a:p>
            <a:pPr algn="l"/>
            <a:r>
              <a:rPr lang="zh-CN" altLang="en-US" sz="2800" dirty="0" smtClean="0">
                <a:latin typeface="+mn-lt"/>
                <a:ea typeface="+mn-ea"/>
              </a:rPr>
              <a:t>4. 自动配置Spring</a:t>
            </a:r>
            <a:endParaRPr lang="zh-CN" altLang="en-US" sz="2800" dirty="0" smtClean="0">
              <a:latin typeface="+mn-lt"/>
              <a:ea typeface="+mn-ea"/>
            </a:endParaRPr>
          </a:p>
          <a:p>
            <a:pPr algn="l"/>
            <a:r>
              <a:rPr lang="zh-CN" altLang="en-US" sz="2800" dirty="0" smtClean="0">
                <a:latin typeface="+mn-lt"/>
                <a:ea typeface="+mn-ea"/>
              </a:rPr>
              <a:t>5. 提供生产就绪型功能，如指标，健康检查和外部配置</a:t>
            </a:r>
            <a:endParaRPr lang="zh-CN" altLang="en-US" sz="2800" dirty="0" smtClean="0">
              <a:latin typeface="+mn-lt"/>
              <a:ea typeface="+mn-ea"/>
            </a:endParaRPr>
          </a:p>
          <a:p>
            <a:pPr algn="l"/>
            <a:r>
              <a:rPr lang="zh-CN" altLang="en-US" sz="2800" dirty="0" smtClean="0">
                <a:latin typeface="+mn-lt"/>
                <a:ea typeface="+mn-ea"/>
              </a:rPr>
              <a:t>6. 绝对没有代码生成和对XML没有要求配置</a:t>
            </a:r>
            <a:endParaRPr lang="zh-CN" altLang="en-US" sz="2800" dirty="0" smtClean="0">
              <a:latin typeface="+mn-lt"/>
              <a:ea typeface="+mn-ea"/>
            </a:endParaRPr>
          </a:p>
        </p:txBody>
      </p:sp>
      <p:sp>
        <p:nvSpPr>
          <p:cNvPr id="6" name="标题 1"/>
          <p:cNvSpPr>
            <a:spLocks noGrp="1"/>
          </p:cNvSpPr>
          <p:nvPr>
            <p:ph type="title"/>
            <p:custDataLst>
              <p:tags r:id="rId4"/>
            </p:custDataLst>
          </p:nvPr>
        </p:nvSpPr>
        <p:spPr/>
        <p:txBody>
          <a:bodyPr wrap="square">
            <a:normAutofit/>
          </a:bodyPr>
          <a:p>
            <a:pPr>
              <a:spcAft>
                <a:spcPts val="0"/>
              </a:spcAft>
              <a:defRPr/>
            </a:pPr>
            <a:r>
              <a:rPr lang="zh-CN" altLang="en-US" dirty="0" smtClean="0">
                <a:solidFill>
                  <a:schemeClr val="accent1">
                    <a:lumMod val="50000"/>
                  </a:schemeClr>
                </a:solidFill>
                <a:latin typeface="+mj-lt"/>
                <a:ea typeface="+mj-ea"/>
              </a:rPr>
              <a:t>四、</a:t>
            </a:r>
            <a:r>
              <a:rPr dirty="0" err="1" smtClean="0">
                <a:latin typeface="+mn-lt"/>
                <a:ea typeface="+mn-ea"/>
                <a:sym typeface="+mn-ea"/>
              </a:rPr>
              <a:t>SpringBoot</a:t>
            </a:r>
            <a:r>
              <a:rPr lang="zh-CN" dirty="0" err="1" smtClean="0">
                <a:latin typeface="+mn-lt"/>
                <a:ea typeface="+mn-ea"/>
                <a:sym typeface="+mn-ea"/>
              </a:rPr>
              <a:t>介绍</a:t>
            </a:r>
            <a:endParaRPr lang="zh-CN" altLang="en-US" dirty="0" smtClean="0">
              <a:solidFill>
                <a:schemeClr val="accent1">
                  <a:lumMod val="50000"/>
                </a:schemeClr>
              </a:solidFill>
              <a:latin typeface="+mj-lt"/>
              <a:ea typeface="+mj-ea"/>
            </a:endParaRPr>
          </a:p>
        </p:txBody>
      </p:sp>
    </p:spTree>
    <p:custDataLst>
      <p:tags r:id="rId5"/>
    </p:custData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173808" y="268288"/>
            <a:ext cx="10464800" cy="1422400"/>
          </a:xfrm>
        </p:spPr>
        <p:txBody>
          <a:bodyPr>
            <a:normAutofit/>
          </a:bodyPr>
          <a:lstStyle/>
          <a:p>
            <a:r>
              <a:rPr lang="zh-CN" altLang="en-US" sz="5400" dirty="0"/>
              <a:t>Spring boot的优点</a:t>
            </a:r>
            <a:endParaRPr lang="zh-CN" altLang="en-US" sz="5400" dirty="0"/>
          </a:p>
        </p:txBody>
      </p:sp>
      <p:sp>
        <p:nvSpPr>
          <p:cNvPr id="5" name="文本占位符 3"/>
          <p:cNvSpPr txBox="1"/>
          <p:nvPr/>
        </p:nvSpPr>
        <p:spPr>
          <a:xfrm>
            <a:off x="1173480" y="2356485"/>
            <a:ext cx="11089640" cy="6336665"/>
          </a:xfrm>
          <a:prstGeom prst="rect">
            <a:avLst/>
          </a:prstGeom>
          <a:ln w="12700">
            <a:miter lim="400000"/>
          </a:ln>
        </p:spPr>
        <p:txBody>
          <a:bodyPr lIns="50800" tIns="50800" rIns="50800" bIns="50800" anchor="t">
            <a:noAutofit/>
          </a:bodyPr>
          <a:lstStyle>
            <a:lvl1pPr marL="0" marR="0" indent="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9pPr>
          </a:lstStyle>
          <a:p>
            <a:pPr algn="l" hangingPunct="1">
              <a:lnSpc>
                <a:spcPct val="150000"/>
              </a:lnSpc>
            </a:pPr>
            <a:r>
              <a:rPr lang="en-US" altLang="zh-CN" dirty="0">
                <a:solidFill>
                  <a:schemeClr val="accent2">
                    <a:lumMod val="75000"/>
                  </a:schemeClr>
                </a:solidFill>
                <a:latin typeface="Helvetica Light (正文)"/>
              </a:rPr>
              <a:t>     </a:t>
            </a:r>
            <a:r>
              <a:rPr lang="zh-CN" altLang="en-US" dirty="0">
                <a:solidFill>
                  <a:schemeClr val="accent2">
                    <a:lumMod val="75000"/>
                  </a:schemeClr>
                </a:solidFill>
                <a:latin typeface="Helvetica Light (正文)"/>
              </a:rPr>
              <a:t>spring boot 可以支持你快速的开发出 restful 风格的微服务架构</a:t>
            </a:r>
            <a:endParaRPr lang="zh-CN" altLang="en-US" dirty="0">
              <a:solidFill>
                <a:schemeClr val="accent2">
                  <a:lumMod val="75000"/>
                </a:schemeClr>
              </a:solidFill>
              <a:latin typeface="Helvetica Light (正文)"/>
            </a:endParaRPr>
          </a:p>
          <a:p>
            <a:pPr algn="l" hangingPunct="1">
              <a:lnSpc>
                <a:spcPct val="150000"/>
              </a:lnSpc>
            </a:pPr>
            <a:r>
              <a:rPr lang="en-US" altLang="zh-CN" dirty="0">
                <a:solidFill>
                  <a:schemeClr val="tx1">
                    <a:lumMod val="50000"/>
                  </a:schemeClr>
                </a:solidFill>
                <a:effectLst>
                  <a:outerShdw blurRad="38100" dist="38100" dir="2700000" algn="tl">
                    <a:srgbClr val="000000">
                      <a:alpha val="43137"/>
                    </a:srgbClr>
                  </a:outerShdw>
                </a:effectLst>
                <a:latin typeface="Helvetica Light (正文)"/>
              </a:rPr>
              <a:t>     自动化确实方便，做微服务再合适不过了，单一jar包部署和管理都非常方便。只要系统架构设计合理，大型项目也能用，加上nginx负载均衡，轻松实现横向扩展</a:t>
            </a:r>
            <a:endParaRPr lang="en-US" altLang="zh-CN" dirty="0">
              <a:solidFill>
                <a:schemeClr val="tx1">
                  <a:lumMod val="50000"/>
                </a:schemeClr>
              </a:solidFill>
              <a:effectLst>
                <a:outerShdw blurRad="38100" dist="38100" dir="2700000" algn="tl">
                  <a:srgbClr val="000000">
                    <a:alpha val="43137"/>
                  </a:srgbClr>
                </a:outerShdw>
              </a:effectLst>
              <a:latin typeface="Helvetica Light (正文)"/>
            </a:endParaRPr>
          </a:p>
          <a:p>
            <a:pPr algn="l" hangingPunct="1">
              <a:lnSpc>
                <a:spcPct val="150000"/>
              </a:lnSpc>
            </a:pPr>
            <a:r>
              <a:rPr lang="zh-CN" altLang="en-US" dirty="0">
                <a:solidFill>
                  <a:schemeClr val="accent2">
                    <a:lumMod val="75000"/>
                  </a:schemeClr>
                </a:solidFill>
                <a:latin typeface="Helvetica Light (正文)"/>
              </a:rPr>
              <a:t>     spring boot 要解决的问题, 精简配置是一方面, 另外一方面是如何方便的让spring生态圈和其他工具链整合(比如redis, email, elasticsearch)</a:t>
            </a:r>
            <a:endParaRPr lang="zh-CN" altLang="en-US" dirty="0">
              <a:solidFill>
                <a:schemeClr val="accent2">
                  <a:lumMod val="75000"/>
                </a:schemeClr>
              </a:solidFill>
              <a:latin typeface="Helvetica Light (正文)"/>
            </a:endParaRPr>
          </a:p>
          <a:p>
            <a:pPr algn="l" hangingPunct="1">
              <a:lnSpc>
                <a:spcPct val="150000"/>
              </a:lnSpc>
            </a:pPr>
            <a:endParaRPr lang="en-US" altLang="zh-CN" b="1" dirty="0">
              <a:solidFill>
                <a:schemeClr val="accent2">
                  <a:lumMod val="75000"/>
                </a:schemeClr>
              </a:solidFill>
              <a:latin typeface="Helvetica Light (正文)"/>
            </a:endParaRPr>
          </a:p>
          <a:p>
            <a:pPr algn="l" hangingPunct="1">
              <a:lnSpc>
                <a:spcPct val="150000"/>
              </a:lnSpc>
            </a:pPr>
            <a:r>
              <a:rPr lang="en-US" altLang="zh-CN" b="1" dirty="0">
                <a:solidFill>
                  <a:schemeClr val="accent2">
                    <a:lumMod val="75000"/>
                  </a:schemeClr>
                </a:solidFill>
                <a:latin typeface="Helvetica Light (正文)"/>
              </a:rPr>
              <a:t>	</a:t>
            </a:r>
            <a:endParaRPr lang="en-US" altLang="zh-CN" b="1" dirty="0">
              <a:solidFill>
                <a:schemeClr val="accent2">
                  <a:lumMod val="75000"/>
                </a:schemeClr>
              </a:solidFill>
              <a:latin typeface="Helvetica Light (正文)"/>
            </a:endParaRPr>
          </a:p>
        </p:txBody>
      </p: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173808" y="268288"/>
            <a:ext cx="10464800" cy="1422400"/>
          </a:xfrm>
        </p:spPr>
        <p:txBody>
          <a:bodyPr>
            <a:normAutofit/>
          </a:bodyPr>
          <a:lstStyle/>
          <a:p>
            <a:r>
              <a:rPr lang="zh-CN" altLang="en-US" sz="5400" dirty="0"/>
              <a:t>Spring boot的优点</a:t>
            </a:r>
            <a:endParaRPr lang="zh-CN" altLang="en-US" sz="5400" dirty="0"/>
          </a:p>
        </p:txBody>
      </p:sp>
      <p:sp>
        <p:nvSpPr>
          <p:cNvPr id="5" name="文本占位符 3"/>
          <p:cNvSpPr txBox="1"/>
          <p:nvPr/>
        </p:nvSpPr>
        <p:spPr>
          <a:xfrm>
            <a:off x="1173480" y="2356485"/>
            <a:ext cx="11089640" cy="6336665"/>
          </a:xfrm>
          <a:prstGeom prst="rect">
            <a:avLst/>
          </a:prstGeom>
          <a:ln w="12700">
            <a:miter lim="400000"/>
          </a:ln>
        </p:spPr>
        <p:txBody>
          <a:bodyPr lIns="50800" tIns="50800" rIns="50800" bIns="50800" anchor="t">
            <a:noAutofit/>
          </a:bodyPr>
          <a:lstStyle>
            <a:lvl1pPr marL="0" marR="0" indent="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9pPr>
          </a:lstStyle>
          <a:p>
            <a:pPr algn="l" hangingPunct="1">
              <a:lnSpc>
                <a:spcPct val="150000"/>
              </a:lnSpc>
            </a:pPr>
            <a:r>
              <a:rPr lang="en-US" altLang="zh-CN" dirty="0">
                <a:solidFill>
                  <a:schemeClr val="accent2">
                    <a:lumMod val="75000"/>
                  </a:schemeClr>
                </a:solidFill>
                <a:latin typeface="Helvetica Light (正文)"/>
              </a:rPr>
              <a:t>     </a:t>
            </a:r>
            <a:r>
              <a:rPr lang="zh-CN" altLang="en-US" dirty="0">
                <a:solidFill>
                  <a:schemeClr val="accent2">
                    <a:lumMod val="75000"/>
                  </a:schemeClr>
                </a:solidFill>
                <a:latin typeface="Helvetica Light (正文)"/>
              </a:rPr>
              <a:t>spring boot 可以支持你快速的开发出 restful 风格的微服务架构</a:t>
            </a:r>
            <a:endParaRPr lang="zh-CN" altLang="en-US" dirty="0">
              <a:solidFill>
                <a:schemeClr val="accent2">
                  <a:lumMod val="75000"/>
                </a:schemeClr>
              </a:solidFill>
              <a:latin typeface="Helvetica Light (正文)"/>
            </a:endParaRPr>
          </a:p>
          <a:p>
            <a:pPr algn="l" hangingPunct="1">
              <a:lnSpc>
                <a:spcPct val="150000"/>
              </a:lnSpc>
            </a:pPr>
            <a:r>
              <a:rPr lang="en-US" altLang="zh-CN" dirty="0">
                <a:solidFill>
                  <a:schemeClr val="tx1">
                    <a:lumMod val="50000"/>
                  </a:schemeClr>
                </a:solidFill>
                <a:effectLst>
                  <a:outerShdw blurRad="38100" dist="38100" dir="2700000" algn="tl">
                    <a:srgbClr val="000000">
                      <a:alpha val="43137"/>
                    </a:srgbClr>
                  </a:outerShdw>
                </a:effectLst>
                <a:latin typeface="Helvetica Light (正文)"/>
              </a:rPr>
              <a:t>     自动化确实方便，做微服务再合适不过了，单一jar包部署和管理都非常方便。只要系统架构设计合理，大型项目也能用，加上nginx负载均衡，轻松实现横向扩展</a:t>
            </a:r>
            <a:endParaRPr lang="en-US" altLang="zh-CN" dirty="0">
              <a:solidFill>
                <a:schemeClr val="tx1">
                  <a:lumMod val="50000"/>
                </a:schemeClr>
              </a:solidFill>
              <a:effectLst>
                <a:outerShdw blurRad="38100" dist="38100" dir="2700000" algn="tl">
                  <a:srgbClr val="000000">
                    <a:alpha val="43137"/>
                  </a:srgbClr>
                </a:outerShdw>
              </a:effectLst>
              <a:latin typeface="Helvetica Light (正文)"/>
            </a:endParaRPr>
          </a:p>
          <a:p>
            <a:pPr algn="l" hangingPunct="1">
              <a:lnSpc>
                <a:spcPct val="150000"/>
              </a:lnSpc>
            </a:pPr>
            <a:r>
              <a:rPr lang="zh-CN" altLang="en-US" dirty="0">
                <a:solidFill>
                  <a:schemeClr val="accent2">
                    <a:lumMod val="75000"/>
                  </a:schemeClr>
                </a:solidFill>
                <a:latin typeface="Helvetica Light (正文)"/>
              </a:rPr>
              <a:t>     spring boot 要解决的问题, 精简配置是一方面, 另外一方面是如何方便的让spring生态圈和其他工具链整合(比如redis, email, elasticsearch)</a:t>
            </a:r>
            <a:endParaRPr lang="zh-CN" altLang="en-US" dirty="0">
              <a:solidFill>
                <a:schemeClr val="accent2">
                  <a:lumMod val="75000"/>
                </a:schemeClr>
              </a:solidFill>
              <a:latin typeface="Helvetica Light (正文)"/>
            </a:endParaRPr>
          </a:p>
          <a:p>
            <a:pPr algn="l" hangingPunct="1">
              <a:lnSpc>
                <a:spcPct val="150000"/>
              </a:lnSpc>
            </a:pPr>
            <a:endParaRPr lang="en-US" altLang="zh-CN" b="1" dirty="0">
              <a:solidFill>
                <a:schemeClr val="accent2">
                  <a:lumMod val="75000"/>
                </a:schemeClr>
              </a:solidFill>
              <a:latin typeface="Helvetica Light (正文)"/>
            </a:endParaRPr>
          </a:p>
          <a:p>
            <a:pPr algn="l" hangingPunct="1">
              <a:lnSpc>
                <a:spcPct val="150000"/>
              </a:lnSpc>
            </a:pPr>
            <a:r>
              <a:rPr lang="en-US" altLang="zh-CN" b="1" dirty="0">
                <a:solidFill>
                  <a:schemeClr val="accent2">
                    <a:lumMod val="75000"/>
                  </a:schemeClr>
                </a:solidFill>
                <a:latin typeface="Helvetica Light (正文)"/>
              </a:rPr>
              <a:t>	</a:t>
            </a:r>
            <a:endParaRPr lang="en-US" altLang="zh-CN" b="1" dirty="0">
              <a:solidFill>
                <a:schemeClr val="accent2">
                  <a:lumMod val="75000"/>
                </a:schemeClr>
              </a:solidFill>
              <a:latin typeface="Helvetica Light (正文)"/>
            </a:endParaRPr>
          </a:p>
        </p:txBody>
      </p:sp>
    </p:spTree>
    <p:custDataLst>
      <p:tags r:id="rId1"/>
    </p:custData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173808" y="268288"/>
            <a:ext cx="10464800" cy="1422400"/>
          </a:xfrm>
        </p:spPr>
        <p:txBody>
          <a:bodyPr>
            <a:normAutofit/>
          </a:bodyPr>
          <a:lstStyle/>
          <a:p>
            <a:r>
              <a:rPr lang="zh-CN" altLang="en-US" sz="5400" dirty="0"/>
              <a:t>Spring boot开发工具</a:t>
            </a:r>
            <a:endParaRPr lang="zh-CN" altLang="en-US" sz="5400" dirty="0"/>
          </a:p>
        </p:txBody>
      </p:sp>
      <p:sp>
        <p:nvSpPr>
          <p:cNvPr id="5" name="文本占位符 3"/>
          <p:cNvSpPr txBox="1"/>
          <p:nvPr/>
        </p:nvSpPr>
        <p:spPr>
          <a:xfrm>
            <a:off x="636270" y="2356485"/>
            <a:ext cx="11742420" cy="6336665"/>
          </a:xfrm>
          <a:prstGeom prst="rect">
            <a:avLst/>
          </a:prstGeom>
          <a:ln w="12700">
            <a:miter lim="400000"/>
          </a:ln>
        </p:spPr>
        <p:txBody>
          <a:bodyPr lIns="50800" tIns="50800" rIns="50800" bIns="50800" anchor="t">
            <a:noAutofit/>
          </a:bodyPr>
          <a:lstStyle>
            <a:lvl1pPr marL="0" marR="0" indent="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9pPr>
          </a:lstStyle>
          <a:p>
            <a:pPr algn="l" hangingPunct="1">
              <a:lnSpc>
                <a:spcPct val="150000"/>
              </a:lnSpc>
            </a:pPr>
            <a:r>
              <a:rPr lang="en-US" altLang="zh-CN" sz="2800" dirty="0">
                <a:solidFill>
                  <a:schemeClr val="accent2">
                    <a:lumMod val="75000"/>
                  </a:schemeClr>
                </a:solidFill>
                <a:latin typeface="Helvetica Light (正文)"/>
              </a:rPr>
              <a:t>     </a:t>
            </a:r>
            <a:r>
              <a:rPr lang="zh-CN" altLang="en-US" sz="2800" dirty="0">
                <a:solidFill>
                  <a:schemeClr val="accent2">
                    <a:lumMod val="75000"/>
                  </a:schemeClr>
                </a:solidFill>
                <a:latin typeface="Helvetica Light (正文)"/>
              </a:rPr>
              <a:t>STS（</a:t>
            </a:r>
            <a:r>
              <a:rPr lang="en-US" altLang="zh-CN" sz="2800" dirty="0">
                <a:solidFill>
                  <a:schemeClr val="accent2">
                    <a:lumMod val="75000"/>
                  </a:schemeClr>
                </a:solidFill>
                <a:latin typeface="Helvetica Light (正文)"/>
              </a:rPr>
              <a:t>Spring Tools Suite</a:t>
            </a:r>
            <a:r>
              <a:rPr lang="zh-CN" altLang="en-US" sz="2800" dirty="0">
                <a:solidFill>
                  <a:schemeClr val="accent2">
                    <a:lumMod val="75000"/>
                  </a:schemeClr>
                </a:solidFill>
                <a:latin typeface="Helvetica Light (正文)"/>
              </a:rPr>
              <a:t>）是一个自定义版本的Eclipse，专为Spring开发定制的，方便创建调试运行维护Spring应用，它被用来与各种Spring项目进行协作，它同时还包括Groovy和Gradle功能。它通过“Getting Started”项目，能够让你快速地了解Spring广阔的生态系统。 </a:t>
            </a:r>
            <a:endParaRPr lang="en-US" altLang="zh-CN" sz="2800" dirty="0">
              <a:solidFill>
                <a:schemeClr val="tx1">
                  <a:lumMod val="50000"/>
                </a:schemeClr>
              </a:solidFill>
              <a:effectLst>
                <a:outerShdw blurRad="38100" dist="38100" dir="2700000" algn="tl">
                  <a:srgbClr val="000000">
                    <a:alpha val="43137"/>
                  </a:srgbClr>
                </a:outerShdw>
              </a:effectLst>
              <a:latin typeface="Helvetica Light (正文)"/>
            </a:endParaRPr>
          </a:p>
          <a:p>
            <a:pPr algn="l" hangingPunct="1">
              <a:lnSpc>
                <a:spcPct val="150000"/>
              </a:lnSpc>
            </a:pPr>
            <a:r>
              <a:rPr lang="en-US" altLang="zh-CN" sz="2800" b="1" dirty="0">
                <a:solidFill>
                  <a:schemeClr val="accent2">
                    <a:lumMod val="75000"/>
                  </a:schemeClr>
                </a:solidFill>
                <a:latin typeface="Helvetica Light (正文)"/>
              </a:rPr>
              <a:t>	</a:t>
            </a:r>
            <a:endParaRPr lang="en-US" altLang="zh-CN" sz="2800" b="1" dirty="0">
              <a:solidFill>
                <a:schemeClr val="accent2">
                  <a:lumMod val="75000"/>
                </a:schemeClr>
              </a:solidFill>
              <a:latin typeface="Helvetica Light (正文)"/>
            </a:endParaRPr>
          </a:p>
        </p:txBody>
      </p:sp>
      <p:sp>
        <p:nvSpPr>
          <p:cNvPr id="2" name="下箭头 1"/>
          <p:cNvSpPr/>
          <p:nvPr/>
        </p:nvSpPr>
        <p:spPr>
          <a:xfrm>
            <a:off x="5205730" y="5524500"/>
            <a:ext cx="1584325" cy="158432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3175635" y="7727315"/>
            <a:ext cx="5643880" cy="811530"/>
          </a:xfrm>
          <a:prstGeom prst="rect">
            <a:avLst/>
          </a:prstGeom>
          <a:noFill/>
        </p:spPr>
        <p:txBody>
          <a:bodyPr wrap="none" rtlCol="0">
            <a:spAutoFit/>
          </a:bodyPr>
          <a:p>
            <a:pPr>
              <a:lnSpc>
                <a:spcPct val="130000"/>
              </a:lnSpc>
            </a:pPr>
            <a:r>
              <a:rPr lang="zh-CN" altLang="en-US" sz="3600" dirty="0" smtClean="0">
                <a:solidFill>
                  <a:schemeClr val="tx1">
                    <a:lumMod val="50000"/>
                  </a:schemeClr>
                </a:solidFill>
                <a:latin typeface="Arial" panose="020B0604020202020204" pitchFamily="34" charset="0"/>
                <a:ea typeface="微软雅黑" panose="020B0503020204020204" charset="-122"/>
              </a:rPr>
              <a:t>做一个</a:t>
            </a:r>
            <a:r>
              <a:rPr lang="en-US" altLang="zh-CN" sz="3600" dirty="0" smtClean="0">
                <a:solidFill>
                  <a:schemeClr val="tx1">
                    <a:lumMod val="50000"/>
                  </a:schemeClr>
                </a:solidFill>
                <a:latin typeface="Arial" panose="020B0604020202020204" pitchFamily="34" charset="0"/>
                <a:ea typeface="微软雅黑" panose="020B0503020204020204" charset="-122"/>
              </a:rPr>
              <a:t>SpringBoot</a:t>
            </a:r>
            <a:r>
              <a:rPr lang="zh-CN" altLang="en-US" sz="3600" dirty="0" smtClean="0">
                <a:solidFill>
                  <a:schemeClr val="tx1">
                    <a:lumMod val="50000"/>
                  </a:schemeClr>
                </a:solidFill>
                <a:latin typeface="Arial" panose="020B0604020202020204" pitchFamily="34" charset="0"/>
                <a:ea typeface="微软雅黑" panose="020B0503020204020204" charset="-122"/>
              </a:rPr>
              <a:t>实例系统</a:t>
            </a:r>
            <a:endParaRPr lang="zh-CN" altLang="en-US" sz="3600" dirty="0" smtClean="0">
              <a:solidFill>
                <a:schemeClr val="tx1">
                  <a:lumMod val="50000"/>
                </a:schemeClr>
              </a:solidFill>
              <a:latin typeface="Arial" panose="020B0604020202020204" pitchFamily="34" charset="0"/>
              <a:ea typeface="微软雅黑" panose="020B0503020204020204" charset="-122"/>
            </a:endParaRPr>
          </a:p>
        </p:txBody>
      </p:sp>
    </p:spTree>
    <p:custDataLst>
      <p:tags r:id="rId1"/>
    </p:custData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斜纹 5"/>
          <p:cNvSpPr/>
          <p:nvPr>
            <p:custDataLst>
              <p:tags r:id="rId1"/>
            </p:custDataLst>
          </p:nvPr>
        </p:nvSpPr>
        <p:spPr bwMode="auto">
          <a:xfrm>
            <a:off x="3051175" y="3170238"/>
            <a:ext cx="515938" cy="517525"/>
          </a:xfrm>
          <a:custGeom>
            <a:avLst/>
            <a:gdLst>
              <a:gd name="T0" fmla="*/ 0 w 515937"/>
              <a:gd name="T1" fmla="*/ 221956 h 517525"/>
              <a:gd name="T2" fmla="*/ 221275 w 515937"/>
              <a:gd name="T3" fmla="*/ 0 h 517525"/>
              <a:gd name="T4" fmla="*/ 515937 w 515937"/>
              <a:gd name="T5" fmla="*/ 0 h 517525"/>
              <a:gd name="T6" fmla="*/ 0 w 515937"/>
              <a:gd name="T7" fmla="*/ 517525 h 517525"/>
              <a:gd name="T8" fmla="*/ 0 w 515937"/>
              <a:gd name="T9" fmla="*/ 221956 h 5175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5937" h="517525">
                <a:moveTo>
                  <a:pt x="0" y="221956"/>
                </a:moveTo>
                <a:lnTo>
                  <a:pt x="221275" y="0"/>
                </a:lnTo>
                <a:lnTo>
                  <a:pt x="515937" y="0"/>
                </a:lnTo>
                <a:lnTo>
                  <a:pt x="0" y="517525"/>
                </a:lnTo>
                <a:lnTo>
                  <a:pt x="0" y="22195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anchor="ctr">
            <a:normAutofit/>
          </a:bodyPr>
          <a:p>
            <a:endParaRPr lang="zh-CN" altLang="en-US" sz="1800"/>
          </a:p>
        </p:txBody>
      </p:sp>
      <p:sp>
        <p:nvSpPr>
          <p:cNvPr id="29700" name="斜纹 8"/>
          <p:cNvSpPr/>
          <p:nvPr>
            <p:custDataLst>
              <p:tags r:id="rId2"/>
            </p:custDataLst>
          </p:nvPr>
        </p:nvSpPr>
        <p:spPr bwMode="auto">
          <a:xfrm rot="10800000">
            <a:off x="9255125" y="7192963"/>
            <a:ext cx="538163" cy="539750"/>
          </a:xfrm>
          <a:custGeom>
            <a:avLst/>
            <a:gdLst>
              <a:gd name="T0" fmla="*/ 0 w 538162"/>
              <a:gd name="T1" fmla="*/ 231488 h 539750"/>
              <a:gd name="T2" fmla="*/ 230807 w 538162"/>
              <a:gd name="T3" fmla="*/ 0 h 539750"/>
              <a:gd name="T4" fmla="*/ 538162 w 538162"/>
              <a:gd name="T5" fmla="*/ 0 h 539750"/>
              <a:gd name="T6" fmla="*/ 0 w 538162"/>
              <a:gd name="T7" fmla="*/ 539750 h 539750"/>
              <a:gd name="T8" fmla="*/ 0 w 538162"/>
              <a:gd name="T9" fmla="*/ 231488 h 5397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162" h="539750">
                <a:moveTo>
                  <a:pt x="0" y="231488"/>
                </a:moveTo>
                <a:lnTo>
                  <a:pt x="230807" y="0"/>
                </a:lnTo>
                <a:lnTo>
                  <a:pt x="538162" y="0"/>
                </a:lnTo>
                <a:lnTo>
                  <a:pt x="0" y="539750"/>
                </a:lnTo>
                <a:lnTo>
                  <a:pt x="0" y="23148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anchor="ctr">
            <a:normAutofit/>
          </a:bodyPr>
          <a:p>
            <a:endParaRPr lang="zh-CN" altLang="en-US" sz="1800"/>
          </a:p>
        </p:txBody>
      </p:sp>
      <p:sp>
        <p:nvSpPr>
          <p:cNvPr id="25602" name="标题 1"/>
          <p:cNvSpPr>
            <a:spLocks noGrp="1"/>
          </p:cNvSpPr>
          <p:nvPr>
            <p:ph type="title"/>
            <p:custDataLst>
              <p:tags r:id="rId3"/>
            </p:custDataLst>
          </p:nvPr>
        </p:nvSpPr>
        <p:spPr>
          <a:xfrm>
            <a:off x="945091" y="102727"/>
            <a:ext cx="8527627" cy="1756551"/>
          </a:xfrm>
        </p:spPr>
        <p:txBody>
          <a:bodyPr wrap="square">
            <a:normAutofit/>
          </a:bodyPr>
          <a:p>
            <a:pPr algn="l">
              <a:spcAft>
                <a:spcPts val="0"/>
              </a:spcAft>
              <a:defRPr/>
            </a:pPr>
            <a:r>
              <a:rPr lang="zh-CN" altLang="en-US" dirty="0" smtClean="0">
                <a:solidFill>
                  <a:schemeClr val="accent1">
                    <a:lumMod val="50000"/>
                  </a:schemeClr>
                </a:solidFill>
                <a:latin typeface="+mj-lt"/>
                <a:ea typeface="+mj-ea"/>
              </a:rPr>
              <a:t>五、实例分析</a:t>
            </a:r>
            <a:endParaRPr lang="zh-CN" altLang="en-US" dirty="0" smtClean="0">
              <a:solidFill>
                <a:schemeClr val="accent1">
                  <a:lumMod val="50000"/>
                </a:schemeClr>
              </a:solidFill>
              <a:latin typeface="+mj-lt"/>
              <a:ea typeface="+mj-ea"/>
            </a:endParaRPr>
          </a:p>
        </p:txBody>
      </p:sp>
      <p:sp>
        <p:nvSpPr>
          <p:cNvPr id="5" name="文本占位符 3"/>
          <p:cNvSpPr txBox="1"/>
          <p:nvPr/>
        </p:nvSpPr>
        <p:spPr>
          <a:xfrm>
            <a:off x="636270" y="2356485"/>
            <a:ext cx="11742420" cy="6336665"/>
          </a:xfrm>
          <a:prstGeom prst="rect">
            <a:avLst/>
          </a:prstGeom>
          <a:solidFill>
            <a:schemeClr val="bg1"/>
          </a:solidFill>
          <a:ln w="12700">
            <a:miter lim="400000"/>
          </a:ln>
        </p:spPr>
        <p:txBody>
          <a:bodyPr lIns="50800" tIns="50800" rIns="50800" bIns="50800" anchor="t">
            <a:noAutofit/>
          </a:bodyPr>
          <a:lstStyle>
            <a:lvl1pPr marL="0" marR="0" indent="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9pPr>
          </a:lstStyle>
          <a:p>
            <a:pPr algn="l" hangingPunct="1">
              <a:lnSpc>
                <a:spcPct val="150000"/>
              </a:lnSpc>
            </a:pPr>
            <a:r>
              <a:rPr lang="en-US" altLang="zh-CN" sz="3600" dirty="0">
                <a:solidFill>
                  <a:schemeClr val="accent2">
                    <a:lumMod val="75000"/>
                  </a:schemeClr>
                </a:solidFill>
                <a:latin typeface="Times New Roman" panose="02020603050405020304" charset="0"/>
              </a:rPr>
              <a:t>  1</a:t>
            </a:r>
            <a:r>
              <a:rPr lang="zh-CN" altLang="en-US" sz="3600" dirty="0">
                <a:solidFill>
                  <a:schemeClr val="accent2">
                    <a:lumMod val="75000"/>
                  </a:schemeClr>
                </a:solidFill>
                <a:latin typeface="Times New Roman" panose="02020603050405020304" charset="0"/>
              </a:rPr>
              <a:t>、安装创建Spring Tools Suite（</a:t>
            </a:r>
            <a:r>
              <a:rPr lang="en-US" altLang="zh-CN" sz="3600" dirty="0">
                <a:solidFill>
                  <a:schemeClr val="accent2">
                    <a:lumMod val="75000"/>
                  </a:schemeClr>
                </a:solidFill>
                <a:latin typeface="Times New Roman" panose="02020603050405020304" charset="0"/>
              </a:rPr>
              <a:t>STS</a:t>
            </a:r>
            <a:r>
              <a:rPr lang="zh-CN" altLang="en-US" sz="3600" dirty="0">
                <a:solidFill>
                  <a:schemeClr val="accent2">
                    <a:lumMod val="75000"/>
                  </a:schemeClr>
                </a:solidFill>
                <a:latin typeface="Times New Roman" panose="02020603050405020304" charset="0"/>
              </a:rPr>
              <a:t>）开发平台 </a:t>
            </a:r>
            <a:endParaRPr lang="zh-CN" altLang="en-US" sz="3600" dirty="0">
              <a:solidFill>
                <a:schemeClr val="accent2">
                  <a:lumMod val="75000"/>
                </a:schemeClr>
              </a:solidFill>
              <a:latin typeface="Times New Roman" panose="02020603050405020304" charset="0"/>
            </a:endParaRPr>
          </a:p>
          <a:p>
            <a:pPr algn="l" hangingPunct="1">
              <a:lnSpc>
                <a:spcPct val="150000"/>
              </a:lnSpc>
            </a:pPr>
            <a:r>
              <a:rPr lang="en-US" altLang="zh-CN" sz="3600" dirty="0">
                <a:solidFill>
                  <a:schemeClr val="tx1">
                    <a:lumMod val="50000"/>
                  </a:schemeClr>
                </a:solidFill>
                <a:effectLst>
                  <a:outerShdw blurRad="38100" dist="38100" dir="2700000" algn="tl">
                    <a:srgbClr val="000000">
                      <a:alpha val="43137"/>
                    </a:srgbClr>
                  </a:outerShdw>
                </a:effectLst>
                <a:latin typeface="Times New Roman" panose="02020603050405020304" charset="0"/>
              </a:rPr>
              <a:t>  2</a:t>
            </a:r>
            <a:r>
              <a:rPr lang="zh-CN" altLang="en-US" sz="3600" dirty="0">
                <a:solidFill>
                  <a:schemeClr val="tx1">
                    <a:lumMod val="50000"/>
                  </a:schemeClr>
                </a:solidFill>
                <a:effectLst>
                  <a:outerShdw blurRad="38100" dist="38100" dir="2700000" algn="tl">
                    <a:srgbClr val="000000">
                      <a:alpha val="43137"/>
                    </a:srgbClr>
                  </a:outerShdw>
                </a:effectLst>
                <a:latin typeface="Times New Roman" panose="02020603050405020304" charset="0"/>
              </a:rPr>
              <a:t>、编写第一个</a:t>
            </a:r>
            <a:r>
              <a:rPr lang="en-US" altLang="zh-CN" sz="3600" dirty="0">
                <a:solidFill>
                  <a:schemeClr val="tx1">
                    <a:lumMod val="50000"/>
                  </a:schemeClr>
                </a:solidFill>
                <a:effectLst>
                  <a:outerShdw blurRad="38100" dist="38100" dir="2700000" algn="tl">
                    <a:srgbClr val="000000">
                      <a:alpha val="43137"/>
                    </a:srgbClr>
                  </a:outerShdw>
                </a:effectLst>
                <a:latin typeface="Times New Roman" panose="02020603050405020304" charset="0"/>
              </a:rPr>
              <a:t>Spring Boot</a:t>
            </a:r>
            <a:r>
              <a:rPr lang="zh-CN" altLang="en-US" sz="3600" dirty="0">
                <a:solidFill>
                  <a:schemeClr val="tx1">
                    <a:lumMod val="50000"/>
                  </a:schemeClr>
                </a:solidFill>
                <a:effectLst>
                  <a:outerShdw blurRad="38100" dist="38100" dir="2700000" algn="tl">
                    <a:srgbClr val="000000">
                      <a:alpha val="43137"/>
                    </a:srgbClr>
                  </a:outerShdw>
                </a:effectLst>
                <a:latin typeface="Times New Roman" panose="02020603050405020304" charset="0"/>
              </a:rPr>
              <a:t>系统</a:t>
            </a:r>
            <a:endParaRPr lang="en-US" altLang="zh-CN" sz="3600" dirty="0">
              <a:solidFill>
                <a:schemeClr val="tx1">
                  <a:lumMod val="50000"/>
                </a:schemeClr>
              </a:solidFill>
              <a:effectLst>
                <a:outerShdw blurRad="38100" dist="38100" dir="2700000" algn="tl">
                  <a:srgbClr val="000000">
                    <a:alpha val="43137"/>
                  </a:srgbClr>
                </a:outerShdw>
              </a:effectLst>
              <a:latin typeface="Times New Roman" panose="02020603050405020304" charset="0"/>
            </a:endParaRPr>
          </a:p>
          <a:p>
            <a:pPr algn="l" hangingPunct="1">
              <a:lnSpc>
                <a:spcPct val="150000"/>
              </a:lnSpc>
            </a:pPr>
            <a:r>
              <a:rPr lang="zh-CN" altLang="en-US" sz="3600" b="1" dirty="0">
                <a:solidFill>
                  <a:schemeClr val="accent2">
                    <a:lumMod val="75000"/>
                  </a:schemeClr>
                </a:solidFill>
                <a:latin typeface="Times New Roman" panose="02020603050405020304" charset="0"/>
              </a:rPr>
              <a:t>（</a:t>
            </a:r>
            <a:r>
              <a:rPr lang="en-US" altLang="zh-CN" sz="3600" b="1" dirty="0">
                <a:solidFill>
                  <a:schemeClr val="accent2">
                    <a:lumMod val="75000"/>
                  </a:schemeClr>
                </a:solidFill>
                <a:latin typeface="Times New Roman" panose="02020603050405020304" charset="0"/>
              </a:rPr>
              <a:t>1</a:t>
            </a:r>
            <a:r>
              <a:rPr lang="zh-CN" altLang="en-US" sz="3600" b="1" dirty="0">
                <a:solidFill>
                  <a:schemeClr val="accent2">
                    <a:lumMod val="75000"/>
                  </a:schemeClr>
                </a:solidFill>
                <a:latin typeface="Times New Roman" panose="02020603050405020304" charset="0"/>
              </a:rPr>
              <a:t>）maven配置文件</a:t>
            </a:r>
            <a:endParaRPr lang="zh-CN" altLang="en-US" sz="3600" b="1" dirty="0">
              <a:solidFill>
                <a:schemeClr val="accent2">
                  <a:lumMod val="75000"/>
                </a:schemeClr>
              </a:solidFill>
              <a:latin typeface="Times New Roman" panose="02020603050405020304" charset="0"/>
            </a:endParaRPr>
          </a:p>
          <a:p>
            <a:pPr algn="l" hangingPunct="1">
              <a:lnSpc>
                <a:spcPct val="150000"/>
              </a:lnSpc>
            </a:pPr>
            <a:r>
              <a:rPr lang="zh-CN" altLang="en-US" sz="3600" b="1" dirty="0">
                <a:solidFill>
                  <a:schemeClr val="accent2">
                    <a:lumMod val="75000"/>
                  </a:schemeClr>
                </a:solidFill>
                <a:latin typeface="Times New Roman" panose="02020603050405020304" charset="0"/>
              </a:rPr>
              <a:t>（</a:t>
            </a:r>
            <a:r>
              <a:rPr lang="en-US" altLang="zh-CN" sz="3600" b="1" dirty="0">
                <a:solidFill>
                  <a:schemeClr val="accent2">
                    <a:lumMod val="75000"/>
                  </a:schemeClr>
                </a:solidFill>
                <a:latin typeface="Times New Roman" panose="02020603050405020304" charset="0"/>
              </a:rPr>
              <a:t>2</a:t>
            </a:r>
            <a:r>
              <a:rPr lang="zh-CN" altLang="en-US" sz="3600" b="1" dirty="0">
                <a:solidFill>
                  <a:schemeClr val="accent2">
                    <a:lumMod val="75000"/>
                  </a:schemeClr>
                </a:solidFill>
                <a:latin typeface="Times New Roman" panose="02020603050405020304" charset="0"/>
              </a:rPr>
              <a:t>）application类</a:t>
            </a:r>
            <a:endParaRPr lang="zh-CN" altLang="en-US" sz="3600" b="1" dirty="0">
              <a:solidFill>
                <a:schemeClr val="accent2">
                  <a:lumMod val="75000"/>
                </a:schemeClr>
              </a:solidFill>
              <a:latin typeface="Times New Roman" panose="02020603050405020304" charset="0"/>
            </a:endParaRPr>
          </a:p>
          <a:p>
            <a:pPr algn="l" hangingPunct="1">
              <a:lnSpc>
                <a:spcPct val="150000"/>
              </a:lnSpc>
            </a:pPr>
            <a:r>
              <a:rPr lang="zh-CN" altLang="en-US" sz="3600" b="1" dirty="0">
                <a:solidFill>
                  <a:schemeClr val="accent2">
                    <a:lumMod val="75000"/>
                  </a:schemeClr>
                </a:solidFill>
                <a:latin typeface="Times New Roman" panose="02020603050405020304" charset="0"/>
              </a:rPr>
              <a:t>（</a:t>
            </a:r>
            <a:r>
              <a:rPr lang="en-US" altLang="zh-CN" sz="3600" b="1" dirty="0">
                <a:solidFill>
                  <a:schemeClr val="accent2">
                    <a:lumMod val="75000"/>
                  </a:schemeClr>
                </a:solidFill>
                <a:latin typeface="Times New Roman" panose="02020603050405020304" charset="0"/>
              </a:rPr>
              <a:t>3</a:t>
            </a:r>
            <a:r>
              <a:rPr lang="zh-CN" altLang="en-US" sz="3600" b="1" dirty="0">
                <a:solidFill>
                  <a:schemeClr val="accent2">
                    <a:lumMod val="75000"/>
                  </a:schemeClr>
                </a:solidFill>
                <a:latin typeface="Times New Roman" panose="02020603050405020304" charset="0"/>
              </a:rPr>
              <a:t>）属性和资源文件</a:t>
            </a:r>
            <a:endParaRPr lang="zh-CN" altLang="en-US" sz="3600" b="1" dirty="0">
              <a:solidFill>
                <a:schemeClr val="accent2">
                  <a:lumMod val="75000"/>
                </a:schemeClr>
              </a:solidFill>
              <a:latin typeface="Times New Roman" panose="02020603050405020304" charset="0"/>
            </a:endParaRPr>
          </a:p>
          <a:p>
            <a:pPr algn="l" hangingPunct="1">
              <a:lnSpc>
                <a:spcPct val="150000"/>
              </a:lnSpc>
            </a:pPr>
            <a:r>
              <a:rPr lang="zh-CN" altLang="en-US" sz="3600" b="1" dirty="0">
                <a:solidFill>
                  <a:schemeClr val="accent2">
                    <a:lumMod val="75000"/>
                  </a:schemeClr>
                </a:solidFill>
                <a:latin typeface="Times New Roman" panose="02020603050405020304" charset="0"/>
              </a:rPr>
              <a:t>（</a:t>
            </a:r>
            <a:r>
              <a:rPr lang="en-US" altLang="zh-CN" sz="3600" b="1" dirty="0">
                <a:solidFill>
                  <a:schemeClr val="accent2">
                    <a:lumMod val="75000"/>
                  </a:schemeClr>
                </a:solidFill>
                <a:latin typeface="Times New Roman" panose="02020603050405020304" charset="0"/>
              </a:rPr>
              <a:t>4</a:t>
            </a:r>
            <a:r>
              <a:rPr lang="zh-CN" altLang="en-US" sz="3600" b="1" dirty="0">
                <a:solidFill>
                  <a:schemeClr val="accent2">
                    <a:lumMod val="75000"/>
                  </a:schemeClr>
                </a:solidFill>
                <a:latin typeface="Times New Roman" panose="02020603050405020304" charset="0"/>
              </a:rPr>
              <a:t>）service类</a:t>
            </a:r>
            <a:endParaRPr lang="zh-CN" altLang="en-US" sz="3600" b="1" dirty="0">
              <a:solidFill>
                <a:schemeClr val="accent2">
                  <a:lumMod val="75000"/>
                </a:schemeClr>
              </a:solidFill>
              <a:latin typeface="Times New Roman" panose="02020603050405020304" charset="0"/>
            </a:endParaRPr>
          </a:p>
          <a:p>
            <a:pPr algn="l" hangingPunct="1">
              <a:lnSpc>
                <a:spcPct val="150000"/>
              </a:lnSpc>
            </a:pPr>
            <a:r>
              <a:rPr lang="zh-CN" altLang="en-US" sz="3600" b="1" dirty="0">
                <a:solidFill>
                  <a:schemeClr val="accent2">
                    <a:lumMod val="75000"/>
                  </a:schemeClr>
                </a:solidFill>
                <a:latin typeface="Times New Roman" panose="02020603050405020304" charset="0"/>
                <a:sym typeface="+mn-ea"/>
              </a:rPr>
              <a:t>（</a:t>
            </a:r>
            <a:r>
              <a:rPr lang="en-US" altLang="zh-CN" sz="3600" b="1" dirty="0">
                <a:solidFill>
                  <a:schemeClr val="accent2">
                    <a:lumMod val="75000"/>
                  </a:schemeClr>
                </a:solidFill>
                <a:latin typeface="Times New Roman" panose="02020603050405020304" charset="0"/>
                <a:sym typeface="+mn-ea"/>
              </a:rPr>
              <a:t>5</a:t>
            </a:r>
            <a:r>
              <a:rPr lang="zh-CN" altLang="en-US" sz="3600" b="1" dirty="0">
                <a:solidFill>
                  <a:schemeClr val="accent2">
                    <a:lumMod val="75000"/>
                  </a:schemeClr>
                </a:solidFill>
                <a:latin typeface="Times New Roman" panose="02020603050405020304" charset="0"/>
                <a:sym typeface="+mn-ea"/>
              </a:rPr>
              <a:t>）controller类</a:t>
            </a:r>
            <a:endParaRPr lang="zh-CN" altLang="en-US" sz="3600" b="1" dirty="0">
              <a:solidFill>
                <a:schemeClr val="accent2">
                  <a:lumMod val="75000"/>
                </a:schemeClr>
              </a:solidFill>
              <a:latin typeface="Times New Roman" panose="02020603050405020304" charset="0"/>
            </a:endParaRPr>
          </a:p>
          <a:p>
            <a:pPr algn="l" hangingPunct="1">
              <a:lnSpc>
                <a:spcPct val="150000"/>
              </a:lnSpc>
            </a:pPr>
            <a:endParaRPr lang="zh-CN" altLang="en-US" sz="3600" b="1" dirty="0">
              <a:solidFill>
                <a:schemeClr val="accent2">
                  <a:lumMod val="75000"/>
                </a:schemeClr>
              </a:solidFill>
              <a:latin typeface="Times New Roman" panose="02020603050405020304" charset="0"/>
            </a:endParaRPr>
          </a:p>
        </p:txBody>
      </p:sp>
      <p:sp>
        <p:nvSpPr>
          <p:cNvPr id="2" name="文本框 1"/>
          <p:cNvSpPr txBox="1"/>
          <p:nvPr/>
        </p:nvSpPr>
        <p:spPr>
          <a:xfrm>
            <a:off x="9132570" y="6928485"/>
            <a:ext cx="2839720" cy="970915"/>
          </a:xfrm>
          <a:prstGeom prst="rect">
            <a:avLst/>
          </a:prstGeom>
          <a:noFill/>
        </p:spPr>
        <p:txBody>
          <a:bodyPr wrap="square" rtlCol="0">
            <a:spAutoFit/>
          </a:bodyPr>
          <a:p>
            <a:pPr>
              <a:lnSpc>
                <a:spcPct val="130000"/>
              </a:lnSpc>
            </a:pPr>
            <a:r>
              <a:rPr lang="zh-CN" altLang="en-US" sz="4400" dirty="0" smtClean="0">
                <a:solidFill>
                  <a:schemeClr val="accent1">
                    <a:lumMod val="50000"/>
                  </a:schemeClr>
                </a:solidFill>
                <a:effectLst>
                  <a:outerShdw blurRad="38100" dist="38100" dir="2700000" algn="tl">
                    <a:srgbClr val="000000">
                      <a:alpha val="43137"/>
                    </a:srgbClr>
                  </a:outerShdw>
                </a:effectLst>
                <a:latin typeface="华文隶书" panose="02010800040101010101" charset="-122"/>
                <a:ea typeface="华文隶书" panose="02010800040101010101" charset="-122"/>
              </a:rPr>
              <a:t>程序演示</a:t>
            </a:r>
            <a:endParaRPr lang="zh-CN" altLang="en-US" sz="4400" dirty="0" smtClean="0">
              <a:solidFill>
                <a:schemeClr val="accent1">
                  <a:lumMod val="50000"/>
                </a:schemeClr>
              </a:solidFill>
              <a:effectLst>
                <a:outerShdw blurRad="38100" dist="38100" dir="2700000" algn="tl">
                  <a:srgbClr val="000000">
                    <a:alpha val="43137"/>
                  </a:srgbClr>
                </a:outerShdw>
              </a:effectLst>
              <a:latin typeface="华文隶书" panose="02010800040101010101" charset="-122"/>
              <a:ea typeface="华文隶书" panose="02010800040101010101" charset="-122"/>
            </a:endParaRPr>
          </a:p>
        </p:txBody>
      </p:sp>
    </p:spTree>
    <p:custDataLst>
      <p:tags r:id="rId4"/>
    </p:custData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斜纹 5"/>
          <p:cNvSpPr/>
          <p:nvPr>
            <p:custDataLst>
              <p:tags r:id="rId1"/>
            </p:custDataLst>
          </p:nvPr>
        </p:nvSpPr>
        <p:spPr bwMode="auto">
          <a:xfrm>
            <a:off x="3051175" y="3170238"/>
            <a:ext cx="515938" cy="517525"/>
          </a:xfrm>
          <a:custGeom>
            <a:avLst/>
            <a:gdLst>
              <a:gd name="T0" fmla="*/ 0 w 515937"/>
              <a:gd name="T1" fmla="*/ 221956 h 517525"/>
              <a:gd name="T2" fmla="*/ 221275 w 515937"/>
              <a:gd name="T3" fmla="*/ 0 h 517525"/>
              <a:gd name="T4" fmla="*/ 515937 w 515937"/>
              <a:gd name="T5" fmla="*/ 0 h 517525"/>
              <a:gd name="T6" fmla="*/ 0 w 515937"/>
              <a:gd name="T7" fmla="*/ 517525 h 517525"/>
              <a:gd name="T8" fmla="*/ 0 w 515937"/>
              <a:gd name="T9" fmla="*/ 221956 h 5175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5937" h="517525">
                <a:moveTo>
                  <a:pt x="0" y="221956"/>
                </a:moveTo>
                <a:lnTo>
                  <a:pt x="221275" y="0"/>
                </a:lnTo>
                <a:lnTo>
                  <a:pt x="515937" y="0"/>
                </a:lnTo>
                <a:lnTo>
                  <a:pt x="0" y="517525"/>
                </a:lnTo>
                <a:lnTo>
                  <a:pt x="0" y="22195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anchor="ctr">
            <a:normAutofit/>
          </a:bodyPr>
          <a:p>
            <a:endParaRPr lang="zh-CN" altLang="en-US" sz="1800"/>
          </a:p>
        </p:txBody>
      </p:sp>
      <p:sp>
        <p:nvSpPr>
          <p:cNvPr id="29700" name="斜纹 8"/>
          <p:cNvSpPr/>
          <p:nvPr>
            <p:custDataLst>
              <p:tags r:id="rId2"/>
            </p:custDataLst>
          </p:nvPr>
        </p:nvSpPr>
        <p:spPr bwMode="auto">
          <a:xfrm rot="10800000">
            <a:off x="9255125" y="7192963"/>
            <a:ext cx="538163" cy="539750"/>
          </a:xfrm>
          <a:custGeom>
            <a:avLst/>
            <a:gdLst>
              <a:gd name="T0" fmla="*/ 0 w 538162"/>
              <a:gd name="T1" fmla="*/ 231488 h 539750"/>
              <a:gd name="T2" fmla="*/ 230807 w 538162"/>
              <a:gd name="T3" fmla="*/ 0 h 539750"/>
              <a:gd name="T4" fmla="*/ 538162 w 538162"/>
              <a:gd name="T5" fmla="*/ 0 h 539750"/>
              <a:gd name="T6" fmla="*/ 0 w 538162"/>
              <a:gd name="T7" fmla="*/ 539750 h 539750"/>
              <a:gd name="T8" fmla="*/ 0 w 538162"/>
              <a:gd name="T9" fmla="*/ 231488 h 5397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162" h="539750">
                <a:moveTo>
                  <a:pt x="0" y="231488"/>
                </a:moveTo>
                <a:lnTo>
                  <a:pt x="230807" y="0"/>
                </a:lnTo>
                <a:lnTo>
                  <a:pt x="538162" y="0"/>
                </a:lnTo>
                <a:lnTo>
                  <a:pt x="0" y="539750"/>
                </a:lnTo>
                <a:lnTo>
                  <a:pt x="0" y="23148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anchor="ctr">
            <a:normAutofit/>
          </a:bodyPr>
          <a:p>
            <a:endParaRPr lang="zh-CN" altLang="en-US" sz="1800"/>
          </a:p>
        </p:txBody>
      </p:sp>
      <p:sp>
        <p:nvSpPr>
          <p:cNvPr id="25602" name="标题 1"/>
          <p:cNvSpPr>
            <a:spLocks noGrp="1"/>
          </p:cNvSpPr>
          <p:nvPr>
            <p:ph type="title"/>
            <p:custDataLst>
              <p:tags r:id="rId3"/>
            </p:custDataLst>
          </p:nvPr>
        </p:nvSpPr>
        <p:spPr/>
        <p:txBody>
          <a:bodyPr wrap="square">
            <a:normAutofit/>
          </a:bodyPr>
          <a:p>
            <a:pPr algn="l">
              <a:spcAft>
                <a:spcPts val="0"/>
              </a:spcAft>
              <a:defRPr/>
            </a:pPr>
            <a:r>
              <a:rPr lang="zh-CN" altLang="en-US" dirty="0" smtClean="0">
                <a:solidFill>
                  <a:schemeClr val="accent1">
                    <a:lumMod val="50000"/>
                  </a:schemeClr>
                </a:solidFill>
                <a:latin typeface="+mj-lt"/>
                <a:ea typeface="+mj-ea"/>
              </a:rPr>
              <a:t>●主要内容</a:t>
            </a:r>
            <a:endParaRPr lang="zh-CN" altLang="en-US" dirty="0" smtClean="0">
              <a:solidFill>
                <a:schemeClr val="accent1">
                  <a:lumMod val="50000"/>
                </a:schemeClr>
              </a:solidFill>
              <a:latin typeface="+mj-lt"/>
              <a:ea typeface="+mj-ea"/>
            </a:endParaRPr>
          </a:p>
        </p:txBody>
      </p:sp>
      <p:sp>
        <p:nvSpPr>
          <p:cNvPr id="2" name="内容占位符 1"/>
          <p:cNvSpPr>
            <a:spLocks noGrp="1"/>
          </p:cNvSpPr>
          <p:nvPr>
            <p:ph idx="1"/>
            <p:custDataLst>
              <p:tags r:id="rId4"/>
            </p:custDataLst>
          </p:nvPr>
        </p:nvSpPr>
        <p:spPr>
          <a:xfrm>
            <a:off x="2075815" y="2469515"/>
            <a:ext cx="8881110" cy="5637530"/>
          </a:xfrm>
          <a:solidFill>
            <a:schemeClr val="bg1"/>
          </a:solidFill>
        </p:spPr>
        <p:txBody>
          <a:bodyPr wrap="square">
            <a:normAutofit/>
          </a:bodyPr>
          <a:p>
            <a:pPr algn="l">
              <a:lnSpc>
                <a:spcPct val="150000"/>
              </a:lnSpc>
            </a:pPr>
            <a:r>
              <a:rPr lang="zh-CN" altLang="en-US" sz="3600" dirty="0" smtClean="0">
                <a:latin typeface="+mn-lt"/>
                <a:ea typeface="+mn-ea"/>
              </a:rPr>
              <a:t>一、服务架构</a:t>
            </a:r>
            <a:endParaRPr lang="en-US" altLang="zh-CN" sz="3600" dirty="0" smtClean="0">
              <a:latin typeface="+mn-lt"/>
              <a:ea typeface="+mn-ea"/>
            </a:endParaRPr>
          </a:p>
          <a:p>
            <a:pPr algn="l">
              <a:lnSpc>
                <a:spcPct val="150000"/>
              </a:lnSpc>
            </a:pPr>
            <a:r>
              <a:rPr lang="zh-CN" altLang="en-US" sz="3600" dirty="0" smtClean="0">
                <a:latin typeface="+mn-lt"/>
                <a:ea typeface="+mn-ea"/>
              </a:rPr>
              <a:t>二、微服务简介</a:t>
            </a:r>
            <a:endParaRPr lang="en-US" altLang="zh-CN" sz="3600" dirty="0" smtClean="0">
              <a:latin typeface="+mn-lt"/>
              <a:ea typeface="+mn-ea"/>
            </a:endParaRPr>
          </a:p>
          <a:p>
            <a:pPr algn="l">
              <a:lnSpc>
                <a:spcPct val="150000"/>
              </a:lnSpc>
            </a:pPr>
            <a:r>
              <a:rPr lang="zh-CN" altLang="en-US" sz="3600" dirty="0" smtClean="0">
                <a:latin typeface="+mn-lt"/>
                <a:ea typeface="+mn-ea"/>
              </a:rPr>
              <a:t>三、微服务架构工作流程</a:t>
            </a:r>
            <a:endParaRPr lang="en-US" altLang="zh-CN" sz="3600" dirty="0" smtClean="0">
              <a:latin typeface="+mn-lt"/>
              <a:ea typeface="+mn-ea"/>
            </a:endParaRPr>
          </a:p>
          <a:p>
            <a:pPr algn="l">
              <a:lnSpc>
                <a:spcPct val="150000"/>
              </a:lnSpc>
            </a:pPr>
            <a:r>
              <a:rPr lang="zh-CN" altLang="en-US" sz="3600" dirty="0" smtClean="0">
                <a:latin typeface="+mn-lt"/>
                <a:ea typeface="+mn-ea"/>
              </a:rPr>
              <a:t>四、</a:t>
            </a:r>
            <a:r>
              <a:rPr lang="en-US" sz="3600" dirty="0" err="1" smtClean="0">
                <a:latin typeface="+mn-lt"/>
                <a:ea typeface="+mn-ea"/>
              </a:rPr>
              <a:t>SpringBoot</a:t>
            </a:r>
            <a:r>
              <a:rPr lang="zh-CN" altLang="en-US" sz="3600" dirty="0" err="1" smtClean="0">
                <a:latin typeface="+mn-lt"/>
                <a:ea typeface="+mn-ea"/>
              </a:rPr>
              <a:t>介绍</a:t>
            </a:r>
            <a:endParaRPr lang="zh-CN" altLang="en-US" sz="3600" dirty="0" err="1" smtClean="0">
              <a:latin typeface="+mn-lt"/>
              <a:ea typeface="+mn-ea"/>
            </a:endParaRPr>
          </a:p>
          <a:p>
            <a:pPr algn="l">
              <a:lnSpc>
                <a:spcPct val="150000"/>
              </a:lnSpc>
            </a:pPr>
            <a:r>
              <a:rPr lang="zh-CN" altLang="en-US" sz="3600" dirty="0" err="1" smtClean="0">
                <a:latin typeface="+mn-lt"/>
                <a:ea typeface="+mn-ea"/>
              </a:rPr>
              <a:t>五、实例分析</a:t>
            </a:r>
            <a:endParaRPr lang="en-US" altLang="zh-CN" sz="3600" dirty="0" smtClean="0">
              <a:latin typeface="+mn-lt"/>
              <a:ea typeface="+mn-ea"/>
            </a:endParaRPr>
          </a:p>
          <a:p>
            <a:pPr algn="l">
              <a:lnSpc>
                <a:spcPct val="150000"/>
              </a:lnSpc>
            </a:pPr>
            <a:endParaRPr lang="en-US" altLang="zh-CN" sz="3600" dirty="0" smtClean="0">
              <a:latin typeface="+mn-lt"/>
              <a:ea typeface="+mn-ea"/>
            </a:endParaRPr>
          </a:p>
        </p:txBody>
      </p:sp>
    </p:spTree>
    <p:custDataLst>
      <p:tags r:id="rId5"/>
    </p:custData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173808" y="268288"/>
            <a:ext cx="10464800" cy="1422400"/>
          </a:xfrm>
        </p:spPr>
        <p:txBody>
          <a:bodyPr>
            <a:normAutofit/>
          </a:bodyPr>
          <a:lstStyle/>
          <a:p>
            <a:r>
              <a:rPr lang="zh-CN" altLang="en-US" sz="5400" dirty="0"/>
              <a:t>（1）maven配置文件</a:t>
            </a:r>
            <a:endParaRPr lang="zh-CN" altLang="en-US" sz="5400" dirty="0"/>
          </a:p>
        </p:txBody>
      </p:sp>
      <p:sp>
        <p:nvSpPr>
          <p:cNvPr id="5" name="文本占位符 3"/>
          <p:cNvSpPr txBox="1"/>
          <p:nvPr/>
        </p:nvSpPr>
        <p:spPr>
          <a:xfrm>
            <a:off x="631190" y="2099310"/>
            <a:ext cx="11742420" cy="7225665"/>
          </a:xfrm>
          <a:prstGeom prst="rect">
            <a:avLst/>
          </a:prstGeom>
          <a:ln w="12700">
            <a:miter lim="400000"/>
          </a:ln>
        </p:spPr>
        <p:txBody>
          <a:bodyPr lIns="50800" tIns="50800" rIns="50800" bIns="50800" anchor="t">
            <a:noAutofit/>
          </a:bodyPr>
          <a:lstStyle>
            <a:lvl1pPr marL="0" marR="0" indent="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9pPr>
          </a:lstStyle>
          <a:p>
            <a:pPr algn="l" hangingPunct="1">
              <a:lnSpc>
                <a:spcPct val="150000"/>
              </a:lnSpc>
            </a:pPr>
            <a:r>
              <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&lt;parent&gt;</a:t>
            </a:r>
            <a:endPar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&lt;groupId&gt;org.springframework.boot&lt;/groupId&gt;</a:t>
            </a:r>
            <a:endPar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&lt;artifactId&gt;spring-boot-starter-parent&lt;/artifactId&gt;</a:t>
            </a:r>
            <a:endPar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&lt;version&gt;2.0.3.RELEASE&lt;/version&gt;</a:t>
            </a:r>
            <a:endPar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&lt;/parent&gt;  </a:t>
            </a:r>
            <a:endPar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&lt;dependencies&gt;</a:t>
            </a:r>
            <a:endPar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&lt;dependency&gt;</a:t>
            </a:r>
            <a:endPar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&lt;groupId&gt;org.springframework.boot&lt;/groupId&gt;</a:t>
            </a:r>
            <a:endPar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&lt;artifactId&gt;spring-boot-starter-web&lt;/artifactId&gt;</a:t>
            </a:r>
            <a:endPar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&lt;/dependency&gt;</a:t>
            </a:r>
            <a:endPar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&lt;/dependencies&gt;</a:t>
            </a:r>
            <a:r>
              <a:rPr lang="en-US" altLang="zh-CN" sz="2800" b="1" dirty="0">
                <a:solidFill>
                  <a:schemeClr val="accent2">
                    <a:lumMod val="75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a:t>
            </a:r>
            <a:endParaRPr lang="en-US" altLang="zh-CN" sz="2800" b="1" dirty="0">
              <a:solidFill>
                <a:schemeClr val="accent2">
                  <a:lumMod val="75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p:txBody>
      </p:sp>
    </p:spTree>
    <p:custDataLst>
      <p:tags r:id="rId1"/>
    </p:custData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173808" y="268288"/>
            <a:ext cx="10464800" cy="1422400"/>
          </a:xfrm>
        </p:spPr>
        <p:txBody>
          <a:bodyPr>
            <a:normAutofit/>
          </a:bodyPr>
          <a:lstStyle/>
          <a:p>
            <a:r>
              <a:rPr lang="zh-CN" altLang="en-US" sz="5400" dirty="0"/>
              <a:t>（1）maven配置文件</a:t>
            </a:r>
            <a:endParaRPr lang="zh-CN" altLang="en-US" sz="5400" dirty="0"/>
          </a:p>
        </p:txBody>
      </p:sp>
      <p:sp>
        <p:nvSpPr>
          <p:cNvPr id="5" name="文本占位符 3"/>
          <p:cNvSpPr txBox="1"/>
          <p:nvPr/>
        </p:nvSpPr>
        <p:spPr>
          <a:xfrm>
            <a:off x="631190" y="1817370"/>
            <a:ext cx="11742420" cy="7718425"/>
          </a:xfrm>
          <a:prstGeom prst="rect">
            <a:avLst/>
          </a:prstGeom>
          <a:ln w="12700">
            <a:miter lim="400000"/>
          </a:ln>
        </p:spPr>
        <p:txBody>
          <a:bodyPr lIns="50800" tIns="50800" rIns="50800" bIns="50800" anchor="t">
            <a:noAutofit/>
          </a:bodyPr>
          <a:lstStyle>
            <a:lvl1pPr marL="0" marR="0" indent="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9pPr>
          </a:lstStyle>
          <a:p>
            <a:pPr algn="l" hangingPunct="1">
              <a:lnSpc>
                <a:spcPct val="150000"/>
              </a:lnSpc>
            </a:pPr>
            <a:r>
              <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&lt;build&gt;</a:t>
            </a:r>
            <a:endPar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&lt;plugins&gt;</a:t>
            </a:r>
            <a:endPar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&lt;plugin&gt;</a:t>
            </a:r>
            <a:endPar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&lt;groupId&gt;org.apache.maven.plugins&lt;/groupId&gt;</a:t>
            </a:r>
            <a:endPar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&lt;artifactId&gt;maven-compiler-plugin&lt;/artifactId&gt;</a:t>
            </a:r>
            <a:endPar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&lt;configuration&gt;</a:t>
            </a:r>
            <a:endPar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&lt;source&gt;1.8&lt;/source&gt;</a:t>
            </a:r>
            <a:endPar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&lt;target&gt;1.8&lt;/target&gt;                  </a:t>
            </a:r>
            <a:endPar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&lt;/configuration&gt;</a:t>
            </a:r>
            <a:endPar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&lt;/plugin&gt;</a:t>
            </a:r>
            <a:endPar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&lt;/plugins&gt;</a:t>
            </a:r>
            <a:endPar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&lt;/build&gt;</a:t>
            </a:r>
            <a:endParaRPr lang="en-US" altLang="zh-CN" sz="28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p:txBody>
      </p:sp>
    </p:spTree>
    <p:custDataLst>
      <p:tags r:id="rId1"/>
    </p:custData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173808" y="268288"/>
            <a:ext cx="10464800" cy="1422400"/>
          </a:xfrm>
        </p:spPr>
        <p:txBody>
          <a:bodyPr>
            <a:normAutofit/>
          </a:bodyPr>
          <a:lstStyle/>
          <a:p>
            <a:r>
              <a:rPr lang="zh-CN" altLang="en-US" sz="5400" dirty="0"/>
              <a:t>（2）application类</a:t>
            </a:r>
            <a:endParaRPr lang="zh-CN" altLang="en-US" sz="5400" dirty="0"/>
          </a:p>
        </p:txBody>
      </p:sp>
      <p:sp>
        <p:nvSpPr>
          <p:cNvPr id="5" name="文本占位符 3"/>
          <p:cNvSpPr txBox="1"/>
          <p:nvPr/>
        </p:nvSpPr>
        <p:spPr>
          <a:xfrm>
            <a:off x="631190" y="2099310"/>
            <a:ext cx="11742420" cy="7225665"/>
          </a:xfrm>
          <a:prstGeom prst="rect">
            <a:avLst/>
          </a:prstGeom>
          <a:ln w="12700">
            <a:miter lim="400000"/>
          </a:ln>
        </p:spPr>
        <p:txBody>
          <a:bodyPr lIns="50800" tIns="50800" rIns="50800" bIns="50800" anchor="t">
            <a:noAutofit/>
          </a:bodyPr>
          <a:lstStyle>
            <a:lvl1pPr marL="0" marR="0" indent="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9pPr>
          </a:lstStyle>
          <a:p>
            <a:pPr algn="l" hangingPunct="1">
              <a:lnSpc>
                <a:spcPct val="150000"/>
              </a:lnSpc>
            </a:pPr>
            <a:r>
              <a:rPr lang="en-US" altLang="zh-CN"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@SpringBootApplication</a:t>
            </a:r>
            <a:endParaRPr lang="en-US" altLang="zh-CN"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@ServletComponentScan</a:t>
            </a:r>
            <a:endParaRPr lang="en-US" altLang="zh-CN"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endParaRPr lang="en-US" altLang="zh-CN"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public static void main(String[] args) {</a:t>
            </a:r>
            <a:endParaRPr lang="en-US" altLang="zh-CN"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SpringApplication.run(IndexApplication.class,args);</a:t>
            </a:r>
            <a:endParaRPr lang="en-US" altLang="zh-CN"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a:t>
            </a:r>
            <a:r>
              <a:rPr lang="en-US" altLang="zh-CN" b="1" dirty="0">
                <a:solidFill>
                  <a:schemeClr val="accent2">
                    <a:lumMod val="75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a:t>
            </a:r>
            <a:endParaRPr lang="en-US" altLang="zh-CN" b="1" dirty="0">
              <a:solidFill>
                <a:schemeClr val="accent2">
                  <a:lumMod val="75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p:txBody>
      </p:sp>
    </p:spTree>
    <p:custDataLst>
      <p:tags r:id="rId1"/>
    </p:custData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173808" y="268288"/>
            <a:ext cx="10464800" cy="1422400"/>
          </a:xfrm>
        </p:spPr>
        <p:txBody>
          <a:bodyPr>
            <a:normAutofit/>
          </a:bodyPr>
          <a:lstStyle/>
          <a:p>
            <a:r>
              <a:rPr lang="zh-CN" altLang="en-US" sz="5400" dirty="0"/>
              <a:t>（3）属性和资源文件</a:t>
            </a:r>
            <a:endParaRPr lang="zh-CN" altLang="en-US" sz="5400" dirty="0"/>
          </a:p>
        </p:txBody>
      </p:sp>
      <p:sp>
        <p:nvSpPr>
          <p:cNvPr id="5" name="文本占位符 3"/>
          <p:cNvSpPr txBox="1"/>
          <p:nvPr/>
        </p:nvSpPr>
        <p:spPr>
          <a:xfrm>
            <a:off x="631190" y="2099310"/>
            <a:ext cx="11742420" cy="7225665"/>
          </a:xfrm>
          <a:prstGeom prst="rect">
            <a:avLst/>
          </a:prstGeom>
          <a:ln w="12700">
            <a:miter lim="400000"/>
          </a:ln>
        </p:spPr>
        <p:txBody>
          <a:bodyPr lIns="50800" tIns="50800" rIns="50800" bIns="50800" anchor="t">
            <a:noAutofit/>
          </a:bodyPr>
          <a:lstStyle>
            <a:lvl1pPr marL="0" marR="0" indent="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9pPr>
          </a:lstStyle>
          <a:p>
            <a:pPr algn="l" hangingPunct="1">
              <a:lnSpc>
                <a:spcPct val="150000"/>
              </a:lnSpc>
            </a:pPr>
            <a:r>
              <a:rPr lang="en-US" altLang="zh-CN" sz="36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application.properties</a:t>
            </a:r>
            <a:endParaRPr lang="en-US" altLang="zh-CN" sz="36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sz="36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server.port=8085</a:t>
            </a:r>
            <a:endParaRPr lang="en-US" altLang="zh-CN" sz="36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sz="36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application.yml</a:t>
            </a:r>
            <a:endParaRPr lang="en-US" altLang="zh-CN" sz="36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endParaRPr lang="en-US" altLang="zh-CN" sz="36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sz="36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banner.txt</a:t>
            </a:r>
            <a:endParaRPr lang="en-US" altLang="zh-CN" sz="36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sz="36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http://patorjk.com/software/taag/</a:t>
            </a:r>
            <a:r>
              <a:rPr lang="en-US" altLang="zh-CN" sz="3600" b="1" dirty="0">
                <a:solidFill>
                  <a:schemeClr val="accent2">
                    <a:lumMod val="75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a:t>
            </a:r>
            <a:endParaRPr lang="en-US" altLang="zh-CN" sz="3600" b="1" dirty="0">
              <a:solidFill>
                <a:schemeClr val="accent2">
                  <a:lumMod val="75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p:txBody>
      </p:sp>
    </p:spTree>
    <p:custDataLst>
      <p:tags r:id="rId1"/>
    </p:custData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173808" y="268288"/>
            <a:ext cx="10464800" cy="1422400"/>
          </a:xfrm>
        </p:spPr>
        <p:txBody>
          <a:bodyPr>
            <a:normAutofit/>
          </a:bodyPr>
          <a:lstStyle/>
          <a:p>
            <a:r>
              <a:rPr lang="zh-CN" altLang="en-US" sz="5400" dirty="0"/>
              <a:t>（</a:t>
            </a:r>
            <a:r>
              <a:rPr altLang="zh-CN" sz="5400" dirty="0"/>
              <a:t>4</a:t>
            </a:r>
            <a:r>
              <a:rPr lang="zh-CN" altLang="en-US" sz="5400" dirty="0"/>
              <a:t>）service类</a:t>
            </a:r>
            <a:endParaRPr lang="zh-CN" altLang="en-US" sz="5400" dirty="0"/>
          </a:p>
        </p:txBody>
      </p:sp>
      <p:sp>
        <p:nvSpPr>
          <p:cNvPr id="5" name="文本占位符 3"/>
          <p:cNvSpPr txBox="1"/>
          <p:nvPr/>
        </p:nvSpPr>
        <p:spPr>
          <a:xfrm>
            <a:off x="631190" y="2099310"/>
            <a:ext cx="11742420" cy="7225665"/>
          </a:xfrm>
          <a:prstGeom prst="rect">
            <a:avLst/>
          </a:prstGeom>
          <a:ln w="12700">
            <a:miter lim="400000"/>
          </a:ln>
        </p:spPr>
        <p:txBody>
          <a:bodyPr lIns="50800" tIns="50800" rIns="50800" bIns="50800" anchor="t">
            <a:noAutofit/>
          </a:bodyPr>
          <a:lstStyle>
            <a:lvl1pPr marL="0" marR="0" indent="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9pPr>
          </a:lstStyle>
          <a:p>
            <a:pPr algn="l" hangingPunct="1">
              <a:lnSpc>
                <a:spcPct val="150000"/>
              </a:lnSpc>
            </a:pPr>
            <a:r>
              <a:rPr lang="en-US" altLang="zh-CN" sz="44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@Service</a:t>
            </a:r>
            <a:endParaRPr lang="en-US" altLang="zh-CN" sz="44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sz="44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public class HelloWorldService {</a:t>
            </a:r>
            <a:endParaRPr lang="en-US" altLang="zh-CN" sz="44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sz="44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public String getHelloMessage() {</a:t>
            </a:r>
            <a:endParaRPr lang="en-US" altLang="zh-CN" sz="44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sz="44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return "Hello world";</a:t>
            </a:r>
            <a:endParaRPr lang="en-US" altLang="zh-CN" sz="44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sz="44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a:t>
            </a:r>
            <a:endParaRPr lang="en-US" altLang="zh-CN" sz="44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sz="44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a:t>
            </a:r>
            <a:endParaRPr lang="en-US" altLang="zh-CN" sz="4400"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p:txBody>
      </p:sp>
    </p:spTree>
    <p:custDataLst>
      <p:tags r:id="rId1"/>
    </p:custData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173808" y="268288"/>
            <a:ext cx="10464800" cy="1422400"/>
          </a:xfrm>
        </p:spPr>
        <p:txBody>
          <a:bodyPr>
            <a:normAutofit/>
          </a:bodyPr>
          <a:lstStyle/>
          <a:p>
            <a:r>
              <a:rPr lang="zh-CN" altLang="en-US" sz="5400" dirty="0"/>
              <a:t>（</a:t>
            </a:r>
            <a:r>
              <a:rPr altLang="zh-CN" sz="5400" dirty="0"/>
              <a:t>5</a:t>
            </a:r>
            <a:r>
              <a:rPr lang="zh-CN" altLang="en-US" sz="5400" dirty="0"/>
              <a:t>）controller类</a:t>
            </a:r>
            <a:endParaRPr lang="zh-CN" altLang="en-US" sz="5400" dirty="0"/>
          </a:p>
        </p:txBody>
      </p:sp>
      <p:sp>
        <p:nvSpPr>
          <p:cNvPr id="5" name="文本占位符 3"/>
          <p:cNvSpPr txBox="1"/>
          <p:nvPr/>
        </p:nvSpPr>
        <p:spPr>
          <a:xfrm>
            <a:off x="631190" y="2099310"/>
            <a:ext cx="11742420" cy="7225665"/>
          </a:xfrm>
          <a:prstGeom prst="rect">
            <a:avLst/>
          </a:prstGeom>
          <a:ln w="12700">
            <a:miter lim="400000"/>
          </a:ln>
        </p:spPr>
        <p:txBody>
          <a:bodyPr lIns="50800" tIns="50800" rIns="50800" bIns="50800" anchor="t">
            <a:noAutofit/>
          </a:bodyPr>
          <a:lstStyle>
            <a:lvl1pPr marL="0" marR="0" indent="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defRPr sz="3200" b="0" i="0" u="none" strike="noStrike" cap="none" spc="0" baseline="0">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defRPr sz="3800" b="0" i="0" u="none" strike="noStrike" cap="none" spc="0" baseline="0">
                <a:ln>
                  <a:noFill/>
                </a:ln>
                <a:solidFill>
                  <a:srgbClr val="FFFFFF"/>
                </a:solidFill>
                <a:uFillTx/>
                <a:latin typeface="+mn-lt"/>
                <a:ea typeface="+mn-ea"/>
                <a:cs typeface="+mn-cs"/>
                <a:sym typeface="Helvetica Light"/>
              </a:defRPr>
            </a:lvl9pPr>
          </a:lstStyle>
          <a:p>
            <a:pPr algn="l" hangingPunct="1">
              <a:lnSpc>
                <a:spcPct val="150000"/>
              </a:lnSpc>
            </a:pPr>
            <a:r>
              <a:rPr lang="en-US" altLang="zh-CN"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@RestController</a:t>
            </a:r>
            <a:endParaRPr lang="en-US" altLang="zh-CN"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public class HelloController {</a:t>
            </a:r>
            <a:endParaRPr lang="en-US" altLang="zh-CN"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@Autowired</a:t>
            </a:r>
            <a:endParaRPr lang="en-US" altLang="zh-CN"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HelloWorldService myService;</a:t>
            </a:r>
            <a:endParaRPr lang="en-US" altLang="zh-CN"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a:t>
            </a:r>
            <a:endParaRPr lang="en-US" altLang="zh-CN"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@RequestMapping("/hello")</a:t>
            </a:r>
            <a:endParaRPr lang="en-US" altLang="zh-CN"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public String First() {</a:t>
            </a:r>
            <a:endParaRPr lang="en-US" altLang="zh-CN"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return myService.getHelloMessage();</a:t>
            </a:r>
            <a:endParaRPr lang="en-US" altLang="zh-CN"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	}</a:t>
            </a:r>
            <a:endParaRPr lang="en-US" altLang="zh-CN"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a:p>
            <a:pPr algn="l" hangingPunct="1">
              <a:lnSpc>
                <a:spcPct val="150000"/>
              </a:lnSpc>
            </a:pPr>
            <a:r>
              <a:rPr lang="en-US" altLang="zh-CN"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rPr>
              <a:t>}</a:t>
            </a:r>
            <a:endParaRPr lang="en-US" altLang="zh-CN" b="1" dirty="0">
              <a:solidFill>
                <a:schemeClr val="tx1">
                  <a:lumMod val="50000"/>
                </a:schemeClr>
              </a:solidFill>
              <a:effectLst>
                <a:outerShdw blurRad="38100" dist="38100" dir="2700000" algn="tl">
                  <a:srgbClr val="000000">
                    <a:alpha val="43137"/>
                  </a:srgbClr>
                </a:outerShdw>
              </a:effectLst>
              <a:latin typeface="仿宋" panose="02010609060101010101" charset="-122"/>
              <a:ea typeface="仿宋" panose="02010609060101010101" charset="-122"/>
              <a:cs typeface="仿宋" panose="02010609060101010101" charset="-122"/>
            </a:endParaRPr>
          </a:p>
        </p:txBody>
      </p:sp>
    </p:spTree>
    <p:custDataLst>
      <p:tags r:id="rId1"/>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928370" y="1881505"/>
            <a:ext cx="2448560" cy="855980"/>
          </a:xfrm>
        </p:spPr>
        <p:txBody>
          <a:bodyPr>
            <a:normAutofit/>
          </a:bodyPr>
          <a:lstStyle/>
          <a:p>
            <a:pPr algn="l"/>
            <a:r>
              <a:rPr lang="zh-CN" altLang="en-US" sz="3600" dirty="0">
                <a:solidFill>
                  <a:schemeClr val="tx1"/>
                </a:solidFill>
              </a:rPr>
              <a:t>单体架构</a:t>
            </a:r>
            <a:endParaRPr lang="zh-CN" altLang="en-US" sz="3600" dirty="0">
              <a:solidFill>
                <a:schemeClr val="tx1"/>
              </a:solidFill>
            </a:endParaRPr>
          </a:p>
        </p:txBody>
      </p:sp>
      <p:pic>
        <p:nvPicPr>
          <p:cNvPr id="1030" name="Picture 6" descr="https://static.oschina.net/uploads/space/2017/0829/102446_MI4I_3573545.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3167" y="3206914"/>
            <a:ext cx="4686300" cy="554355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custDataLst>
              <p:tags r:id="rId2"/>
            </p:custDataLst>
          </p:nvPr>
        </p:nvSpPr>
        <p:spPr>
          <a:xfrm>
            <a:off x="668302" y="602827"/>
            <a:ext cx="11720125" cy="993280"/>
          </a:xfrm>
          <a:prstGeom prst="rect">
            <a:avLst/>
          </a:prstGeom>
        </p:spPr>
        <p:txBody>
          <a:bodyPr vert="horz" wrap="square" lIns="0" tIns="0" rIns="0" bIns="0" rtlCol="0" anchor="b">
            <a:normAutofit/>
          </a:bodyPr>
          <a:lstStyle>
            <a:lvl1pPr algn="l" rtl="0" fontAlgn="base">
              <a:lnSpc>
                <a:spcPct val="90000"/>
              </a:lnSpc>
              <a:spcBef>
                <a:spcPct val="0"/>
              </a:spcBef>
              <a:spcAft>
                <a:spcPct val="0"/>
              </a:spcAft>
              <a:defRPr lang="en-US" altLang="en-US" sz="4550" b="1" kern="1200" dirty="0">
                <a:ln w="12700">
                  <a:solidFill>
                    <a:schemeClr val="bg1">
                      <a:alpha val="75000"/>
                    </a:schemeClr>
                  </a:solidFill>
                </a:ln>
                <a:solidFill>
                  <a:srgbClr val="382E77"/>
                </a:solidFill>
                <a:effectLst>
                  <a:glow rad="139700">
                    <a:schemeClr val="accent4">
                      <a:satMod val="175000"/>
                      <a:alpha val="15000"/>
                    </a:schemeClr>
                  </a:glow>
                </a:effectLst>
                <a:latin typeface="Arial" panose="020B0604020202020204" pitchFamily="34" charset="0"/>
                <a:ea typeface="黑体" panose="02010609060101010101" pitchFamily="49" charset="-122"/>
                <a:cs typeface="+mj-cs"/>
              </a:defRPr>
            </a:lvl1pPr>
            <a:lvl2pPr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2pPr>
            <a:lvl3pPr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3pPr>
            <a:lvl4pPr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4pPr>
            <a:lvl5pPr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6pPr>
            <a:lvl7pPr marL="914400"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7pPr>
            <a:lvl8pPr marL="1371600"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8pPr>
            <a:lvl9pPr marL="1828800"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9pPr>
          </a:lstStyle>
          <a:p>
            <a:pPr algn="l">
              <a:spcAft>
                <a:spcPts val="0"/>
              </a:spcAft>
              <a:defRPr/>
            </a:pPr>
            <a:r>
              <a:rPr lang="zh-CN" altLang="en-US" dirty="0" smtClean="0">
                <a:solidFill>
                  <a:schemeClr val="accent1">
                    <a:lumMod val="50000"/>
                  </a:schemeClr>
                </a:solidFill>
                <a:latin typeface="+mj-lt"/>
                <a:ea typeface="+mj-ea"/>
              </a:rPr>
              <a:t>一、服务架构</a:t>
            </a:r>
            <a:endParaRPr lang="zh-CN" altLang="en-US" dirty="0" smtClean="0">
              <a:solidFill>
                <a:schemeClr val="accent1">
                  <a:lumMod val="50000"/>
                </a:schemeClr>
              </a:solidFill>
              <a:latin typeface="+mj-lt"/>
              <a:ea typeface="+mj-ea"/>
            </a:endParaRPr>
          </a:p>
        </p:txBody>
      </p:sp>
      <p:sp>
        <p:nvSpPr>
          <p:cNvPr id="7" name="文本框 6"/>
          <p:cNvSpPr txBox="1"/>
          <p:nvPr/>
        </p:nvSpPr>
        <p:spPr>
          <a:xfrm>
            <a:off x="6083300" y="2158365"/>
            <a:ext cx="5821045" cy="2738120"/>
          </a:xfrm>
          <a:prstGeom prst="rect">
            <a:avLst/>
          </a:prstGeom>
          <a:noFill/>
        </p:spPr>
        <p:txBody>
          <a:bodyPr wrap="square" rtlCol="0" anchor="t">
            <a:spAutoFit/>
          </a:bodyPr>
          <a:p>
            <a:pPr algn="l"/>
            <a:r>
              <a:rPr lang="zh-CN" altLang="en-US" sz="3200" b="1" dirty="0">
                <a:solidFill>
                  <a:schemeClr val="accent2">
                    <a:lumMod val="75000"/>
                  </a:schemeClr>
                </a:solidFill>
                <a:effectLst>
                  <a:outerShdw blurRad="38100" dist="38100" dir="2700000" algn="tl">
                    <a:srgbClr val="000000">
                      <a:alpha val="43137"/>
                    </a:srgbClr>
                  </a:outerShdw>
                </a:effectLst>
                <a:sym typeface="+mn-ea"/>
              </a:rPr>
              <a:t>存在问题：</a:t>
            </a:r>
            <a:endParaRPr lang="zh-CN" altLang="en-US" sz="2800" dirty="0">
              <a:solidFill>
                <a:schemeClr val="accent2">
                  <a:lumMod val="75000"/>
                </a:schemeClr>
              </a:solidFill>
              <a:sym typeface="+mn-ea"/>
            </a:endParaRPr>
          </a:p>
          <a:p>
            <a:pPr marL="457200" indent="-457200" algn="l">
              <a:buFont typeface="Arial" panose="020B0604020202020204" pitchFamily="34" charset="0"/>
              <a:buChar char="•"/>
            </a:pPr>
            <a:r>
              <a:rPr lang="zh-CN" altLang="en-US" sz="2800" dirty="0">
                <a:solidFill>
                  <a:schemeClr val="accent2">
                    <a:lumMod val="75000"/>
                  </a:schemeClr>
                </a:solidFill>
                <a:sym typeface="+mn-ea"/>
              </a:rPr>
              <a:t>庞大的代码库，关系错综复杂</a:t>
            </a:r>
            <a:endParaRPr lang="en-US" altLang="zh-CN" sz="2800" dirty="0">
              <a:solidFill>
                <a:schemeClr val="accent2">
                  <a:lumMod val="75000"/>
                </a:schemeClr>
              </a:solidFill>
            </a:endParaRPr>
          </a:p>
          <a:p>
            <a:pPr marL="457200" indent="-457200" algn="l">
              <a:buFont typeface="Arial" panose="020B0604020202020204" pitchFamily="34" charset="0"/>
              <a:buChar char="•"/>
            </a:pPr>
            <a:r>
              <a:rPr lang="zh-CN" altLang="en-US" sz="2800" dirty="0">
                <a:solidFill>
                  <a:schemeClr val="accent2">
                    <a:lumMod val="75000"/>
                  </a:schemeClr>
                </a:solidFill>
                <a:sym typeface="+mn-ea"/>
              </a:rPr>
              <a:t>交付周期长</a:t>
            </a:r>
            <a:endParaRPr lang="en-US" altLang="zh-CN" sz="2800" dirty="0">
              <a:solidFill>
                <a:schemeClr val="accent2">
                  <a:lumMod val="75000"/>
                </a:schemeClr>
              </a:solidFill>
            </a:endParaRPr>
          </a:p>
          <a:p>
            <a:pPr marL="457200" indent="-457200" algn="l">
              <a:buFont typeface="Arial" panose="020B0604020202020204" pitchFamily="34" charset="0"/>
              <a:buChar char="•"/>
            </a:pPr>
            <a:r>
              <a:rPr lang="zh-CN" altLang="en-US" sz="2800" dirty="0">
                <a:solidFill>
                  <a:schemeClr val="accent2">
                    <a:lumMod val="75000"/>
                  </a:schemeClr>
                </a:solidFill>
                <a:sym typeface="+mn-ea"/>
              </a:rPr>
              <a:t>扩展能力与弹性受限</a:t>
            </a:r>
            <a:endParaRPr lang="en-US" altLang="zh-CN" sz="2800" dirty="0">
              <a:solidFill>
                <a:schemeClr val="accent2">
                  <a:lumMod val="75000"/>
                </a:schemeClr>
              </a:solidFill>
            </a:endParaRPr>
          </a:p>
          <a:p>
            <a:pPr marL="457200" indent="-457200" algn="l">
              <a:buFont typeface="Arial" panose="020B0604020202020204" pitchFamily="34" charset="0"/>
              <a:buChar char="•"/>
            </a:pPr>
            <a:r>
              <a:rPr lang="zh-CN" altLang="en-US" sz="2800" dirty="0">
                <a:solidFill>
                  <a:schemeClr val="accent2">
                    <a:lumMod val="75000"/>
                  </a:schemeClr>
                </a:solidFill>
                <a:sym typeface="+mn-ea"/>
              </a:rPr>
              <a:t>新技术与工具框架使用会受限</a:t>
            </a:r>
            <a:endParaRPr lang="en-US" altLang="zh-CN" sz="2800" dirty="0">
              <a:solidFill>
                <a:schemeClr val="accent2">
                  <a:lumMod val="75000"/>
                </a:schemeClr>
              </a:solidFill>
            </a:endParaRPr>
          </a:p>
          <a:p>
            <a:pPr marL="457200" indent="-457200" algn="l">
              <a:buFont typeface="Arial" panose="020B0604020202020204" pitchFamily="34" charset="0"/>
              <a:buChar char="•"/>
            </a:pPr>
            <a:r>
              <a:rPr lang="zh-CN" altLang="en-US" sz="2800" dirty="0">
                <a:solidFill>
                  <a:schemeClr val="accent2">
                    <a:lumMod val="75000"/>
                  </a:schemeClr>
                </a:solidFill>
                <a:sym typeface="+mn-ea"/>
              </a:rPr>
              <a:t>维护成本高</a:t>
            </a:r>
            <a:endParaRPr lang="zh-CN" altLang="en-US" sz="2800" dirty="0" smtClean="0">
              <a:solidFill>
                <a:schemeClr val="accent2">
                  <a:lumMod val="75000"/>
                </a:schemeClr>
              </a:solidFill>
              <a:latin typeface="Arial" panose="020B0604020202020204" pitchFamily="34" charset="0"/>
              <a:ea typeface="微软雅黑" panose="020B0503020204020204" charset="-122"/>
              <a:sym typeface="+mn-ea"/>
            </a:endParaRPr>
          </a:p>
        </p:txBody>
      </p:sp>
      <p:sp>
        <p:nvSpPr>
          <p:cNvPr id="5" name="下箭头 4"/>
          <p:cNvSpPr/>
          <p:nvPr/>
        </p:nvSpPr>
        <p:spPr>
          <a:xfrm>
            <a:off x="7870190" y="5236845"/>
            <a:ext cx="1152525" cy="144018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6785928" y="6995160"/>
            <a:ext cx="3611880" cy="1170940"/>
          </a:xfrm>
          <a:prstGeom prst="rect">
            <a:avLst/>
          </a:prstGeom>
          <a:noFill/>
        </p:spPr>
        <p:txBody>
          <a:bodyPr wrap="none" rtlCol="0">
            <a:spAutoFit/>
          </a:bodyPr>
          <a:p>
            <a:pPr>
              <a:lnSpc>
                <a:spcPct val="130000"/>
              </a:lnSpc>
            </a:pPr>
            <a:r>
              <a:rPr lang="zh-CN" altLang="en-US" sz="5400" dirty="0" smtClean="0">
                <a:solidFill>
                  <a:schemeClr val="tx1">
                    <a:lumMod val="50000"/>
                  </a:schemeClr>
                </a:solidFill>
                <a:effectLst>
                  <a:outerShdw blurRad="38100" dist="38100" dir="2700000" algn="tl">
                    <a:srgbClr val="000000">
                      <a:alpha val="43137"/>
                    </a:srgbClr>
                  </a:outerShdw>
                </a:effectLst>
                <a:latin typeface="Arial" panose="020B0604020202020204" pitchFamily="34" charset="0"/>
                <a:ea typeface="微软雅黑" panose="020B0503020204020204" charset="-122"/>
              </a:rPr>
              <a:t>服务化框架</a:t>
            </a:r>
            <a:endParaRPr lang="zh-CN" altLang="en-US" sz="5400" dirty="0" smtClean="0">
              <a:solidFill>
                <a:schemeClr val="tx1">
                  <a:lumMod val="50000"/>
                </a:schemeClr>
              </a:solidFill>
              <a:effectLst>
                <a:outerShdw blurRad="38100" dist="38100" dir="2700000" algn="tl">
                  <a:srgbClr val="000000">
                    <a:alpha val="43137"/>
                  </a:srgbClr>
                </a:outerShdw>
              </a:effectLst>
              <a:latin typeface="Arial" panose="020B0604020202020204" pitchFamily="34" charset="0"/>
              <a:ea typeface="微软雅黑" panose="020B0503020204020204" charset="-122"/>
            </a:endParaRPr>
          </a:p>
        </p:txBody>
      </p:sp>
    </p:spTree>
    <p:custDataLst>
      <p:tags r:id="rId3"/>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08579" y="-379784"/>
            <a:ext cx="2448272" cy="1512168"/>
          </a:xfrm>
        </p:spPr>
        <p:txBody>
          <a:bodyPr>
            <a:normAutofit/>
          </a:bodyPr>
          <a:lstStyle/>
          <a:p>
            <a:pPr algn="l"/>
            <a:r>
              <a:rPr lang="zh-CN" altLang="en-US" sz="3600" dirty="0">
                <a:solidFill>
                  <a:schemeClr val="tx1"/>
                </a:solidFill>
              </a:rPr>
              <a:t>服务化架构</a:t>
            </a:r>
            <a:endParaRPr lang="zh-CN" altLang="en-US" sz="3600" dirty="0">
              <a:solidFill>
                <a:schemeClr val="tx1"/>
              </a:solidFill>
            </a:endParaRPr>
          </a:p>
        </p:txBody>
      </p:sp>
      <p:pic>
        <p:nvPicPr>
          <p:cNvPr id="10242" name="Picture 2" descr="https://static.oschina.net/uploads/space/2017/0829/102518_g0jB_3573545.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54049" y="997124"/>
            <a:ext cx="8401050" cy="7760543"/>
          </a:xfrm>
          <a:prstGeom prst="rect">
            <a:avLst/>
          </a:prstGeom>
          <a:noFill/>
          <a:extLst>
            <a:ext uri="{909E8E84-426E-40DD-AFC4-6F175D3DCCD1}">
              <a14:hiddenFill xmlns:a14="http://schemas.microsoft.com/office/drawing/2010/main">
                <a:solidFill>
                  <a:srgbClr val="FFFFFF"/>
                </a:solidFill>
              </a14:hiddenFill>
            </a:ext>
          </a:extLst>
        </p:spPr>
      </p:pic>
      <p:sp>
        <p:nvSpPr>
          <p:cNvPr id="2" name="内容占位符 1"/>
          <p:cNvSpPr>
            <a:spLocks noGrp="1"/>
          </p:cNvSpPr>
          <p:nvPr>
            <p:ph idx="1"/>
            <p:custDataLst>
              <p:tags r:id="rId2"/>
            </p:custDataLst>
          </p:nvPr>
        </p:nvSpPr>
        <p:spPr>
          <a:xfrm>
            <a:off x="408305" y="1551305"/>
            <a:ext cx="5558790" cy="7402195"/>
          </a:xfrm>
          <a:noFill/>
          <a:extLst>
            <a:ext uri="{909E8E84-426E-40DD-AFC4-6F175D3DCCD1}">
              <a14:hiddenFill xmlns:a14="http://schemas.microsoft.com/office/drawing/2010/main">
                <a:solidFill>
                  <a:schemeClr val="bg1"/>
                </a:solidFill>
              </a14:hiddenFill>
            </a:ext>
          </a:extLst>
        </p:spPr>
        <p:txBody>
          <a:bodyPr wrap="square">
            <a:noAutofit/>
          </a:bodyPr>
          <a:p>
            <a:pPr marL="0" indent="0" algn="l" eaLnBrk="1" latinLnBrk="0" hangingPunct="1">
              <a:lnSpc>
                <a:spcPct val="200000"/>
              </a:lnSpc>
              <a:buFont typeface="Arial" panose="020B0604020202020204" pitchFamily="34" charset="0"/>
              <a:buNone/>
            </a:pPr>
            <a:r>
              <a:rPr lang="zh-CN" altLang="en-US" sz="3200" b="1" dirty="0" smtClean="0">
                <a:effectLst>
                  <a:outerShdw blurRad="38100" dist="38100" dir="2700000" algn="tl">
                    <a:srgbClr val="000000">
                      <a:alpha val="43137"/>
                    </a:srgbClr>
                  </a:outerShdw>
                </a:effectLst>
                <a:latin typeface="+mn-lt"/>
                <a:ea typeface="+mn-ea"/>
              </a:rPr>
              <a:t>优点和好处</a:t>
            </a:r>
            <a:endParaRPr lang="zh-CN" altLang="en-US" sz="2800" dirty="0" smtClean="0">
              <a:latin typeface="+mn-lt"/>
              <a:ea typeface="+mn-ea"/>
            </a:endParaRPr>
          </a:p>
          <a:p>
            <a:pPr marL="457200" indent="-457200" algn="l">
              <a:buFont typeface="Arial" panose="020B0604020202020204" pitchFamily="34" charset="0"/>
              <a:buChar char="•"/>
            </a:pPr>
            <a:r>
              <a:rPr lang="zh-CN" altLang="en-US" sz="2800" dirty="0" smtClean="0">
                <a:latin typeface="+mn-lt"/>
                <a:ea typeface="+mn-ea"/>
              </a:rPr>
              <a:t>对业务进行分层，通常分为表现层（前端）、公共服务、业务逻辑服务、数据访问层等</a:t>
            </a:r>
            <a:endParaRPr lang="en-US" altLang="zh-CN" sz="2800" dirty="0" smtClean="0">
              <a:latin typeface="+mn-lt"/>
              <a:ea typeface="+mn-ea"/>
            </a:endParaRPr>
          </a:p>
          <a:p>
            <a:pPr marL="457200" indent="-457200" algn="l">
              <a:buFont typeface="Arial" panose="020B0604020202020204" pitchFamily="34" charset="0"/>
              <a:buChar char="•"/>
            </a:pPr>
            <a:r>
              <a:rPr lang="zh-CN" altLang="en-US" sz="2800" dirty="0" smtClean="0">
                <a:latin typeface="+mn-lt"/>
                <a:ea typeface="+mn-ea"/>
              </a:rPr>
              <a:t>对业务进行解耦，通过</a:t>
            </a:r>
            <a:r>
              <a:rPr lang="en-US" altLang="zh-CN" sz="2800" dirty="0" smtClean="0">
                <a:latin typeface="+mn-lt"/>
                <a:ea typeface="+mn-ea"/>
              </a:rPr>
              <a:t>Pub-Sub</a:t>
            </a:r>
            <a:r>
              <a:rPr lang="zh-CN" altLang="en-US" sz="2800" dirty="0" smtClean="0">
                <a:latin typeface="+mn-lt"/>
                <a:ea typeface="+mn-ea"/>
              </a:rPr>
              <a:t>或</a:t>
            </a:r>
            <a:r>
              <a:rPr lang="en-US" altLang="zh-CN" sz="2800" dirty="0" smtClean="0">
                <a:latin typeface="+mn-lt"/>
                <a:ea typeface="+mn-ea"/>
              </a:rPr>
              <a:t>RPC</a:t>
            </a:r>
            <a:r>
              <a:rPr lang="zh-CN" altLang="en-US" sz="2800" dirty="0" smtClean="0">
                <a:latin typeface="+mn-lt"/>
                <a:ea typeface="+mn-ea"/>
              </a:rPr>
              <a:t>进行服务间调用关系解耦</a:t>
            </a:r>
            <a:endParaRPr lang="en-US" altLang="zh-CN" sz="2800" dirty="0" smtClean="0">
              <a:latin typeface="+mn-lt"/>
              <a:ea typeface="+mn-ea"/>
            </a:endParaRPr>
          </a:p>
          <a:p>
            <a:pPr marL="457200" indent="-457200" algn="l">
              <a:buFont typeface="Arial" panose="020B0604020202020204" pitchFamily="34" charset="0"/>
              <a:buChar char="•"/>
            </a:pPr>
            <a:r>
              <a:rPr lang="zh-CN" altLang="en-US" sz="2800" dirty="0" smtClean="0">
                <a:latin typeface="+mn-lt"/>
                <a:ea typeface="+mn-ea"/>
              </a:rPr>
              <a:t>服务独立性，多数服务可以进行独立打包发布</a:t>
            </a:r>
            <a:endParaRPr lang="en-US" altLang="zh-CN" sz="2800" dirty="0" smtClean="0">
              <a:latin typeface="+mn-lt"/>
              <a:ea typeface="+mn-ea"/>
            </a:endParaRPr>
          </a:p>
          <a:p>
            <a:pPr marL="457200" indent="-457200" algn="l">
              <a:buFont typeface="Arial" panose="020B0604020202020204" pitchFamily="34" charset="0"/>
              <a:buChar char="•"/>
            </a:pPr>
            <a:r>
              <a:rPr lang="zh-CN" altLang="en-US" sz="2800" dirty="0" smtClean="0">
                <a:latin typeface="+mn-lt"/>
                <a:ea typeface="+mn-ea"/>
              </a:rPr>
              <a:t>每个服务的技术栈单一</a:t>
            </a:r>
            <a:endParaRPr lang="en-US" altLang="zh-CN" sz="2800" dirty="0" smtClean="0">
              <a:latin typeface="+mn-lt"/>
              <a:ea typeface="+mn-ea"/>
            </a:endParaRPr>
          </a:p>
          <a:p>
            <a:pPr marL="457200" indent="-457200" algn="l">
              <a:buFont typeface="Arial" panose="020B0604020202020204" pitchFamily="34" charset="0"/>
              <a:buChar char="•"/>
            </a:pPr>
            <a:r>
              <a:rPr lang="zh-CN" altLang="en-US" sz="2800" dirty="0" smtClean="0">
                <a:latin typeface="+mn-lt"/>
                <a:ea typeface="+mn-ea"/>
              </a:rPr>
              <a:t>部署简单，具备可伸缩性</a:t>
            </a:r>
            <a:endParaRPr lang="en-US" altLang="zh-CN" sz="2800" dirty="0" smtClean="0">
              <a:latin typeface="+mn-lt"/>
              <a:ea typeface="+mn-ea"/>
            </a:endParaRPr>
          </a:p>
          <a:p>
            <a:pPr algn="l"/>
            <a:endParaRPr lang="en-US" altLang="zh-CN" sz="2800" dirty="0" smtClean="0">
              <a:latin typeface="+mn-lt"/>
              <a:ea typeface="+mn-ea"/>
            </a:endParaRPr>
          </a:p>
        </p:txBody>
      </p:sp>
    </p:spTree>
    <p:custDataLst>
      <p:tags r:id="rId3"/>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斜纹 5"/>
          <p:cNvSpPr/>
          <p:nvPr>
            <p:custDataLst>
              <p:tags r:id="rId1"/>
            </p:custDataLst>
          </p:nvPr>
        </p:nvSpPr>
        <p:spPr bwMode="auto">
          <a:xfrm>
            <a:off x="3051175" y="3170238"/>
            <a:ext cx="515938" cy="517525"/>
          </a:xfrm>
          <a:custGeom>
            <a:avLst/>
            <a:gdLst>
              <a:gd name="T0" fmla="*/ 0 w 515937"/>
              <a:gd name="T1" fmla="*/ 221956 h 517525"/>
              <a:gd name="T2" fmla="*/ 221275 w 515937"/>
              <a:gd name="T3" fmla="*/ 0 h 517525"/>
              <a:gd name="T4" fmla="*/ 515937 w 515937"/>
              <a:gd name="T5" fmla="*/ 0 h 517525"/>
              <a:gd name="T6" fmla="*/ 0 w 515937"/>
              <a:gd name="T7" fmla="*/ 517525 h 517525"/>
              <a:gd name="T8" fmla="*/ 0 w 515937"/>
              <a:gd name="T9" fmla="*/ 221956 h 5175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5937" h="517525">
                <a:moveTo>
                  <a:pt x="0" y="221956"/>
                </a:moveTo>
                <a:lnTo>
                  <a:pt x="221275" y="0"/>
                </a:lnTo>
                <a:lnTo>
                  <a:pt x="515937" y="0"/>
                </a:lnTo>
                <a:lnTo>
                  <a:pt x="0" y="517525"/>
                </a:lnTo>
                <a:lnTo>
                  <a:pt x="0" y="22195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anchor="ctr">
            <a:normAutofit/>
          </a:bodyPr>
          <a:p>
            <a:endParaRPr lang="zh-CN" altLang="en-US" sz="1800"/>
          </a:p>
        </p:txBody>
      </p:sp>
      <p:sp>
        <p:nvSpPr>
          <p:cNvPr id="29700" name="斜纹 8"/>
          <p:cNvSpPr/>
          <p:nvPr>
            <p:custDataLst>
              <p:tags r:id="rId2"/>
            </p:custDataLst>
          </p:nvPr>
        </p:nvSpPr>
        <p:spPr bwMode="auto">
          <a:xfrm rot="10800000">
            <a:off x="9255125" y="7192963"/>
            <a:ext cx="538163" cy="539750"/>
          </a:xfrm>
          <a:custGeom>
            <a:avLst/>
            <a:gdLst>
              <a:gd name="T0" fmla="*/ 0 w 538162"/>
              <a:gd name="T1" fmla="*/ 231488 h 539750"/>
              <a:gd name="T2" fmla="*/ 230807 w 538162"/>
              <a:gd name="T3" fmla="*/ 0 h 539750"/>
              <a:gd name="T4" fmla="*/ 538162 w 538162"/>
              <a:gd name="T5" fmla="*/ 0 h 539750"/>
              <a:gd name="T6" fmla="*/ 0 w 538162"/>
              <a:gd name="T7" fmla="*/ 539750 h 539750"/>
              <a:gd name="T8" fmla="*/ 0 w 538162"/>
              <a:gd name="T9" fmla="*/ 231488 h 5397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162" h="539750">
                <a:moveTo>
                  <a:pt x="0" y="231488"/>
                </a:moveTo>
                <a:lnTo>
                  <a:pt x="230807" y="0"/>
                </a:lnTo>
                <a:lnTo>
                  <a:pt x="538162" y="0"/>
                </a:lnTo>
                <a:lnTo>
                  <a:pt x="0" y="539750"/>
                </a:lnTo>
                <a:lnTo>
                  <a:pt x="0" y="23148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anchor="ctr">
            <a:normAutofit/>
          </a:bodyPr>
          <a:p>
            <a:endParaRPr lang="zh-CN" altLang="en-US" sz="1800"/>
          </a:p>
        </p:txBody>
      </p:sp>
      <p:sp>
        <p:nvSpPr>
          <p:cNvPr id="25602" name="标题 1"/>
          <p:cNvSpPr>
            <a:spLocks noGrp="1"/>
          </p:cNvSpPr>
          <p:nvPr>
            <p:ph type="title"/>
            <p:custDataLst>
              <p:tags r:id="rId3"/>
            </p:custDataLst>
          </p:nvPr>
        </p:nvSpPr>
        <p:spPr/>
        <p:txBody>
          <a:bodyPr wrap="square">
            <a:normAutofit/>
          </a:bodyPr>
          <a:p>
            <a:pPr>
              <a:spcAft>
                <a:spcPts val="0"/>
              </a:spcAft>
              <a:defRPr/>
            </a:pPr>
            <a:r>
              <a:rPr lang="zh-CN" altLang="en-US" dirty="0" smtClean="0">
                <a:solidFill>
                  <a:schemeClr val="accent1">
                    <a:lumMod val="50000"/>
                  </a:schemeClr>
                </a:solidFill>
                <a:latin typeface="+mj-lt"/>
                <a:ea typeface="+mj-ea"/>
              </a:rPr>
              <a:t>服务化架构的问题</a:t>
            </a:r>
            <a:endParaRPr lang="zh-CN" altLang="en-US" dirty="0" smtClean="0">
              <a:solidFill>
                <a:schemeClr val="accent1">
                  <a:lumMod val="50000"/>
                </a:schemeClr>
              </a:solidFill>
              <a:latin typeface="+mj-lt"/>
              <a:ea typeface="+mj-ea"/>
            </a:endParaRPr>
          </a:p>
        </p:txBody>
      </p:sp>
      <p:sp>
        <p:nvSpPr>
          <p:cNvPr id="2" name="内容占位符 1"/>
          <p:cNvSpPr>
            <a:spLocks noGrp="1"/>
          </p:cNvSpPr>
          <p:nvPr>
            <p:ph idx="1"/>
            <p:custDataLst>
              <p:tags r:id="rId4"/>
            </p:custDataLst>
          </p:nvPr>
        </p:nvSpPr>
        <p:spPr>
          <a:xfrm>
            <a:off x="1300480" y="2077085"/>
            <a:ext cx="10098405" cy="5782945"/>
          </a:xfrm>
          <a:solidFill>
            <a:schemeClr val="bg1"/>
          </a:solidFill>
        </p:spPr>
        <p:txBody>
          <a:bodyPr wrap="square">
            <a:normAutofit/>
          </a:bodyPr>
          <a:p>
            <a:pPr marL="457200" indent="-457200" algn="l">
              <a:buFont typeface="Arial" panose="020B0604020202020204" pitchFamily="34" charset="0"/>
              <a:buChar char="•"/>
            </a:pPr>
            <a:r>
              <a:rPr lang="zh-CN" altLang="en-US" sz="3600" dirty="0" smtClean="0">
                <a:latin typeface="+mn-lt"/>
                <a:ea typeface="+mn-ea"/>
              </a:rPr>
              <a:t>对于部分服务而言，代码库依然很庞大</a:t>
            </a:r>
            <a:endParaRPr lang="en-US" altLang="zh-CN" sz="3600" dirty="0" smtClean="0">
              <a:latin typeface="+mn-lt"/>
              <a:ea typeface="+mn-ea"/>
            </a:endParaRPr>
          </a:p>
          <a:p>
            <a:pPr marL="457200" indent="-457200" algn="l">
              <a:buFont typeface="Arial" panose="020B0604020202020204" pitchFamily="34" charset="0"/>
              <a:buChar char="•"/>
            </a:pPr>
            <a:r>
              <a:rPr lang="zh-CN" altLang="en-US" sz="3600" dirty="0" smtClean="0">
                <a:latin typeface="+mn-lt"/>
                <a:ea typeface="+mn-ea"/>
              </a:rPr>
              <a:t>打包、发布、部署流程不足够好</a:t>
            </a:r>
            <a:endParaRPr lang="en-US" altLang="zh-CN" sz="3600" dirty="0" smtClean="0">
              <a:latin typeface="+mn-lt"/>
              <a:ea typeface="+mn-ea"/>
            </a:endParaRPr>
          </a:p>
          <a:p>
            <a:pPr marL="457200" indent="-457200" algn="l">
              <a:buFont typeface="Arial" panose="020B0604020202020204" pitchFamily="34" charset="0"/>
              <a:buChar char="•"/>
            </a:pPr>
            <a:r>
              <a:rPr lang="zh-CN" altLang="en-US" sz="3600" dirty="0" smtClean="0">
                <a:latin typeface="+mn-lt"/>
                <a:ea typeface="+mn-ea"/>
              </a:rPr>
              <a:t>维护团队间沟通受阻，技术经验有效传递不够</a:t>
            </a:r>
            <a:endParaRPr lang="en-US" altLang="zh-CN" sz="3600" dirty="0" smtClean="0">
              <a:latin typeface="+mn-lt"/>
              <a:ea typeface="+mn-ea"/>
            </a:endParaRPr>
          </a:p>
          <a:p>
            <a:pPr marL="457200" indent="-457200" algn="l">
              <a:buFont typeface="Arial" panose="020B0604020202020204" pitchFamily="34" charset="0"/>
              <a:buChar char="•"/>
            </a:pPr>
            <a:r>
              <a:rPr lang="zh-CN" altLang="en-US" sz="3600" dirty="0" smtClean="0">
                <a:latin typeface="+mn-lt"/>
                <a:ea typeface="+mn-ea"/>
              </a:rPr>
              <a:t>服务增多对开发人员不够友好</a:t>
            </a:r>
            <a:endParaRPr lang="zh-CN" altLang="en-US" sz="3600" dirty="0" smtClean="0">
              <a:latin typeface="+mn-lt"/>
              <a:ea typeface="+mn-ea"/>
            </a:endParaRPr>
          </a:p>
        </p:txBody>
      </p:sp>
      <p:sp>
        <p:nvSpPr>
          <p:cNvPr id="3" name="下箭头 2"/>
          <p:cNvSpPr/>
          <p:nvPr/>
        </p:nvSpPr>
        <p:spPr>
          <a:xfrm>
            <a:off x="5349875" y="5741035"/>
            <a:ext cx="1008380" cy="1152525"/>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238625" y="7564755"/>
            <a:ext cx="3230880" cy="1050925"/>
          </a:xfrm>
          <a:prstGeom prst="rect">
            <a:avLst/>
          </a:prstGeom>
          <a:noFill/>
        </p:spPr>
        <p:txBody>
          <a:bodyPr wrap="none" rtlCol="0">
            <a:spAutoFit/>
          </a:bodyPr>
          <a:p>
            <a:pPr>
              <a:lnSpc>
                <a:spcPct val="130000"/>
              </a:lnSpc>
            </a:pPr>
            <a:r>
              <a:rPr lang="zh-CN" altLang="en-US" sz="4800" dirty="0" smtClean="0">
                <a:solidFill>
                  <a:schemeClr val="tx1">
                    <a:lumMod val="50000"/>
                  </a:schemeClr>
                </a:solidFill>
                <a:effectLst>
                  <a:outerShdw blurRad="38100" dist="38100" dir="2700000" algn="tl">
                    <a:srgbClr val="000000">
                      <a:alpha val="43137"/>
                    </a:srgbClr>
                  </a:outerShdw>
                </a:effectLst>
                <a:latin typeface="Arial" panose="020B0604020202020204" pitchFamily="34" charset="0"/>
                <a:ea typeface="微软雅黑" panose="020B0503020204020204" charset="-122"/>
              </a:rPr>
              <a:t>微服务框架</a:t>
            </a:r>
            <a:endParaRPr lang="zh-CN" altLang="en-US" sz="4800" dirty="0" smtClean="0">
              <a:solidFill>
                <a:schemeClr val="tx1">
                  <a:lumMod val="50000"/>
                </a:schemeClr>
              </a:solidFill>
              <a:effectLst>
                <a:outerShdw blurRad="38100" dist="38100" dir="2700000" algn="tl">
                  <a:srgbClr val="000000">
                    <a:alpha val="43137"/>
                  </a:srgbClr>
                </a:outerShdw>
              </a:effectLst>
              <a:latin typeface="Arial" panose="020B0604020202020204" pitchFamily="34" charset="0"/>
              <a:ea typeface="微软雅黑" panose="020B0503020204020204" charset="-122"/>
            </a:endParaRPr>
          </a:p>
        </p:txBody>
      </p:sp>
    </p:spTree>
    <p:custDataLst>
      <p:tags r:id="rId5"/>
    </p:custData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08579" y="-379784"/>
            <a:ext cx="2448272" cy="1512168"/>
          </a:xfrm>
        </p:spPr>
        <p:txBody>
          <a:bodyPr>
            <a:normAutofit/>
          </a:bodyPr>
          <a:lstStyle/>
          <a:p>
            <a:pPr algn="l"/>
            <a:r>
              <a:rPr lang="zh-CN" altLang="en-US" sz="3600" dirty="0">
                <a:solidFill>
                  <a:schemeClr val="tx1"/>
                </a:solidFill>
              </a:rPr>
              <a:t>微服务架构</a:t>
            </a:r>
            <a:endParaRPr lang="zh-CN" altLang="en-US" sz="3600" dirty="0">
              <a:solidFill>
                <a:schemeClr val="tx1"/>
              </a:solidFill>
            </a:endParaRPr>
          </a:p>
        </p:txBody>
      </p:sp>
      <p:pic>
        <p:nvPicPr>
          <p:cNvPr id="2" name="图片 1"/>
          <p:cNvPicPr>
            <a:picLocks noChangeAspect="1"/>
          </p:cNvPicPr>
          <p:nvPr/>
        </p:nvPicPr>
        <p:blipFill>
          <a:blip r:embed="rId1"/>
          <a:stretch>
            <a:fillRect/>
          </a:stretch>
        </p:blipFill>
        <p:spPr>
          <a:xfrm>
            <a:off x="0" y="1852464"/>
            <a:ext cx="12949439" cy="5976664"/>
          </a:xfrm>
          <a:prstGeom prst="rect">
            <a:avLst/>
          </a:prstGeom>
        </p:spPr>
      </p:pic>
      <p:sp>
        <p:nvSpPr>
          <p:cNvPr id="4" name="文本框 3"/>
          <p:cNvSpPr txBox="1"/>
          <p:nvPr/>
        </p:nvSpPr>
        <p:spPr>
          <a:xfrm>
            <a:off x="2856851" y="8549208"/>
            <a:ext cx="7437934" cy="6873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r>
              <a:rPr kumimoji="0" lang="zh-CN" altLang="en-US" sz="3800" b="0" i="0" u="none" strike="noStrike" cap="none" spc="0" normalizeH="0" baseline="0" dirty="0">
                <a:ln>
                  <a:noFill/>
                </a:ln>
                <a:solidFill>
                  <a:srgbClr val="FFFFFF"/>
                </a:solidFill>
                <a:effectLst/>
                <a:uFillTx/>
                <a:latin typeface="+mn-lt"/>
                <a:ea typeface="+mn-ea"/>
                <a:cs typeface="+mn-cs"/>
                <a:sym typeface="Helvetica Light"/>
              </a:rPr>
              <a:t>服务注册</a:t>
            </a:r>
            <a:r>
              <a:rPr lang="en-US" altLang="zh-CN" dirty="0"/>
              <a:t> </a:t>
            </a:r>
            <a:r>
              <a:rPr lang="zh-CN" altLang="en-US" dirty="0"/>
              <a:t>→ 服务发现 → 服务调用</a:t>
            </a:r>
            <a:endParaRPr kumimoji="0" lang="zh-CN" altLang="en-US" sz="3800" b="0" i="0" u="none" strike="noStrike" cap="none" spc="0" normalizeH="0" baseline="0" dirty="0">
              <a:ln>
                <a:noFill/>
              </a:ln>
              <a:solidFill>
                <a:srgbClr val="FFFFFF"/>
              </a:solidFill>
              <a:effectLst/>
              <a:uFillTx/>
              <a:latin typeface="+mn-lt"/>
              <a:ea typeface="+mn-ea"/>
              <a:cs typeface="+mn-cs"/>
              <a:sym typeface="Helvetica Light"/>
            </a:endParaRPr>
          </a:p>
        </p:txBody>
      </p:sp>
    </p:spTree>
    <p:custDataLst>
      <p:tags r:id="rId2"/>
    </p:custData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
          </p:nvPr>
        </p:nvSpPr>
        <p:spPr>
          <a:xfrm>
            <a:off x="1101725" y="2284730"/>
            <a:ext cx="10320655" cy="2967990"/>
          </a:xfrm>
        </p:spPr>
        <p:txBody>
          <a:bodyPr>
            <a:normAutofit/>
          </a:bodyPr>
          <a:lstStyle/>
          <a:p>
            <a:pPr algn="l"/>
            <a:endParaRPr lang="en-US" altLang="zh-CN" sz="3600" dirty="0"/>
          </a:p>
          <a:p>
            <a:pPr marL="0" indent="0" algn="l">
              <a:buNone/>
            </a:pPr>
            <a:r>
              <a:rPr lang="en-US" altLang="zh-CN" sz="3600" dirty="0"/>
              <a:t>      MVC 	     	     SOA   			   Micro services</a:t>
            </a:r>
            <a:endParaRPr lang="zh-CN" altLang="en-US" dirty="0"/>
          </a:p>
        </p:txBody>
      </p:sp>
      <p:sp>
        <p:nvSpPr>
          <p:cNvPr id="5" name="标题 2"/>
          <p:cNvSpPr>
            <a:spLocks noGrp="1"/>
          </p:cNvSpPr>
          <p:nvPr>
            <p:ph type="title"/>
          </p:nvPr>
        </p:nvSpPr>
        <p:spPr>
          <a:xfrm>
            <a:off x="957784" y="340296"/>
            <a:ext cx="10464800" cy="1422400"/>
          </a:xfrm>
        </p:spPr>
        <p:txBody>
          <a:bodyPr>
            <a:normAutofit/>
          </a:bodyPr>
          <a:lstStyle/>
          <a:p>
            <a:r>
              <a:rPr lang="zh-CN" altLang="en-US" sz="5400" dirty="0"/>
              <a:t>架构设计发展</a:t>
            </a:r>
            <a:endParaRPr lang="zh-CN" altLang="en-US" sz="5400" dirty="0"/>
          </a:p>
        </p:txBody>
      </p:sp>
      <p:sp>
        <p:nvSpPr>
          <p:cNvPr id="2" name="箭头: 右 1"/>
          <p:cNvSpPr/>
          <p:nvPr/>
        </p:nvSpPr>
        <p:spPr>
          <a:xfrm>
            <a:off x="3922182" y="3528199"/>
            <a:ext cx="978408" cy="484632"/>
          </a:xfrm>
          <a:prstGeom prst="rightArrow">
            <a:avLst/>
          </a:prstGeom>
          <a:noFill/>
          <a:ln w="28575" cap="flat">
            <a:solidFill>
              <a:schemeClr val="tx1"/>
            </a:solidFill>
            <a:prstDash val="solid"/>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endParaRPr>
          </a:p>
        </p:txBody>
      </p:sp>
      <p:sp>
        <p:nvSpPr>
          <p:cNvPr id="6" name="箭头: 右 5"/>
          <p:cNvSpPr/>
          <p:nvPr/>
        </p:nvSpPr>
        <p:spPr>
          <a:xfrm>
            <a:off x="7762994" y="3528199"/>
            <a:ext cx="978408" cy="484632"/>
          </a:xfrm>
          <a:prstGeom prst="rightArrow">
            <a:avLst/>
          </a:prstGeom>
          <a:noFill/>
          <a:ln w="28575" cap="flat">
            <a:solidFill>
              <a:schemeClr val="tx1"/>
            </a:solidFill>
            <a:prstDash val="solid"/>
            <a:miter lim="400000"/>
          </a:ln>
          <a:effectLst>
            <a:outerShdw blurRad="76200" dir="18900000" rotWithShape="0">
              <a:srgbClr val="000000">
                <a:alpha val="8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endParaRPr>
          </a:p>
        </p:txBody>
      </p:sp>
      <p:sp>
        <p:nvSpPr>
          <p:cNvPr id="3" name="文本框 2"/>
          <p:cNvSpPr txBox="1"/>
          <p:nvPr/>
        </p:nvSpPr>
        <p:spPr>
          <a:xfrm>
            <a:off x="1102360" y="5452745"/>
            <a:ext cx="2820035" cy="1370965"/>
          </a:xfrm>
          <a:prstGeom prst="rect">
            <a:avLst/>
          </a:prstGeom>
          <a:noFill/>
        </p:spPr>
        <p:txBody>
          <a:bodyPr wrap="square" rtlCol="0">
            <a:spAutoFit/>
          </a:bodyPr>
          <a:p>
            <a:pPr algn="ctr">
              <a:lnSpc>
                <a:spcPct val="130000"/>
              </a:lnSpc>
            </a:pPr>
            <a:r>
              <a:rPr lang="zh-CN" altLang="en-US" sz="3200" dirty="0" smtClean="0">
                <a:solidFill>
                  <a:schemeClr val="accent2">
                    <a:lumMod val="75000"/>
                  </a:schemeClr>
                </a:solidFill>
                <a:latin typeface="Arial" panose="020B0604020202020204" pitchFamily="34" charset="0"/>
                <a:ea typeface="微软雅黑" panose="020B0503020204020204" charset="-122"/>
              </a:rPr>
              <a:t>视图、业务逻</a:t>
            </a:r>
            <a:endParaRPr lang="zh-CN" altLang="en-US" sz="3200" dirty="0" smtClean="0">
              <a:solidFill>
                <a:schemeClr val="accent2">
                  <a:lumMod val="75000"/>
                </a:schemeClr>
              </a:solidFill>
              <a:latin typeface="Arial" panose="020B0604020202020204" pitchFamily="34" charset="0"/>
              <a:ea typeface="微软雅黑" panose="020B0503020204020204" charset="-122"/>
            </a:endParaRPr>
          </a:p>
          <a:p>
            <a:pPr algn="ctr">
              <a:lnSpc>
                <a:spcPct val="130000"/>
              </a:lnSpc>
            </a:pPr>
            <a:r>
              <a:rPr lang="zh-CN" altLang="en-US" sz="3200" dirty="0" smtClean="0">
                <a:solidFill>
                  <a:schemeClr val="accent2">
                    <a:lumMod val="75000"/>
                  </a:schemeClr>
                </a:solidFill>
                <a:latin typeface="Arial" panose="020B0604020202020204" pitchFamily="34" charset="0"/>
                <a:ea typeface="微软雅黑" panose="020B0503020204020204" charset="-122"/>
              </a:rPr>
              <a:t>辑前后端分离</a:t>
            </a:r>
            <a:endParaRPr lang="zh-CN" altLang="en-US" sz="3200" dirty="0" smtClean="0">
              <a:solidFill>
                <a:schemeClr val="accent2">
                  <a:lumMod val="75000"/>
                </a:schemeClr>
              </a:solidFill>
              <a:latin typeface="Arial" panose="020B0604020202020204" pitchFamily="34" charset="0"/>
              <a:ea typeface="微软雅黑" panose="020B0503020204020204" charset="-122"/>
            </a:endParaRPr>
          </a:p>
        </p:txBody>
      </p:sp>
      <p:sp>
        <p:nvSpPr>
          <p:cNvPr id="7" name="文本框 6"/>
          <p:cNvSpPr txBox="1"/>
          <p:nvPr/>
        </p:nvSpPr>
        <p:spPr>
          <a:xfrm>
            <a:off x="4779645" y="5378450"/>
            <a:ext cx="2820035" cy="2651125"/>
          </a:xfrm>
          <a:prstGeom prst="rect">
            <a:avLst/>
          </a:prstGeom>
          <a:noFill/>
        </p:spPr>
        <p:txBody>
          <a:bodyPr wrap="square" rtlCol="0">
            <a:spAutoFit/>
          </a:bodyPr>
          <a:p>
            <a:pPr algn="ctr">
              <a:lnSpc>
                <a:spcPct val="130000"/>
              </a:lnSpc>
            </a:pPr>
            <a:r>
              <a:rPr lang="zh-CN" altLang="en-US" sz="3200" dirty="0" smtClean="0">
                <a:solidFill>
                  <a:schemeClr val="accent2">
                    <a:lumMod val="75000"/>
                  </a:schemeClr>
                </a:solidFill>
                <a:latin typeface="Arial" panose="020B0604020202020204" pitchFamily="34" charset="0"/>
                <a:ea typeface="微软雅黑" panose="020B0503020204020204" charset="-122"/>
              </a:rPr>
              <a:t>大型系统分层解耦，标准接口调用，分布式系统</a:t>
            </a:r>
            <a:endParaRPr lang="zh-CN" altLang="en-US" sz="3200" dirty="0" smtClean="0">
              <a:solidFill>
                <a:schemeClr val="accent2">
                  <a:lumMod val="75000"/>
                </a:schemeClr>
              </a:solidFill>
              <a:latin typeface="Arial" panose="020B0604020202020204" pitchFamily="34" charset="0"/>
              <a:ea typeface="微软雅黑" panose="020B0503020204020204" charset="-122"/>
            </a:endParaRPr>
          </a:p>
        </p:txBody>
      </p:sp>
      <p:sp>
        <p:nvSpPr>
          <p:cNvPr id="8" name="文本框 7"/>
          <p:cNvSpPr txBox="1"/>
          <p:nvPr/>
        </p:nvSpPr>
        <p:spPr>
          <a:xfrm>
            <a:off x="8741410" y="5452745"/>
            <a:ext cx="2820035" cy="2651125"/>
          </a:xfrm>
          <a:prstGeom prst="rect">
            <a:avLst/>
          </a:prstGeom>
          <a:noFill/>
        </p:spPr>
        <p:txBody>
          <a:bodyPr wrap="square" rtlCol="0">
            <a:spAutoFit/>
          </a:bodyPr>
          <a:p>
            <a:pPr algn="ctr">
              <a:lnSpc>
                <a:spcPct val="130000"/>
              </a:lnSpc>
            </a:pPr>
            <a:r>
              <a:rPr lang="zh-CN" altLang="en-US" sz="3200" dirty="0" smtClean="0">
                <a:solidFill>
                  <a:schemeClr val="accent2">
                    <a:lumMod val="75000"/>
                  </a:schemeClr>
                </a:solidFill>
                <a:latin typeface="Arial" panose="020B0604020202020204" pitchFamily="34" charset="0"/>
                <a:ea typeface="微软雅黑" panose="020B0503020204020204" charset="-122"/>
              </a:rPr>
              <a:t>云计算产物，关注敏捷交付 和部署速度、频次</a:t>
            </a:r>
            <a:endParaRPr lang="zh-CN" altLang="en-US" sz="3200" dirty="0" smtClean="0">
              <a:solidFill>
                <a:schemeClr val="accent2">
                  <a:lumMod val="75000"/>
                </a:schemeClr>
              </a:solidFill>
              <a:latin typeface="Arial" panose="020B0604020202020204" pitchFamily="34" charset="0"/>
              <a:ea typeface="微软雅黑" panose="020B0503020204020204" charset="-122"/>
            </a:endParaRPr>
          </a:p>
        </p:txBody>
      </p:sp>
    </p:spTree>
    <p:custDataLst>
      <p:tags r:id="rId1"/>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582930" y="5897245"/>
            <a:ext cx="11003915" cy="3514090"/>
          </a:xfrm>
          <a:prstGeom prst="rect">
            <a:avLst/>
          </a:prstGeom>
        </p:spPr>
        <p:txBody>
          <a:bodyPr vert="horz" lIns="91440" tIns="45720" rIns="91440" bIns="45720" rtlCol="0"/>
          <a:lstStyle>
            <a:defPPr>
              <a:defRPr lang="zh-CN"/>
            </a:defPPr>
            <a:lvl1pPr lvl="0" indent="0">
              <a:buNone/>
              <a:defRPr sz="2000"/>
            </a:lvl1pPr>
            <a:lvl2pPr indent="0">
              <a:buNone/>
              <a:defRPr sz="1400"/>
            </a:lvl2pPr>
            <a:lvl3pPr indent="0">
              <a:buNone/>
              <a:defRPr sz="1200"/>
            </a:lvl3pPr>
            <a:lvl4pPr indent="0">
              <a:buNone/>
              <a:defRPr sz="1000"/>
            </a:lvl4pPr>
            <a:lvl5pPr indent="0">
              <a:buNone/>
              <a:defRPr sz="1000"/>
            </a:lvl5pPr>
            <a:lvl6pPr indent="0">
              <a:buNone/>
              <a:defRPr sz="1000"/>
            </a:lvl6pPr>
            <a:lvl7pPr indent="0">
              <a:buNone/>
              <a:defRPr sz="1000"/>
            </a:lvl7pPr>
            <a:lvl8pPr indent="0">
              <a:buNone/>
              <a:defRPr sz="1000"/>
            </a:lvl8pPr>
            <a:lvl9pPr indent="0">
              <a:buNone/>
              <a:defRPr sz="1000"/>
            </a:lvl9pPr>
          </a:lstStyle>
          <a:p>
            <a:pPr marL="457200" indent="-457200" algn="l">
              <a:lnSpc>
                <a:spcPct val="150000"/>
              </a:lnSpc>
              <a:buFont typeface="Arial" panose="020B0604020202020204" pitchFamily="34" charset="0"/>
              <a:buChar char="•"/>
            </a:pPr>
            <a:r>
              <a:rPr lang="en-US" altLang="zh-CN" sz="2800" dirty="0" smtClean="0">
                <a:solidFill>
                  <a:schemeClr val="accent2">
                    <a:lumMod val="75000"/>
                  </a:schemeClr>
                </a:solidFill>
                <a:latin typeface="+mn-lt"/>
                <a:ea typeface="+mn-ea"/>
              </a:rPr>
              <a:t> suite of small services</a:t>
            </a:r>
            <a:r>
              <a:rPr lang="zh-CN" altLang="en-US" sz="2800" dirty="0" smtClean="0">
                <a:solidFill>
                  <a:schemeClr val="accent2">
                    <a:lumMod val="75000"/>
                  </a:schemeClr>
                </a:solidFill>
                <a:latin typeface="+mn-lt"/>
                <a:ea typeface="+mn-ea"/>
              </a:rPr>
              <a:t>：由一系列小服务组成</a:t>
            </a:r>
            <a:endParaRPr lang="en-US" altLang="zh-CN" sz="2800" dirty="0" smtClean="0">
              <a:solidFill>
                <a:schemeClr val="accent2">
                  <a:lumMod val="75000"/>
                </a:schemeClr>
              </a:solidFill>
              <a:latin typeface="+mn-lt"/>
              <a:ea typeface="+mn-ea"/>
            </a:endParaRPr>
          </a:p>
          <a:p>
            <a:pPr marL="457200" lvl="1" indent="-457200" algn="l">
              <a:lnSpc>
                <a:spcPct val="150000"/>
              </a:lnSpc>
              <a:buFont typeface="Arial" panose="020B0604020202020204" pitchFamily="34" charset="0"/>
              <a:buChar char="•"/>
            </a:pPr>
            <a:r>
              <a:rPr lang="en-US" altLang="zh-CN" sz="2800" dirty="0" smtClean="0">
                <a:solidFill>
                  <a:schemeClr val="accent2">
                    <a:lumMod val="75000"/>
                  </a:schemeClr>
                </a:solidFill>
                <a:latin typeface="+mn-lt"/>
                <a:ea typeface="+mn-ea"/>
              </a:rPr>
              <a:t> running in its own process</a:t>
            </a:r>
            <a:r>
              <a:rPr lang="zh-CN" altLang="en-US" sz="2800" dirty="0" smtClean="0">
                <a:solidFill>
                  <a:schemeClr val="accent2">
                    <a:lumMod val="75000"/>
                  </a:schemeClr>
                </a:solidFill>
                <a:latin typeface="+mn-lt"/>
                <a:ea typeface="+mn-ea"/>
              </a:rPr>
              <a:t>： 每个服务运行于自己的独立进程</a:t>
            </a:r>
            <a:endParaRPr lang="en-US" altLang="zh-CN" sz="2800" dirty="0" smtClean="0">
              <a:solidFill>
                <a:schemeClr val="accent2">
                  <a:lumMod val="75000"/>
                </a:schemeClr>
              </a:solidFill>
              <a:latin typeface="+mn-lt"/>
              <a:ea typeface="+mn-ea"/>
            </a:endParaRPr>
          </a:p>
          <a:p>
            <a:pPr marL="457200" lvl="2" indent="-457200" algn="l">
              <a:lnSpc>
                <a:spcPct val="150000"/>
              </a:lnSpc>
              <a:buFont typeface="Arial" panose="020B0604020202020204" pitchFamily="34" charset="0"/>
              <a:buChar char="•"/>
            </a:pPr>
            <a:r>
              <a:rPr lang="en-US" altLang="zh-CN" sz="2800" dirty="0" smtClean="0">
                <a:solidFill>
                  <a:schemeClr val="accent2">
                    <a:lumMod val="75000"/>
                  </a:schemeClr>
                </a:solidFill>
                <a:latin typeface="+mn-lt"/>
                <a:ea typeface="+mn-ea"/>
              </a:rPr>
              <a:t> built around business capabilities</a:t>
            </a:r>
            <a:r>
              <a:rPr lang="zh-CN" altLang="en-US" sz="2800" dirty="0" smtClean="0">
                <a:solidFill>
                  <a:schemeClr val="accent2">
                    <a:lumMod val="75000"/>
                  </a:schemeClr>
                </a:solidFill>
                <a:latin typeface="+mn-lt"/>
                <a:ea typeface="+mn-ea"/>
              </a:rPr>
              <a:t>：围绕着业务功能进行建模</a:t>
            </a:r>
            <a:endParaRPr lang="en-US" altLang="zh-CN" sz="2800" dirty="0" smtClean="0">
              <a:solidFill>
                <a:schemeClr val="accent2">
                  <a:lumMod val="75000"/>
                </a:schemeClr>
              </a:solidFill>
              <a:latin typeface="+mn-lt"/>
              <a:ea typeface="+mn-ea"/>
            </a:endParaRPr>
          </a:p>
          <a:p>
            <a:pPr marL="457200" indent="-457200" algn="l">
              <a:lnSpc>
                <a:spcPct val="150000"/>
              </a:lnSpc>
              <a:buFont typeface="Arial" panose="020B0604020202020204" pitchFamily="34" charset="0"/>
              <a:buChar char="•"/>
            </a:pPr>
            <a:r>
              <a:rPr lang="en-US" altLang="zh-CN" sz="2800" dirty="0" smtClean="0">
                <a:solidFill>
                  <a:schemeClr val="accent2">
                    <a:lumMod val="75000"/>
                  </a:schemeClr>
                </a:solidFill>
                <a:latin typeface="+mn-lt"/>
                <a:ea typeface="+mn-ea"/>
              </a:rPr>
              <a:t> independently deployable</a:t>
            </a:r>
            <a:r>
              <a:rPr lang="zh-CN" altLang="en-US" sz="2800" dirty="0" smtClean="0">
                <a:solidFill>
                  <a:schemeClr val="accent2">
                    <a:lumMod val="75000"/>
                  </a:schemeClr>
                </a:solidFill>
                <a:latin typeface="+mn-lt"/>
                <a:ea typeface="+mn-ea"/>
              </a:rPr>
              <a:t>：每个服务可进行独立部署</a:t>
            </a:r>
            <a:endParaRPr lang="en-US" altLang="zh-CN" sz="2800" dirty="0" smtClean="0">
              <a:solidFill>
                <a:schemeClr val="accent2">
                  <a:lumMod val="75000"/>
                </a:schemeClr>
              </a:solidFill>
              <a:latin typeface="+mn-lt"/>
              <a:ea typeface="+mn-ea"/>
            </a:endParaRPr>
          </a:p>
          <a:p>
            <a:pPr marL="457200" indent="-457200" algn="l">
              <a:lnSpc>
                <a:spcPct val="150000"/>
              </a:lnSpc>
              <a:buFont typeface="Arial" panose="020B0604020202020204" pitchFamily="34" charset="0"/>
              <a:buChar char="•"/>
            </a:pPr>
            <a:r>
              <a:rPr lang="en-US" altLang="zh-CN" sz="2800" dirty="0" smtClean="0">
                <a:solidFill>
                  <a:schemeClr val="accent2">
                    <a:lumMod val="75000"/>
                  </a:schemeClr>
                </a:solidFill>
                <a:latin typeface="+mn-lt"/>
                <a:ea typeface="+mn-ea"/>
              </a:rPr>
              <a:t> bare minimum of centralized management</a:t>
            </a:r>
            <a:r>
              <a:rPr lang="zh-CN" altLang="en-US" sz="2800" dirty="0" smtClean="0">
                <a:solidFill>
                  <a:schemeClr val="accent2">
                    <a:lumMod val="75000"/>
                  </a:schemeClr>
                </a:solidFill>
                <a:latin typeface="+mn-lt"/>
                <a:ea typeface="+mn-ea"/>
              </a:rPr>
              <a:t>：最低限度集中种管理</a:t>
            </a:r>
            <a:endParaRPr lang="zh-CN" altLang="en-US" sz="2800" dirty="0" smtClean="0">
              <a:solidFill>
                <a:schemeClr val="accent2">
                  <a:lumMod val="75000"/>
                </a:schemeClr>
              </a:solidFill>
              <a:latin typeface="+mn-lt"/>
              <a:ea typeface="+mn-ea"/>
            </a:endParaRPr>
          </a:p>
          <a:p>
            <a:pPr algn="l">
              <a:lnSpc>
                <a:spcPct val="150000"/>
              </a:lnSpc>
            </a:pPr>
            <a:r>
              <a:rPr lang="zh-CN" altLang="en-US" sz="2800" dirty="0" smtClean="0">
                <a:solidFill>
                  <a:schemeClr val="accent2">
                    <a:lumMod val="75000"/>
                  </a:schemeClr>
                </a:solidFill>
                <a:latin typeface="+mn-lt"/>
                <a:ea typeface="+mn-ea"/>
              </a:rPr>
              <a:t> </a:t>
            </a:r>
            <a:endParaRPr lang="zh-CN" altLang="en-US" sz="2800" dirty="0" smtClean="0">
              <a:solidFill>
                <a:schemeClr val="accent2">
                  <a:lumMod val="75000"/>
                </a:schemeClr>
              </a:solidFill>
              <a:latin typeface="+mn-lt"/>
              <a:ea typeface="+mn-ea"/>
            </a:endParaRPr>
          </a:p>
        </p:txBody>
      </p:sp>
      <p:pic>
        <p:nvPicPr>
          <p:cNvPr id="8" name="图片 7"/>
          <p:cNvPicPr>
            <a:picLocks noChangeAspect="1"/>
          </p:cNvPicPr>
          <p:nvPr/>
        </p:nvPicPr>
        <p:blipFill>
          <a:blip r:embed="rId2"/>
          <a:stretch>
            <a:fillRect/>
          </a:stretch>
        </p:blipFill>
        <p:spPr>
          <a:xfrm>
            <a:off x="434340" y="1595755"/>
            <a:ext cx="11823700" cy="4299585"/>
          </a:xfrm>
          <a:prstGeom prst="rect">
            <a:avLst/>
          </a:prstGeom>
        </p:spPr>
      </p:pic>
      <p:sp>
        <p:nvSpPr>
          <p:cNvPr id="25602" name="标题 1"/>
          <p:cNvSpPr>
            <a:spLocks noGrp="1"/>
          </p:cNvSpPr>
          <p:nvPr>
            <p:custDataLst>
              <p:tags r:id="rId3"/>
            </p:custDataLst>
          </p:nvPr>
        </p:nvSpPr>
        <p:spPr>
          <a:xfrm>
            <a:off x="642902" y="454237"/>
            <a:ext cx="11720125" cy="993280"/>
          </a:xfrm>
          <a:prstGeom prst="rect">
            <a:avLst/>
          </a:prstGeom>
        </p:spPr>
        <p:txBody>
          <a:bodyPr vert="horz" wrap="square" lIns="0" tIns="0" rIns="0" bIns="0" rtlCol="0" anchor="b">
            <a:normAutofit/>
          </a:bodyPr>
          <a:lstStyle>
            <a:lvl1pPr algn="l" rtl="0" fontAlgn="base">
              <a:lnSpc>
                <a:spcPct val="90000"/>
              </a:lnSpc>
              <a:spcBef>
                <a:spcPct val="0"/>
              </a:spcBef>
              <a:spcAft>
                <a:spcPct val="0"/>
              </a:spcAft>
              <a:defRPr lang="en-US" altLang="en-US" sz="4550" b="1" kern="1200" dirty="0">
                <a:ln w="12700">
                  <a:solidFill>
                    <a:schemeClr val="bg1">
                      <a:alpha val="75000"/>
                    </a:schemeClr>
                  </a:solidFill>
                </a:ln>
                <a:solidFill>
                  <a:srgbClr val="382E77"/>
                </a:solidFill>
                <a:effectLst>
                  <a:glow rad="139700">
                    <a:schemeClr val="accent4">
                      <a:satMod val="175000"/>
                      <a:alpha val="15000"/>
                    </a:schemeClr>
                  </a:glow>
                </a:effectLst>
                <a:latin typeface="Arial" panose="020B0604020202020204" pitchFamily="34" charset="0"/>
                <a:ea typeface="黑体" panose="02010609060101010101" pitchFamily="49" charset="-122"/>
                <a:cs typeface="+mj-cs"/>
              </a:defRPr>
            </a:lvl1pPr>
            <a:lvl2pPr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2pPr>
            <a:lvl3pPr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3pPr>
            <a:lvl4pPr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4pPr>
            <a:lvl5pPr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6pPr>
            <a:lvl7pPr marL="914400"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7pPr>
            <a:lvl8pPr marL="1371600"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8pPr>
            <a:lvl9pPr marL="1828800" algn="l" rtl="0" fontAlgn="base">
              <a:lnSpc>
                <a:spcPct val="90000"/>
              </a:lnSpc>
              <a:spcBef>
                <a:spcPct val="0"/>
              </a:spcBef>
              <a:spcAft>
                <a:spcPct val="0"/>
              </a:spcAft>
              <a:defRPr sz="3200" b="1">
                <a:solidFill>
                  <a:srgbClr val="382E77"/>
                </a:solidFill>
                <a:latin typeface="Arial" panose="020B0604020202020204" pitchFamily="34" charset="0"/>
                <a:ea typeface="黑体" panose="02010609060101010101" pitchFamily="49" charset="-122"/>
              </a:defRPr>
            </a:lvl9pPr>
          </a:lstStyle>
          <a:p>
            <a:pPr>
              <a:spcAft>
                <a:spcPts val="0"/>
              </a:spcAft>
              <a:defRPr/>
            </a:pPr>
            <a:r>
              <a:rPr lang="zh-CN" altLang="en-US" dirty="0" smtClean="0">
                <a:solidFill>
                  <a:schemeClr val="accent1">
                    <a:lumMod val="50000"/>
                  </a:schemeClr>
                </a:solidFill>
                <a:latin typeface="+mj-lt"/>
                <a:ea typeface="+mj-ea"/>
              </a:rPr>
              <a:t>二、微服务简介</a:t>
            </a:r>
            <a:endParaRPr lang="zh-CN" altLang="en-US" dirty="0" smtClean="0">
              <a:solidFill>
                <a:schemeClr val="accent1">
                  <a:lumMod val="50000"/>
                </a:schemeClr>
              </a:solidFill>
              <a:latin typeface="+mj-lt"/>
              <a:ea typeface="+mj-ea"/>
            </a:endParaRPr>
          </a:p>
        </p:txBody>
      </p:sp>
    </p:spTree>
    <p:custDataLst>
      <p:tags r:id="rId4"/>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斜纹 5"/>
          <p:cNvSpPr/>
          <p:nvPr>
            <p:custDataLst>
              <p:tags r:id="rId1"/>
            </p:custDataLst>
          </p:nvPr>
        </p:nvSpPr>
        <p:spPr bwMode="auto">
          <a:xfrm>
            <a:off x="3051175" y="3170238"/>
            <a:ext cx="515938" cy="517525"/>
          </a:xfrm>
          <a:custGeom>
            <a:avLst/>
            <a:gdLst>
              <a:gd name="T0" fmla="*/ 0 w 515937"/>
              <a:gd name="T1" fmla="*/ 221956 h 517525"/>
              <a:gd name="T2" fmla="*/ 221275 w 515937"/>
              <a:gd name="T3" fmla="*/ 0 h 517525"/>
              <a:gd name="T4" fmla="*/ 515937 w 515937"/>
              <a:gd name="T5" fmla="*/ 0 h 517525"/>
              <a:gd name="T6" fmla="*/ 0 w 515937"/>
              <a:gd name="T7" fmla="*/ 517525 h 517525"/>
              <a:gd name="T8" fmla="*/ 0 w 515937"/>
              <a:gd name="T9" fmla="*/ 221956 h 5175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5937" h="517525">
                <a:moveTo>
                  <a:pt x="0" y="221956"/>
                </a:moveTo>
                <a:lnTo>
                  <a:pt x="221275" y="0"/>
                </a:lnTo>
                <a:lnTo>
                  <a:pt x="515937" y="0"/>
                </a:lnTo>
                <a:lnTo>
                  <a:pt x="0" y="517525"/>
                </a:lnTo>
                <a:lnTo>
                  <a:pt x="0" y="22195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anchor="ctr">
            <a:normAutofit/>
          </a:bodyPr>
          <a:p>
            <a:endParaRPr lang="zh-CN" altLang="en-US" sz="1800"/>
          </a:p>
        </p:txBody>
      </p:sp>
      <p:sp>
        <p:nvSpPr>
          <p:cNvPr id="29700" name="斜纹 8"/>
          <p:cNvSpPr/>
          <p:nvPr>
            <p:custDataLst>
              <p:tags r:id="rId2"/>
            </p:custDataLst>
          </p:nvPr>
        </p:nvSpPr>
        <p:spPr bwMode="auto">
          <a:xfrm rot="10800000">
            <a:off x="9255125" y="7192963"/>
            <a:ext cx="538163" cy="539750"/>
          </a:xfrm>
          <a:custGeom>
            <a:avLst/>
            <a:gdLst>
              <a:gd name="T0" fmla="*/ 0 w 538162"/>
              <a:gd name="T1" fmla="*/ 231488 h 539750"/>
              <a:gd name="T2" fmla="*/ 230807 w 538162"/>
              <a:gd name="T3" fmla="*/ 0 h 539750"/>
              <a:gd name="T4" fmla="*/ 538162 w 538162"/>
              <a:gd name="T5" fmla="*/ 0 h 539750"/>
              <a:gd name="T6" fmla="*/ 0 w 538162"/>
              <a:gd name="T7" fmla="*/ 539750 h 539750"/>
              <a:gd name="T8" fmla="*/ 0 w 538162"/>
              <a:gd name="T9" fmla="*/ 231488 h 5397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8162" h="539750">
                <a:moveTo>
                  <a:pt x="0" y="231488"/>
                </a:moveTo>
                <a:lnTo>
                  <a:pt x="230807" y="0"/>
                </a:lnTo>
                <a:lnTo>
                  <a:pt x="538162" y="0"/>
                </a:lnTo>
                <a:lnTo>
                  <a:pt x="0" y="539750"/>
                </a:lnTo>
                <a:lnTo>
                  <a:pt x="0" y="23148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anchor="ctr">
            <a:normAutofit/>
          </a:bodyPr>
          <a:p>
            <a:endParaRPr lang="zh-CN" altLang="en-US" sz="1800"/>
          </a:p>
        </p:txBody>
      </p:sp>
      <p:sp>
        <p:nvSpPr>
          <p:cNvPr id="25602" name="标题 1"/>
          <p:cNvSpPr>
            <a:spLocks noGrp="1"/>
          </p:cNvSpPr>
          <p:nvPr>
            <p:ph type="title"/>
            <p:custDataLst>
              <p:tags r:id="rId3"/>
            </p:custDataLst>
          </p:nvPr>
        </p:nvSpPr>
        <p:spPr/>
        <p:txBody>
          <a:bodyPr wrap="square">
            <a:normAutofit/>
          </a:bodyPr>
          <a:p>
            <a:pPr>
              <a:spcAft>
                <a:spcPts val="0"/>
              </a:spcAft>
              <a:defRPr/>
            </a:pPr>
            <a:r>
              <a:rPr lang="zh-CN" altLang="en-US" dirty="0" smtClean="0">
                <a:solidFill>
                  <a:schemeClr val="accent1">
                    <a:lumMod val="50000"/>
                  </a:schemeClr>
                </a:solidFill>
                <a:latin typeface="+mj-lt"/>
                <a:ea typeface="+mj-ea"/>
              </a:rPr>
              <a:t>微服务的特征</a:t>
            </a:r>
            <a:endParaRPr lang="zh-CN" altLang="en-US" dirty="0" smtClean="0">
              <a:solidFill>
                <a:schemeClr val="accent1">
                  <a:lumMod val="50000"/>
                </a:schemeClr>
              </a:solidFill>
              <a:latin typeface="+mj-lt"/>
              <a:ea typeface="+mj-ea"/>
            </a:endParaRPr>
          </a:p>
        </p:txBody>
      </p:sp>
      <p:sp>
        <p:nvSpPr>
          <p:cNvPr id="2" name="内容占位符 1"/>
          <p:cNvSpPr>
            <a:spLocks noGrp="1"/>
          </p:cNvSpPr>
          <p:nvPr>
            <p:ph idx="1"/>
            <p:custDataLst>
              <p:tags r:id="rId4"/>
            </p:custDataLst>
          </p:nvPr>
        </p:nvSpPr>
        <p:spPr>
          <a:solidFill>
            <a:schemeClr val="bg1"/>
          </a:solidFill>
        </p:spPr>
        <p:txBody>
          <a:bodyPr wrap="square">
            <a:noAutofit/>
          </a:bodyPr>
          <a:p>
            <a:pPr marL="457200" indent="-457200" algn="l">
              <a:buFont typeface="Arial" panose="020B0604020202020204" pitchFamily="34" charset="0"/>
              <a:buChar char="•"/>
            </a:pPr>
            <a:r>
              <a:rPr lang="zh-CN" altLang="en-US" sz="3200" b="1" dirty="0" smtClean="0">
                <a:latin typeface="+mn-lt"/>
                <a:ea typeface="+mn-ea"/>
              </a:rPr>
              <a:t>每个微服务都是业务完整的</a:t>
            </a:r>
            <a:endParaRPr lang="zh-CN" altLang="en-US" sz="3200" dirty="0" smtClean="0">
              <a:latin typeface="+mn-lt"/>
              <a:ea typeface="+mn-ea"/>
            </a:endParaRPr>
          </a:p>
          <a:p>
            <a:pPr algn="l">
              <a:buFont typeface="Arial" panose="020B0604020202020204" pitchFamily="34" charset="0"/>
            </a:pPr>
            <a:r>
              <a:rPr lang="zh-CN" altLang="en-US" sz="2800" dirty="0" smtClean="0">
                <a:latin typeface="+mn-lt"/>
                <a:ea typeface="+mn-ea"/>
              </a:rPr>
              <a:t>           接口及界面呈现、业务逻辑、数据管理</a:t>
            </a:r>
            <a:endParaRPr lang="en-US" altLang="zh-CN" sz="2800" dirty="0" smtClean="0">
              <a:latin typeface="+mn-lt"/>
              <a:ea typeface="+mn-ea"/>
            </a:endParaRPr>
          </a:p>
          <a:p>
            <a:pPr marL="457200" indent="-457200" algn="l">
              <a:buFont typeface="Arial" panose="020B0604020202020204" pitchFamily="34" charset="0"/>
              <a:buChar char="•"/>
            </a:pPr>
            <a:r>
              <a:rPr lang="zh-CN" altLang="en-US" sz="3200" b="1" dirty="0" smtClean="0">
                <a:latin typeface="+mn-lt"/>
                <a:ea typeface="+mn-ea"/>
              </a:rPr>
              <a:t>每个微服务仅仅对一个业务负责</a:t>
            </a:r>
            <a:endParaRPr lang="zh-CN" altLang="en-US" sz="3200" b="1" dirty="0" smtClean="0">
              <a:latin typeface="+mn-lt"/>
              <a:ea typeface="+mn-ea"/>
            </a:endParaRPr>
          </a:p>
          <a:p>
            <a:pPr algn="l">
              <a:buFont typeface="Arial" panose="020B0604020202020204" pitchFamily="34" charset="0"/>
            </a:pPr>
            <a:r>
              <a:rPr lang="zh-CN" altLang="en-US" sz="2800" dirty="0" smtClean="0">
                <a:latin typeface="+mn-lt"/>
                <a:ea typeface="+mn-ea"/>
              </a:rPr>
              <a:t>          产品服务、评价服务、支付服务、订单服务</a:t>
            </a:r>
            <a:endParaRPr lang="en-US" altLang="zh-CN" sz="2800" dirty="0" smtClean="0">
              <a:latin typeface="+mn-lt"/>
              <a:ea typeface="+mn-ea"/>
            </a:endParaRPr>
          </a:p>
          <a:p>
            <a:pPr marL="457200" indent="-457200" algn="l">
              <a:buFont typeface="Arial" panose="020B0604020202020204" pitchFamily="34" charset="0"/>
              <a:buChar char="•"/>
            </a:pPr>
            <a:r>
              <a:rPr lang="zh-CN" altLang="en-US" sz="3200" b="1" dirty="0" smtClean="0">
                <a:latin typeface="+mn-lt"/>
                <a:ea typeface="+mn-ea"/>
              </a:rPr>
              <a:t>每个微服务接口明确定义</a:t>
            </a:r>
            <a:endParaRPr lang="zh-CN" altLang="en-US" sz="3200" b="1" dirty="0" smtClean="0">
              <a:latin typeface="+mn-lt"/>
              <a:ea typeface="+mn-ea"/>
            </a:endParaRPr>
          </a:p>
          <a:p>
            <a:pPr algn="l">
              <a:buFont typeface="Arial" panose="020B0604020202020204" pitchFamily="34" charset="0"/>
            </a:pPr>
            <a:r>
              <a:rPr lang="zh-CN" altLang="en-US" sz="2800" dirty="0" smtClean="0">
                <a:latin typeface="+mn-lt"/>
                <a:ea typeface="+mn-ea"/>
              </a:rPr>
              <a:t>        接口消费只关注接口，对微服务不具备依赖</a:t>
            </a:r>
            <a:endParaRPr lang="en-US" altLang="zh-CN" sz="2800" dirty="0" smtClean="0">
              <a:latin typeface="+mn-lt"/>
              <a:ea typeface="+mn-ea"/>
            </a:endParaRPr>
          </a:p>
          <a:p>
            <a:pPr marL="457200" indent="-457200" algn="l">
              <a:buFont typeface="Arial" panose="020B0604020202020204" pitchFamily="34" charset="0"/>
              <a:buChar char="•"/>
            </a:pPr>
            <a:r>
              <a:rPr lang="zh-CN" altLang="en-US" sz="3200" b="1" dirty="0" smtClean="0">
                <a:latin typeface="+mn-lt"/>
                <a:ea typeface="+mn-ea"/>
              </a:rPr>
              <a:t>独立部署、升级和伸缩</a:t>
            </a:r>
            <a:endParaRPr lang="zh-CN" altLang="en-US" sz="3200" b="1" dirty="0" smtClean="0">
              <a:latin typeface="+mn-lt"/>
              <a:ea typeface="+mn-ea"/>
            </a:endParaRPr>
          </a:p>
        </p:txBody>
      </p:sp>
    </p:spTree>
    <p:custDataLst>
      <p:tags r:id="rId5"/>
    </p:custDataLst>
  </p:cSld>
  <p:clrMapOvr>
    <a:masterClrMapping/>
  </p:clrMapOvr>
  <p:transition/>
</p:sld>
</file>

<file path=ppt/tags/tag1.xml><?xml version="1.0" encoding="utf-8"?>
<p:tagLst xmlns:p="http://schemas.openxmlformats.org/presentationml/2006/main">
  <p:tag name="KSO_WM_TAG_VERSION" val="1.0"/>
  <p:tag name="KSO_WM_BEAUTIFY_FLAG" val="#wm#"/>
  <p:tag name="KSO_WM_TEMPLATE_CATEGORY" val="custom"/>
  <p:tag name="KSO_WM_TEMPLATE_INDEX" val="164"/>
  <p:tag name="KSO_WM_UNIT_TYPE" val="a"/>
  <p:tag name="KSO_WM_UNIT_INDEX" val="1"/>
  <p:tag name="KSO_WM_UNIT_ID" val="custom164_1*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4"/>
  <p:tag name="KSO_WM_UNIT_TYPE" val="f"/>
  <p:tag name="KSO_WM_UNIT_INDEX" val="1"/>
  <p:tag name="KSO_WM_UNIT_ID" val="custom164_21*f*1"/>
  <p:tag name="KSO_WM_UNIT_CLEAR" val="1"/>
  <p:tag name="KSO_WM_UNIT_LAYERLEVEL" val="1"/>
  <p:tag name="KSO_WM_UNIT_VALUE" val="216"/>
  <p:tag name="KSO_WM_UNIT_HIGHLIGHT" val="0"/>
  <p:tag name="KSO_WM_UNIT_COMPATIBLE" val="0"/>
  <p:tag name="KSO_WM_UNIT_PRESET_TEXT_INDEX" val="5"/>
  <p:tag name="KSO_WM_UNIT_PRESET_TEXT_LEN" val="232"/>
</p:tagLst>
</file>

<file path=ppt/tags/tag11.xml><?xml version="1.0" encoding="utf-8"?>
<p:tagLst xmlns:p="http://schemas.openxmlformats.org/presentationml/2006/main">
  <p:tag name="KSO_WM_TEMPLATE_CATEGORY" val="custom"/>
  <p:tag name="KSO_WM_TEMPLATE_INDEX" val="164"/>
</p:tagLst>
</file>

<file path=ppt/tags/tag12.xml><?xml version="1.0" encoding="utf-8"?>
<p:tagLst xmlns:p="http://schemas.openxmlformats.org/presentationml/2006/main">
  <p:tag name="KSO_WM_TAG_VERSION" val="1.0"/>
  <p:tag name="KSO_WM_BEAUTIFY_FLAG" val="#wm#"/>
  <p:tag name="KSO_WM_UNIT_TYPE" val="i"/>
  <p:tag name="KSO_WM_UNIT_ID" val="custom164_21*i*2"/>
  <p:tag name="KSO_WM_TEMPLATE_CATEGORY" val="custom"/>
  <p:tag name="KSO_WM_TEMPLATE_INDEX" val="164"/>
  <p:tag name="KSO_WM_UNIT_INDEX" val="2"/>
</p:tagLst>
</file>

<file path=ppt/tags/tag13.xml><?xml version="1.0" encoding="utf-8"?>
<p:tagLst xmlns:p="http://schemas.openxmlformats.org/presentationml/2006/main">
  <p:tag name="KSO_WM_TAG_VERSION" val="1.0"/>
  <p:tag name="KSO_WM_BEAUTIFY_FLAG" val="#wm#"/>
  <p:tag name="KSO_WM_UNIT_TYPE" val="i"/>
  <p:tag name="KSO_WM_UNIT_ID" val="custom164_21*i*3"/>
  <p:tag name="KSO_WM_TEMPLATE_CATEGORY" val="custom"/>
  <p:tag name="KSO_WM_TEMPLATE_INDEX" val="164"/>
  <p:tag name="KSO_WM_UNIT_INDEX" val="3"/>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4"/>
  <p:tag name="KSO_WM_UNIT_TYPE" val="a"/>
  <p:tag name="KSO_WM_UNIT_INDEX" val="1"/>
  <p:tag name="KSO_WM_UNIT_ID" val="custom164_21*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4"/>
  <p:tag name="KSO_WM_UNIT_TYPE" val="f"/>
  <p:tag name="KSO_WM_UNIT_INDEX" val="1"/>
  <p:tag name="KSO_WM_UNIT_ID" val="custom164_21*f*1"/>
  <p:tag name="KSO_WM_UNIT_CLEAR" val="1"/>
  <p:tag name="KSO_WM_UNIT_LAYERLEVEL" val="1"/>
  <p:tag name="KSO_WM_UNIT_VALUE" val="216"/>
  <p:tag name="KSO_WM_UNIT_HIGHLIGHT" val="0"/>
  <p:tag name="KSO_WM_UNIT_COMPATIBLE" val="0"/>
  <p:tag name="KSO_WM_UNIT_PRESET_TEXT_INDEX" val="5"/>
  <p:tag name="KSO_WM_UNIT_PRESET_TEXT_LEN" val="232"/>
</p:tagLst>
</file>

<file path=ppt/tags/tag16.xml><?xml version="1.0" encoding="utf-8"?>
<p:tagLst xmlns:p="http://schemas.openxmlformats.org/presentationml/2006/main">
  <p:tag name="KSO_WM_TEMPLATE_CATEGORY" val="custom"/>
  <p:tag name="KSO_WM_TEMPLATE_INDEX" val="164"/>
  <p:tag name="KSO_WM_TAG_VERSION" val="1.0"/>
  <p:tag name="KSO_WM_SLIDE_ID" val="custom164_21"/>
  <p:tag name="KSO_WM_SLIDE_INDEX" val="21"/>
  <p:tag name="KSO_WM_SLIDE_ITEM_CNT" val="1"/>
  <p:tag name="KSO_WM_SLIDE_LAYOUT" val="a_f"/>
  <p:tag name="KSO_WM_SLIDE_LAYOUT_CNT" val="1_1"/>
  <p:tag name="KSO_WM_SLIDE_TYPE" val="text"/>
  <p:tag name="KSO_WM_BEAUTIFY_FLAG" val="#wm#"/>
  <p:tag name="KSO_WM_SLIDE_POSITION" val="105*151"/>
  <p:tag name="KSO_WM_SLIDE_SIZE" val="509*330"/>
</p:tagLst>
</file>

<file path=ppt/tags/tag17.xml><?xml version="1.0" encoding="utf-8"?>
<p:tagLst xmlns:p="http://schemas.openxmlformats.org/presentationml/2006/main">
  <p:tag name="KSO_WM_TEMPLATE_CATEGORY" val="custom"/>
  <p:tag name="KSO_WM_TEMPLATE_INDEX" val="164"/>
</p:tagLst>
</file>

<file path=ppt/tags/tag18.xml><?xml version="1.0" encoding="utf-8"?>
<p:tagLst xmlns:p="http://schemas.openxmlformats.org/presentationml/2006/main">
  <p:tag name="KSO_WM_TEMPLATE_CATEGORY" val="custom"/>
  <p:tag name="KSO_WM_TEMPLATE_INDEX" val="164"/>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4"/>
  <p:tag name="KSO_WM_UNIT_TYPE" val="f"/>
  <p:tag name="KSO_WM_UNIT_INDEX" val="1"/>
  <p:tag name="KSO_WM_UNIT_ID" val="custom164_4*f*1"/>
  <p:tag name="KSO_WM_UNIT_CLEAR" val="1"/>
  <p:tag name="KSO_WM_UNIT_LAYERLEVEL" val="1"/>
  <p:tag name="KSO_WM_UNIT_VALUE" val="132"/>
  <p:tag name="KSO_WM_UNIT_HIGHLIGHT" val="0"/>
  <p:tag name="KSO_WM_UNIT_COMPATIBLE" val="0"/>
  <p:tag name="KSO_WM_UNIT_PRESET_TEXT_INDEX" val="5"/>
  <p:tag name="KSO_WM_UNIT_PRESET_TEXT_LEN" val="232"/>
</p:tagLst>
</file>

<file path=ppt/tags/tag2.xml><?xml version="1.0" encoding="utf-8"?>
<p:tagLst xmlns:p="http://schemas.openxmlformats.org/presentationml/2006/main">
  <p:tag name="KSO_WM_TEMPLATE_THUMBS_INDEX" val="1、9、12、15、19、20、26、30、31"/>
  <p:tag name="KSO_WM_TEMPLATE_CATEGORY" val="custom"/>
  <p:tag name="KSO_WM_TEMPLATE_INDEX" val="164"/>
  <p:tag name="KSO_WM_TAG_VERSION" val="1.0"/>
  <p:tag name="KSO_WM_SLIDE_ID" val="custom164_1"/>
  <p:tag name="KSO_WM_SLIDE_INDEX" val="1"/>
  <p:tag name="KSO_WM_SLIDE_ITEM_CNT" val="2"/>
  <p:tag name="KSO_WM_SLIDE_LAYOUT" val="a_b"/>
  <p:tag name="KSO_WM_SLIDE_LAYOUT_CNT" val="1_1"/>
  <p:tag name="KSO_WM_SLIDE_TYPE" val="title"/>
  <p:tag name="KSO_WM_BEAUTIFY_FLAG" val="#wm#"/>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4"/>
  <p:tag name="KSO_WM_UNIT_TYPE" val="a"/>
  <p:tag name="KSO_WM_UNIT_INDEX" val="1"/>
  <p:tag name="KSO_WM_UNIT_ID" val="custom164_21*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21.xml><?xml version="1.0" encoding="utf-8"?>
<p:tagLst xmlns:p="http://schemas.openxmlformats.org/presentationml/2006/main">
  <p:tag name="KSO_WM_TEMPLATE_CATEGORY" val="custom"/>
  <p:tag name="KSO_WM_TEMPLATE_INDEX" val="164"/>
  <p:tag name="KSO_WM_TAG_VERSION" val="1.0"/>
  <p:tag name="KSO_WM_SLIDE_ID" val="custom164_4"/>
  <p:tag name="KSO_WM_SLIDE_INDEX" val="4"/>
  <p:tag name="KSO_WM_SLIDE_ITEM_CNT" val="2"/>
  <p:tag name="KSO_WM_SLIDE_LAYOUT" val="a_f_d"/>
  <p:tag name="KSO_WM_SLIDE_LAYOUT_CNT" val="1_1_1"/>
  <p:tag name="KSO_WM_SLIDE_TYPE" val="text"/>
  <p:tag name="KSO_WM_BEAUTIFY_FLAG" val="#wm#"/>
  <p:tag name="KSO_WM_SLIDE_POSITION" val="50*57"/>
  <p:tag name="KSO_WM_SLIDE_SIZE" val="620*426"/>
</p:tagLst>
</file>

<file path=ppt/tags/tag22.xml><?xml version="1.0" encoding="utf-8"?>
<p:tagLst xmlns:p="http://schemas.openxmlformats.org/presentationml/2006/main">
  <p:tag name="KSO_WM_TAG_VERSION" val="1.0"/>
  <p:tag name="KSO_WM_BEAUTIFY_FLAG" val="#wm#"/>
  <p:tag name="KSO_WM_UNIT_TYPE" val="i"/>
  <p:tag name="KSO_WM_UNIT_ID" val="custom164_21*i*2"/>
  <p:tag name="KSO_WM_TEMPLATE_CATEGORY" val="custom"/>
  <p:tag name="KSO_WM_TEMPLATE_INDEX" val="164"/>
  <p:tag name="KSO_WM_UNIT_INDEX" val="2"/>
</p:tagLst>
</file>

<file path=ppt/tags/tag23.xml><?xml version="1.0" encoding="utf-8"?>
<p:tagLst xmlns:p="http://schemas.openxmlformats.org/presentationml/2006/main">
  <p:tag name="KSO_WM_TAG_VERSION" val="1.0"/>
  <p:tag name="KSO_WM_BEAUTIFY_FLAG" val="#wm#"/>
  <p:tag name="KSO_WM_UNIT_TYPE" val="i"/>
  <p:tag name="KSO_WM_UNIT_ID" val="custom164_21*i*3"/>
  <p:tag name="KSO_WM_TEMPLATE_CATEGORY" val="custom"/>
  <p:tag name="KSO_WM_TEMPLATE_INDEX" val="164"/>
  <p:tag name="KSO_WM_UNIT_INDEX" val="3"/>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4"/>
  <p:tag name="KSO_WM_UNIT_TYPE" val="a"/>
  <p:tag name="KSO_WM_UNIT_INDEX" val="1"/>
  <p:tag name="KSO_WM_UNIT_ID" val="custom164_21*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4"/>
  <p:tag name="KSO_WM_UNIT_TYPE" val="f"/>
  <p:tag name="KSO_WM_UNIT_INDEX" val="1"/>
  <p:tag name="KSO_WM_UNIT_ID" val="custom164_21*f*1"/>
  <p:tag name="KSO_WM_UNIT_CLEAR" val="1"/>
  <p:tag name="KSO_WM_UNIT_LAYERLEVEL" val="1"/>
  <p:tag name="KSO_WM_UNIT_VALUE" val="216"/>
  <p:tag name="KSO_WM_UNIT_HIGHLIGHT" val="0"/>
  <p:tag name="KSO_WM_UNIT_COMPATIBLE" val="0"/>
  <p:tag name="KSO_WM_UNIT_PRESET_TEXT_INDEX" val="5"/>
  <p:tag name="KSO_WM_UNIT_PRESET_TEXT_LEN" val="232"/>
</p:tagLst>
</file>

<file path=ppt/tags/tag26.xml><?xml version="1.0" encoding="utf-8"?>
<p:tagLst xmlns:p="http://schemas.openxmlformats.org/presentationml/2006/main">
  <p:tag name="KSO_WM_TEMPLATE_CATEGORY" val="custom"/>
  <p:tag name="KSO_WM_TEMPLATE_INDEX" val="164"/>
  <p:tag name="KSO_WM_TAG_VERSION" val="1.0"/>
  <p:tag name="KSO_WM_SLIDE_ID" val="custom164_21"/>
  <p:tag name="KSO_WM_SLIDE_INDEX" val="21"/>
  <p:tag name="KSO_WM_SLIDE_ITEM_CNT" val="1"/>
  <p:tag name="KSO_WM_SLIDE_LAYOUT" val="a_f"/>
  <p:tag name="KSO_WM_SLIDE_LAYOUT_CNT" val="1_1"/>
  <p:tag name="KSO_WM_SLIDE_TYPE" val="text"/>
  <p:tag name="KSO_WM_BEAUTIFY_FLAG" val="#wm#"/>
  <p:tag name="KSO_WM_SLIDE_POSITION" val="105*151"/>
  <p:tag name="KSO_WM_SLIDE_SIZE" val="509*330"/>
</p:tagLst>
</file>

<file path=ppt/tags/tag27.xml><?xml version="1.0" encoding="utf-8"?>
<p:tagLst xmlns:p="http://schemas.openxmlformats.org/presentationml/2006/main">
  <p:tag name="KSO_WM_TEMPLATE_CATEGORY" val="custom"/>
  <p:tag name="KSO_WM_TEMPLATE_INDEX" val="164"/>
</p:tagLst>
</file>

<file path=ppt/tags/tag28.xml><?xml version="1.0" encoding="utf-8"?>
<p:tagLst xmlns:p="http://schemas.openxmlformats.org/presentationml/2006/main">
  <p:tag name="KSO_WM_TEMPLATE_CATEGORY" val="custom"/>
  <p:tag name="KSO_WM_TEMPLATE_INDEX" val="164"/>
</p:tagLst>
</file>

<file path=ppt/tags/tag29.xml><?xml version="1.0" encoding="utf-8"?>
<p:tagLst xmlns:p="http://schemas.openxmlformats.org/presentationml/2006/main">
  <p:tag name="KSO_WM_TEMPLATE_CATEGORY" val="custom"/>
  <p:tag name="KSO_WM_TEMPLATE_INDEX" val="164"/>
</p:tagLst>
</file>

<file path=ppt/tags/tag3.xml><?xml version="1.0" encoding="utf-8"?>
<p:tagLst xmlns:p="http://schemas.openxmlformats.org/presentationml/2006/main">
  <p:tag name="KSO_WM_TAG_VERSION" val="1.0"/>
  <p:tag name="KSO_WM_BEAUTIFY_FLAG" val="#wm#"/>
  <p:tag name="KSO_WM_UNIT_TYPE" val="i"/>
  <p:tag name="KSO_WM_UNIT_ID" val="custom164_21*i*2"/>
  <p:tag name="KSO_WM_TEMPLATE_CATEGORY" val="custom"/>
  <p:tag name="KSO_WM_TEMPLATE_INDEX" val="164"/>
  <p:tag name="KSO_WM_UNIT_INDEX" val="2"/>
</p:tagLst>
</file>

<file path=ppt/tags/tag30.xml><?xml version="1.0" encoding="utf-8"?>
<p:tagLst xmlns:p="http://schemas.openxmlformats.org/presentationml/2006/main">
  <p:tag name="KSO_WM_TEMPLATE_CATEGORY" val="custom"/>
  <p:tag name="KSO_WM_TEMPLATE_INDEX" val="164"/>
</p:tagLst>
</file>

<file path=ppt/tags/tag31.xml><?xml version="1.0" encoding="utf-8"?>
<p:tagLst xmlns:p="http://schemas.openxmlformats.org/presentationml/2006/main">
  <p:tag name="KSO_WM_TAG_VERSION" val="1.0"/>
  <p:tag name="KSO_WM_BEAUTIFY_FLAG" val="#wm#"/>
  <p:tag name="KSO_WM_UNIT_TYPE" val="i"/>
  <p:tag name="KSO_WM_UNIT_ID" val="custom164_21*i*2"/>
  <p:tag name="KSO_WM_TEMPLATE_CATEGORY" val="custom"/>
  <p:tag name="KSO_WM_TEMPLATE_INDEX" val="164"/>
  <p:tag name="KSO_WM_UNIT_INDEX" val="2"/>
</p:tagLst>
</file>

<file path=ppt/tags/tag32.xml><?xml version="1.0" encoding="utf-8"?>
<p:tagLst xmlns:p="http://schemas.openxmlformats.org/presentationml/2006/main">
  <p:tag name="KSO_WM_TAG_VERSION" val="1.0"/>
  <p:tag name="KSO_WM_BEAUTIFY_FLAG" val="#wm#"/>
  <p:tag name="KSO_WM_UNIT_TYPE" val="i"/>
  <p:tag name="KSO_WM_UNIT_ID" val="custom164_21*i*3"/>
  <p:tag name="KSO_WM_TEMPLATE_CATEGORY" val="custom"/>
  <p:tag name="KSO_WM_TEMPLATE_INDEX" val="164"/>
  <p:tag name="KSO_WM_UNIT_INDEX" val="3"/>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4"/>
  <p:tag name="KSO_WM_UNIT_TYPE" val="f"/>
  <p:tag name="KSO_WM_UNIT_INDEX" val="1"/>
  <p:tag name="KSO_WM_UNIT_ID" val="custom164_21*f*1"/>
  <p:tag name="KSO_WM_UNIT_CLEAR" val="1"/>
  <p:tag name="KSO_WM_UNIT_LAYERLEVEL" val="1"/>
  <p:tag name="KSO_WM_UNIT_VALUE" val="216"/>
  <p:tag name="KSO_WM_UNIT_HIGHLIGHT" val="0"/>
  <p:tag name="KSO_WM_UNIT_COMPATIBLE" val="0"/>
  <p:tag name="KSO_WM_UNIT_PRESET_TEXT_INDEX" val="5"/>
  <p:tag name="KSO_WM_UNIT_PRESET_TEXT_LEN" val="232"/>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4"/>
  <p:tag name="KSO_WM_UNIT_TYPE" val="a"/>
  <p:tag name="KSO_WM_UNIT_INDEX" val="1"/>
  <p:tag name="KSO_WM_UNIT_ID" val="custom164_21*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35.xml><?xml version="1.0" encoding="utf-8"?>
<p:tagLst xmlns:p="http://schemas.openxmlformats.org/presentationml/2006/main">
  <p:tag name="KSO_WM_TEMPLATE_CATEGORY" val="custom"/>
  <p:tag name="KSO_WM_TEMPLATE_INDEX" val="164"/>
  <p:tag name="KSO_WM_TAG_VERSION" val="1.0"/>
  <p:tag name="KSO_WM_SLIDE_ID" val="custom164_21"/>
  <p:tag name="KSO_WM_SLIDE_INDEX" val="21"/>
  <p:tag name="KSO_WM_SLIDE_ITEM_CNT" val="1"/>
  <p:tag name="KSO_WM_SLIDE_LAYOUT" val="a_f"/>
  <p:tag name="KSO_WM_SLIDE_LAYOUT_CNT" val="1_1"/>
  <p:tag name="KSO_WM_SLIDE_TYPE" val="text"/>
  <p:tag name="KSO_WM_BEAUTIFY_FLAG" val="#wm#"/>
  <p:tag name="KSO_WM_SLIDE_POSITION" val="105*151"/>
  <p:tag name="KSO_WM_SLIDE_SIZE" val="509*330"/>
</p:tagLst>
</file>

<file path=ppt/tags/tag36.xml><?xml version="1.0" encoding="utf-8"?>
<p:tagLst xmlns:p="http://schemas.openxmlformats.org/presentationml/2006/main">
  <p:tag name="KSO_WM_TAG_VERSION" val="1.0"/>
  <p:tag name="KSO_WM_BEAUTIFY_FLAG" val="#wm#"/>
  <p:tag name="KSO_WM_UNIT_TYPE" val="i"/>
  <p:tag name="KSO_WM_UNIT_ID" val="custom164_21*i*2"/>
  <p:tag name="KSO_WM_TEMPLATE_CATEGORY" val="custom"/>
  <p:tag name="KSO_WM_TEMPLATE_INDEX" val="164"/>
  <p:tag name="KSO_WM_UNIT_INDEX" val="2"/>
</p:tagLst>
</file>

<file path=ppt/tags/tag37.xml><?xml version="1.0" encoding="utf-8"?>
<p:tagLst xmlns:p="http://schemas.openxmlformats.org/presentationml/2006/main">
  <p:tag name="KSO_WM_TAG_VERSION" val="1.0"/>
  <p:tag name="KSO_WM_BEAUTIFY_FLAG" val="#wm#"/>
  <p:tag name="KSO_WM_UNIT_TYPE" val="i"/>
  <p:tag name="KSO_WM_UNIT_ID" val="custom164_21*i*3"/>
  <p:tag name="KSO_WM_TEMPLATE_CATEGORY" val="custom"/>
  <p:tag name="KSO_WM_TEMPLATE_INDEX" val="164"/>
  <p:tag name="KSO_WM_UNIT_INDEX" val="3"/>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4"/>
  <p:tag name="KSO_WM_UNIT_TYPE" val="f"/>
  <p:tag name="KSO_WM_UNIT_INDEX" val="1"/>
  <p:tag name="KSO_WM_UNIT_ID" val="custom164_21*f*1"/>
  <p:tag name="KSO_WM_UNIT_CLEAR" val="1"/>
  <p:tag name="KSO_WM_UNIT_LAYERLEVEL" val="1"/>
  <p:tag name="KSO_WM_UNIT_VALUE" val="216"/>
  <p:tag name="KSO_WM_UNIT_HIGHLIGHT" val="0"/>
  <p:tag name="KSO_WM_UNIT_COMPATIBLE" val="0"/>
  <p:tag name="KSO_WM_UNIT_PRESET_TEXT_INDEX" val="5"/>
  <p:tag name="KSO_WM_UNIT_PRESET_TEXT_LEN" val="232"/>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4"/>
  <p:tag name="KSO_WM_UNIT_TYPE" val="a"/>
  <p:tag name="KSO_WM_UNIT_INDEX" val="1"/>
  <p:tag name="KSO_WM_UNIT_ID" val="custom164_21*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4.xml><?xml version="1.0" encoding="utf-8"?>
<p:tagLst xmlns:p="http://schemas.openxmlformats.org/presentationml/2006/main">
  <p:tag name="KSO_WM_TAG_VERSION" val="1.0"/>
  <p:tag name="KSO_WM_BEAUTIFY_FLAG" val="#wm#"/>
  <p:tag name="KSO_WM_UNIT_TYPE" val="i"/>
  <p:tag name="KSO_WM_UNIT_ID" val="custom164_21*i*3"/>
  <p:tag name="KSO_WM_TEMPLATE_CATEGORY" val="custom"/>
  <p:tag name="KSO_WM_TEMPLATE_INDEX" val="164"/>
  <p:tag name="KSO_WM_UNIT_INDEX" val="3"/>
</p:tagLst>
</file>

<file path=ppt/tags/tag40.xml><?xml version="1.0" encoding="utf-8"?>
<p:tagLst xmlns:p="http://schemas.openxmlformats.org/presentationml/2006/main">
  <p:tag name="KSO_WM_TEMPLATE_CATEGORY" val="custom"/>
  <p:tag name="KSO_WM_TEMPLATE_INDEX" val="164"/>
  <p:tag name="KSO_WM_TAG_VERSION" val="1.0"/>
  <p:tag name="KSO_WM_SLIDE_ID" val="custom164_21"/>
  <p:tag name="KSO_WM_SLIDE_INDEX" val="21"/>
  <p:tag name="KSO_WM_SLIDE_ITEM_CNT" val="1"/>
  <p:tag name="KSO_WM_SLIDE_LAYOUT" val="a_f"/>
  <p:tag name="KSO_WM_SLIDE_LAYOUT_CNT" val="1_1"/>
  <p:tag name="KSO_WM_SLIDE_TYPE" val="text"/>
  <p:tag name="KSO_WM_BEAUTIFY_FLAG" val="#wm#"/>
  <p:tag name="KSO_WM_SLIDE_POSITION" val="105*151"/>
  <p:tag name="KSO_WM_SLIDE_SIZE" val="509*330"/>
</p:tagLst>
</file>

<file path=ppt/tags/tag41.xml><?xml version="1.0" encoding="utf-8"?>
<p:tagLst xmlns:p="http://schemas.openxmlformats.org/presentationml/2006/main">
  <p:tag name="KSO_WM_TEMPLATE_CATEGORY" val="custom"/>
  <p:tag name="KSO_WM_TEMPLATE_INDEX" val="164"/>
</p:tagLst>
</file>

<file path=ppt/tags/tag42.xml><?xml version="1.0" encoding="utf-8"?>
<p:tagLst xmlns:p="http://schemas.openxmlformats.org/presentationml/2006/main">
  <p:tag name="KSO_WM_TEMPLATE_CATEGORY" val="custom"/>
  <p:tag name="KSO_WM_TEMPLATE_INDEX" val="164"/>
</p:tagLst>
</file>

<file path=ppt/tags/tag43.xml><?xml version="1.0" encoding="utf-8"?>
<p:tagLst xmlns:p="http://schemas.openxmlformats.org/presentationml/2006/main">
  <p:tag name="KSO_WM_TEMPLATE_CATEGORY" val="custom"/>
  <p:tag name="KSO_WM_TEMPLATE_INDEX" val="164"/>
</p:tagLst>
</file>

<file path=ppt/tags/tag44.xml><?xml version="1.0" encoding="utf-8"?>
<p:tagLst xmlns:p="http://schemas.openxmlformats.org/presentationml/2006/main">
  <p:tag name="KSO_WM_TAG_VERSION" val="1.0"/>
  <p:tag name="KSO_WM_BEAUTIFY_FLAG" val="#wm#"/>
  <p:tag name="KSO_WM_UNIT_TYPE" val="i"/>
  <p:tag name="KSO_WM_UNIT_ID" val="custom164_21*i*2"/>
  <p:tag name="KSO_WM_TEMPLATE_CATEGORY" val="custom"/>
  <p:tag name="KSO_WM_TEMPLATE_INDEX" val="164"/>
  <p:tag name="KSO_WM_UNIT_INDEX" val="2"/>
</p:tagLst>
</file>

<file path=ppt/tags/tag45.xml><?xml version="1.0" encoding="utf-8"?>
<p:tagLst xmlns:p="http://schemas.openxmlformats.org/presentationml/2006/main">
  <p:tag name="KSO_WM_TAG_VERSION" val="1.0"/>
  <p:tag name="KSO_WM_BEAUTIFY_FLAG" val="#wm#"/>
  <p:tag name="KSO_WM_UNIT_TYPE" val="i"/>
  <p:tag name="KSO_WM_UNIT_ID" val="custom164_21*i*3"/>
  <p:tag name="KSO_WM_TEMPLATE_CATEGORY" val="custom"/>
  <p:tag name="KSO_WM_TEMPLATE_INDEX" val="164"/>
  <p:tag name="KSO_WM_UNIT_INDEX" val="3"/>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4"/>
  <p:tag name="KSO_WM_UNIT_TYPE" val="a"/>
  <p:tag name="KSO_WM_UNIT_INDEX" val="1"/>
  <p:tag name="KSO_WM_UNIT_ID" val="custom164_21*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47.xml><?xml version="1.0" encoding="utf-8"?>
<p:tagLst xmlns:p="http://schemas.openxmlformats.org/presentationml/2006/main">
  <p:tag name="KSO_WM_TEMPLATE_CATEGORY" val="custom"/>
  <p:tag name="KSO_WM_TEMPLATE_INDEX" val="164"/>
  <p:tag name="KSO_WM_TAG_VERSION" val="1.0"/>
  <p:tag name="KSO_WM_SLIDE_ID" val="custom164_21"/>
  <p:tag name="KSO_WM_SLIDE_INDEX" val="21"/>
  <p:tag name="KSO_WM_SLIDE_ITEM_CNT" val="1"/>
  <p:tag name="KSO_WM_SLIDE_LAYOUT" val="a_f"/>
  <p:tag name="KSO_WM_SLIDE_LAYOUT_CNT" val="1_1"/>
  <p:tag name="KSO_WM_SLIDE_TYPE" val="text"/>
  <p:tag name="KSO_WM_BEAUTIFY_FLAG" val="#wm#"/>
  <p:tag name="KSO_WM_SLIDE_POSITION" val="105*151"/>
  <p:tag name="KSO_WM_SLIDE_SIZE" val="509*330"/>
</p:tagLst>
</file>

<file path=ppt/tags/tag48.xml><?xml version="1.0" encoding="utf-8"?>
<p:tagLst xmlns:p="http://schemas.openxmlformats.org/presentationml/2006/main">
  <p:tag name="KSO_WM_TEMPLATE_CATEGORY" val="custom"/>
  <p:tag name="KSO_WM_TEMPLATE_INDEX" val="164"/>
</p:tagLst>
</file>

<file path=ppt/tags/tag49.xml><?xml version="1.0" encoding="utf-8"?>
<p:tagLst xmlns:p="http://schemas.openxmlformats.org/presentationml/2006/main">
  <p:tag name="KSO_WM_TEMPLATE_CATEGORY" val="custom"/>
  <p:tag name="KSO_WM_TEMPLATE_INDEX" val="164"/>
</p:tagLst>
</file>

<file path=ppt/tags/tag5.xml><?xml version="1.0" encoding="utf-8"?>
<p:tagLst xmlns:p="http://schemas.openxmlformats.org/presentationml/2006/main">
  <p:tag name="KSO_WM_TAG_VERSION" val="1.0"/>
  <p:tag name="KSO_WM_BEAUTIFY_FLAG" val="#wm#"/>
  <p:tag name="KSO_WM_TEMPLATE_CATEGORY" val="custom"/>
  <p:tag name="KSO_WM_TEMPLATE_INDEX" val="164"/>
  <p:tag name="KSO_WM_UNIT_TYPE" val="a"/>
  <p:tag name="KSO_WM_UNIT_INDEX" val="1"/>
  <p:tag name="KSO_WM_UNIT_ID" val="custom164_21*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p="http://schemas.openxmlformats.org/presentationml/2006/main">
  <p:tag name="KSO_WM_TEMPLATE_CATEGORY" val="custom"/>
  <p:tag name="KSO_WM_TEMPLATE_INDEX" val="164"/>
</p:tagLst>
</file>

<file path=ppt/tags/tag51.xml><?xml version="1.0" encoding="utf-8"?>
<p:tagLst xmlns:p="http://schemas.openxmlformats.org/presentationml/2006/main">
  <p:tag name="KSO_WM_TEMPLATE_CATEGORY" val="custom"/>
  <p:tag name="KSO_WM_TEMPLATE_INDEX" val="164"/>
</p:tagLst>
</file>

<file path=ppt/tags/tag52.xml><?xml version="1.0" encoding="utf-8"?>
<p:tagLst xmlns:p="http://schemas.openxmlformats.org/presentationml/2006/main">
  <p:tag name="KSO_WM_TEMPLATE_CATEGORY" val="custom"/>
  <p:tag name="KSO_WM_TEMPLATE_INDEX" val="164"/>
</p:tagLst>
</file>

<file path=ppt/tags/tag53.xml><?xml version="1.0" encoding="utf-8"?>
<p:tagLst xmlns:p="http://schemas.openxmlformats.org/presentationml/2006/main">
  <p:tag name="KSO_WM_TEMPLATE_CATEGORY" val="custom"/>
  <p:tag name="KSO_WM_TEMPLATE_INDEX" val="164"/>
</p:tagLst>
</file>

<file path=ppt/tags/tag6.xml><?xml version="1.0" encoding="utf-8"?>
<p:tagLst xmlns:p="http://schemas.openxmlformats.org/presentationml/2006/main">
  <p:tag name="KSO_WM_TAG_VERSION" val="1.0"/>
  <p:tag name="KSO_WM_BEAUTIFY_FLAG" val="#wm#"/>
  <p:tag name="KSO_WM_TEMPLATE_CATEGORY" val="custom"/>
  <p:tag name="KSO_WM_TEMPLATE_INDEX" val="164"/>
  <p:tag name="KSO_WM_UNIT_TYPE" val="f"/>
  <p:tag name="KSO_WM_UNIT_INDEX" val="1"/>
  <p:tag name="KSO_WM_UNIT_ID" val="custom164_21*f*1"/>
  <p:tag name="KSO_WM_UNIT_CLEAR" val="1"/>
  <p:tag name="KSO_WM_UNIT_LAYERLEVEL" val="1"/>
  <p:tag name="KSO_WM_UNIT_VALUE" val="216"/>
  <p:tag name="KSO_WM_UNIT_HIGHLIGHT" val="0"/>
  <p:tag name="KSO_WM_UNIT_COMPATIBLE" val="0"/>
  <p:tag name="KSO_WM_UNIT_PRESET_TEXT_INDEX" val="5"/>
  <p:tag name="KSO_WM_UNIT_PRESET_TEXT_LEN" val="232"/>
</p:tagLst>
</file>

<file path=ppt/tags/tag7.xml><?xml version="1.0" encoding="utf-8"?>
<p:tagLst xmlns:p="http://schemas.openxmlformats.org/presentationml/2006/main">
  <p:tag name="KSO_WM_TEMPLATE_CATEGORY" val="custom"/>
  <p:tag name="KSO_WM_TEMPLATE_INDEX" val="164"/>
  <p:tag name="KSO_WM_TAG_VERSION" val="1.0"/>
  <p:tag name="KSO_WM_SLIDE_ID" val="custom164_21"/>
  <p:tag name="KSO_WM_SLIDE_INDEX" val="21"/>
  <p:tag name="KSO_WM_SLIDE_ITEM_CNT" val="1"/>
  <p:tag name="KSO_WM_SLIDE_LAYOUT" val="a_f"/>
  <p:tag name="KSO_WM_SLIDE_LAYOUT_CNT" val="1_1"/>
  <p:tag name="KSO_WM_SLIDE_TYPE" val="text"/>
  <p:tag name="KSO_WM_BEAUTIFY_FLAG" val="#wm#"/>
  <p:tag name="KSO_WM_SLIDE_POSITION" val="105*151"/>
  <p:tag name="KSO_WM_SLIDE_SIZE" val="509*330"/>
</p:tagLst>
</file>

<file path=ppt/tags/tag8.xml><?xml version="1.0" encoding="utf-8"?>
<p:tagLst xmlns:p="http://schemas.openxmlformats.org/presentationml/2006/main">
  <p:tag name="KSO_WM_TAG_VERSION" val="1.0"/>
  <p:tag name="KSO_WM_BEAUTIFY_FLAG" val="#wm#"/>
  <p:tag name="KSO_WM_TEMPLATE_CATEGORY" val="custom"/>
  <p:tag name="KSO_WM_TEMPLATE_INDEX" val="164"/>
  <p:tag name="KSO_WM_UNIT_TYPE" val="a"/>
  <p:tag name="KSO_WM_UNIT_INDEX" val="1"/>
  <p:tag name="KSO_WM_UNIT_ID" val="custom164_21*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9.xml><?xml version="1.0" encoding="utf-8"?>
<p:tagLst xmlns:p="http://schemas.openxmlformats.org/presentationml/2006/main">
  <p:tag name="KSO_WM_TEMPLATE_CATEGORY" val="custom"/>
  <p:tag name="KSO_WM_TEMPLATE_INDEX" val="164"/>
</p:tagLst>
</file>

<file path=ppt/theme/theme1.xml><?xml version="1.0" encoding="utf-8"?>
<a:theme xmlns:a="http://schemas.openxmlformats.org/drawingml/2006/main" name="1_A000120140530A79PPBG">
  <a:themeElements>
    <a:clrScheme name="自定义 1">
      <a:dk1>
        <a:srgbClr val="47494B"/>
      </a:dk1>
      <a:lt1>
        <a:srgbClr val="FFFFFF"/>
      </a:lt1>
      <a:dk2>
        <a:srgbClr val="454749"/>
      </a:dk2>
      <a:lt2>
        <a:srgbClr val="FFFFFF"/>
      </a:lt2>
      <a:accent1>
        <a:srgbClr val="887DCD"/>
      </a:accent1>
      <a:accent2>
        <a:srgbClr val="6F8BC9"/>
      </a:accent2>
      <a:accent3>
        <a:srgbClr val="BA88C2"/>
      </a:accent3>
      <a:accent4>
        <a:srgbClr val="84ADE4"/>
      </a:accent4>
      <a:accent5>
        <a:srgbClr val="9D9394"/>
      </a:accent5>
      <a:accent6>
        <a:srgbClr val="FFC00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37"/>
                <a:lumOff val="-7107"/>
              </a:schemeClr>
            </a:gs>
          </a:gsLst>
          <a:lin ang="5400000" scaled="0"/>
        </a:gradFill>
        <a:ln w="12700" cap="flat">
          <a:noFill/>
          <a:miter lim="400000"/>
        </a:ln>
        <a:effectLst>
          <a:outerShdw blurRad="76200" dir="18900000" rotWithShape="0">
            <a:srgbClr val="000000">
              <a:alpha val="8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3882</Words>
  <Application>WPS 演示</Application>
  <PresentationFormat>自定义</PresentationFormat>
  <Paragraphs>266</Paragraphs>
  <Slides>25</Slides>
  <Notes>21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25</vt:i4>
      </vt:variant>
    </vt:vector>
  </HeadingPairs>
  <TitlesOfParts>
    <vt:vector size="42" baseType="lpstr">
      <vt:lpstr>Arial</vt:lpstr>
      <vt:lpstr>宋体</vt:lpstr>
      <vt:lpstr>Wingdings</vt:lpstr>
      <vt:lpstr>Helvetica Light</vt:lpstr>
      <vt:lpstr>微软雅黑</vt:lpstr>
      <vt:lpstr>黑体</vt:lpstr>
      <vt:lpstr>幼圆</vt:lpstr>
      <vt:lpstr>Helvetica Neue</vt:lpstr>
      <vt:lpstr>Helvetica Light (正文)</vt:lpstr>
      <vt:lpstr>Times New Roman</vt:lpstr>
      <vt:lpstr>Arial Unicode MS</vt:lpstr>
      <vt:lpstr>Segoe Print</vt:lpstr>
      <vt:lpstr>华文中宋</vt:lpstr>
      <vt:lpstr>华文楷体</vt:lpstr>
      <vt:lpstr>华文隶书</vt:lpstr>
      <vt:lpstr>仿宋</vt:lpstr>
      <vt:lpstr>1_A000120140530A79PPBG</vt:lpstr>
      <vt:lpstr>SpringBoot基础原理与实例</vt:lpstr>
      <vt:lpstr>●主要内容</vt:lpstr>
      <vt:lpstr>单体架构</vt:lpstr>
      <vt:lpstr>服务化架构</vt:lpstr>
      <vt:lpstr>服务化架构的问题</vt:lpstr>
      <vt:lpstr>微服务架构</vt:lpstr>
      <vt:lpstr>架构设计发展</vt:lpstr>
      <vt:lpstr>PowerPoint 演示文稿</vt:lpstr>
      <vt:lpstr>微服务的特征</vt:lpstr>
      <vt:lpstr>微服务的独立性与自主性</vt:lpstr>
      <vt:lpstr>技术栈对立</vt:lpstr>
      <vt:lpstr>业务功能独立</vt:lpstr>
      <vt:lpstr>微服务优点</vt:lpstr>
      <vt:lpstr>三、微服务架构工作流程</vt:lpstr>
      <vt:lpstr>四、SpringBoot介绍</vt:lpstr>
      <vt:lpstr>Spring boot的优点</vt:lpstr>
      <vt:lpstr>Spring boot的优点</vt:lpstr>
      <vt:lpstr>Spring boot开发工具</vt:lpstr>
      <vt:lpstr>五、实例分析</vt:lpstr>
      <vt:lpstr>Spring boot开发工具</vt:lpstr>
      <vt:lpstr>（1）maven配置文件</vt:lpstr>
      <vt:lpstr>（1）maven配置文件</vt:lpstr>
      <vt:lpstr>（2）application类</vt:lpstr>
      <vt:lpstr>（4）controller类</vt:lpstr>
      <vt:lpstr>（2）application类</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Application Debug</dc:title>
  <dc:creator/>
  <cp:lastModifiedBy>%E8%A1%8C%E6%98%B1</cp:lastModifiedBy>
  <cp:revision>664</cp:revision>
  <dcterms:created xsi:type="dcterms:W3CDTF">2018-06-22T15:13:00Z</dcterms:created>
  <dcterms:modified xsi:type="dcterms:W3CDTF">2018-11-05T05:56:29Z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