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36B9B-42C6-4624-AE4A-1C78C59ED60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68221-E181-4E8C-A645-E25ED2713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20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005FEBAD-42F6-4839-AE17-57734D012F0F}" type="datetime1">
              <a:rPr lang="en-US" smtClean="0"/>
              <a:t>4/11/2022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90A23AF-E3AB-49CB-A30D-5F25CC093DF4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DA366A-5394-480B-A065-9CD07366916F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A23AF-E3AB-49CB-A30D-5F25CC093DF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E6AB28-EF1C-4525-ABC2-E5D91A7A6A38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A23AF-E3AB-49CB-A30D-5F25CC093DF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B9C59BE-08E6-4BF3-9BDA-6BBAADB96364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90A23AF-E3AB-49CB-A30D-5F25CC093DF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538650-FE59-45AD-8F59-BD42914334BF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A23AF-E3AB-49CB-A30D-5F25CC093DF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1D06A3-7451-423E-89D2-A65C394C921E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A23AF-E3AB-49CB-A30D-5F25CC093DF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3762B0-32E7-4452-BE67-2725A408D62E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A23AF-E3AB-49CB-A30D-5F25CC093DF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3D64F8-3EAE-4C44-9AF0-47E19B7B1B92}" type="datetime1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A23AF-E3AB-49CB-A30D-5F25CC093DF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4EB45E-33CC-48EA-800E-8F9D2FE2F0E5}" type="datetime1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A23AF-E3AB-49CB-A30D-5F25CC093DF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C13709-BDD0-4C73-9E94-4623788E90E2}" type="datetime1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A23AF-E3AB-49CB-A30D-5F25CC093DF4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EC253F-A26E-421E-8171-726CEE19E44A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A23AF-E3AB-49CB-A30D-5F25CC093DF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A6ACF2-6C3E-496F-9390-74C57F9C49FB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A23AF-E3AB-49CB-A30D-5F25CC093DF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ED6BA4CB-1B26-44B8-97EE-10917BA006A1}" type="datetime1">
              <a:rPr lang="en-US" smtClean="0"/>
              <a:t>4/11/2022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D90A23AF-E3AB-49CB-A30D-5F25CC093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0A23AF-E3AB-49CB-A30D-5F25CC093D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46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Angular Versions with release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AngularJS or Angular 1 - October 20, 2010 </a:t>
            </a:r>
          </a:p>
          <a:p>
            <a:r>
              <a:rPr lang="en-US" sz="2400" dirty="0"/>
              <a:t>Angular 2 - September 14, 2016 </a:t>
            </a:r>
          </a:p>
          <a:p>
            <a:r>
              <a:rPr lang="en-US" sz="2400" dirty="0"/>
              <a:t>Angular 4 - March 23, 2017 </a:t>
            </a:r>
          </a:p>
          <a:p>
            <a:r>
              <a:rPr lang="en-US" sz="2400" dirty="0"/>
              <a:t>Angular 5 - November 1, 2017 </a:t>
            </a:r>
          </a:p>
          <a:p>
            <a:r>
              <a:rPr lang="en-US" sz="2400" dirty="0"/>
              <a:t>Angular 6 - May 4th, 2018 </a:t>
            </a:r>
          </a:p>
          <a:p>
            <a:r>
              <a:rPr lang="en-US" sz="2400" dirty="0"/>
              <a:t>Angular 7 - October 18, 2018 </a:t>
            </a:r>
          </a:p>
          <a:p>
            <a:r>
              <a:rPr lang="en-US" sz="2400" dirty="0"/>
              <a:t>Angular 8 - May 28, 2019 </a:t>
            </a:r>
          </a:p>
          <a:p>
            <a:r>
              <a:rPr lang="en-US" sz="2400" dirty="0"/>
              <a:t>Angular 9 - February 6, 2020</a:t>
            </a:r>
          </a:p>
          <a:p>
            <a:r>
              <a:rPr lang="en-US" sz="2400" b="1" dirty="0"/>
              <a:t>Angular</a:t>
            </a:r>
            <a:r>
              <a:rPr lang="en-US" sz="2400" dirty="0"/>
              <a:t> is commonly referred to as Angular 2+ or by one of the above versions, to distance the modern framework from the original AngularJS.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23AF-E3AB-49CB-A30D-5F25CC093DF4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4" r="4799"/>
          <a:stretch/>
        </p:blipFill>
        <p:spPr>
          <a:xfrm>
            <a:off x="5257801" y="2209800"/>
            <a:ext cx="3886200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30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Angular JS vs </a:t>
            </a:r>
            <a:br>
              <a:rPr lang="pt-BR" dirty="0"/>
            </a:br>
            <a:r>
              <a:rPr lang="pt-BR" dirty="0"/>
              <a:t>Angular (Angular 2+)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AngularJS is a </a:t>
            </a:r>
            <a:r>
              <a:rPr lang="en-US" b="1"/>
              <a:t>JavaScript-based </a:t>
            </a:r>
            <a:br>
              <a:rPr lang="en-US" b="1"/>
            </a:br>
            <a:r>
              <a:rPr lang="en-US" b="1"/>
              <a:t>open-source </a:t>
            </a:r>
            <a:r>
              <a:rPr lang="en-US" b="1" dirty="0"/>
              <a:t>front-end web framework</a:t>
            </a:r>
            <a:r>
              <a:rPr lang="en-US" dirty="0"/>
              <a:t>. It doesn't support the features of a server-side programming language, nor dynamic loading of the page.</a:t>
            </a:r>
          </a:p>
          <a:p>
            <a:r>
              <a:rPr lang="en-US" dirty="0"/>
              <a:t>Angular is a </a:t>
            </a:r>
            <a:r>
              <a:rPr lang="en-US" b="1" dirty="0"/>
              <a:t>complete rewrite</a:t>
            </a:r>
            <a:r>
              <a:rPr lang="en-US" dirty="0"/>
              <a:t> of AngularJS. AngularJS was completely based on </a:t>
            </a:r>
            <a:r>
              <a:rPr lang="en-US" b="1" dirty="0"/>
              <a:t>controllers</a:t>
            </a:r>
            <a:r>
              <a:rPr lang="en-US" dirty="0"/>
              <a:t> and </a:t>
            </a:r>
            <a:r>
              <a:rPr lang="en-US" b="1" dirty="0"/>
              <a:t>scopes</a:t>
            </a:r>
            <a:r>
              <a:rPr lang="en-US" dirty="0"/>
              <a:t> whereas, Angular uses </a:t>
            </a:r>
            <a:r>
              <a:rPr lang="en-US" b="1" dirty="0"/>
              <a:t>component hierarchy</a:t>
            </a:r>
            <a:r>
              <a:rPr lang="en-US" dirty="0"/>
              <a:t> as its main architecture.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23AF-E3AB-49CB-A30D-5F25CC093D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95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Angular JS vs </a:t>
            </a:r>
            <a:br>
              <a:rPr lang="pt-BR" dirty="0"/>
            </a:br>
            <a:r>
              <a:rPr lang="pt-BR" dirty="0"/>
              <a:t>Angular (Angular 2+)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2662"/>
              </p:ext>
            </p:extLst>
          </p:nvPr>
        </p:nvGraphicFramePr>
        <p:xfrm>
          <a:off x="457200" y="1719263"/>
          <a:ext cx="8229600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Angular JS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Angular 4+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dirty="0"/>
                        <a:t>Uses MVC architecture to build the applications.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Uses component based UI to build the applications.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dirty="0"/>
                        <a:t>AngularJS is written in JavaScript.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Angular is compatible with the most recent versions of TypeScript that have powerful type checking and object-oriented features.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/>
                        <a:t>To bind an image/property or an event with AngularJS, you have to remember the right ng directive.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Angular focuses on “( )” for event binding and “[ ]” for property binding.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/>
                        <a:t>AngularJS doesn't support mobiles.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Angular support mobiles.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23AF-E3AB-49CB-A30D-5F25CC093D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79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uses the </a:t>
            </a:r>
            <a:r>
              <a:rPr lang="en-US" b="1" dirty="0"/>
              <a:t>TypeScript</a:t>
            </a:r>
            <a:r>
              <a:rPr lang="en-US" dirty="0"/>
              <a:t> language, which has features like :</a:t>
            </a:r>
          </a:p>
          <a:p>
            <a:pPr lvl="1"/>
            <a:r>
              <a:rPr lang="en-US" dirty="0"/>
              <a:t>Static Typing</a:t>
            </a:r>
          </a:p>
          <a:p>
            <a:pPr lvl="1"/>
            <a:r>
              <a:rPr lang="en-US" dirty="0"/>
              <a:t>Object-Oriented Programming based on classes</a:t>
            </a:r>
          </a:p>
          <a:p>
            <a:pPr lvl="1"/>
            <a:r>
              <a:rPr lang="en-US" dirty="0"/>
              <a:t>Support for reactive programming using </a:t>
            </a:r>
            <a:r>
              <a:rPr lang="en-US" dirty="0" err="1"/>
              <a:t>RxJS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23AF-E3AB-49CB-A30D-5F25CC093D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21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55" y="2870765"/>
            <a:ext cx="8126889" cy="36824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 of Angular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19263"/>
            <a:ext cx="8839200" cy="4411662"/>
          </a:xfrm>
        </p:spPr>
        <p:txBody>
          <a:bodyPr/>
          <a:lstStyle/>
          <a:p>
            <a:r>
              <a:rPr lang="en-US" sz="2200" dirty="0"/>
              <a:t>The main building blocks of Angular are </a:t>
            </a:r>
            <a:r>
              <a:rPr lang="en-US" sz="2200" b="1" dirty="0"/>
              <a:t>modules</a:t>
            </a:r>
            <a:r>
              <a:rPr lang="en-US" sz="2200" dirty="0"/>
              <a:t>, </a:t>
            </a:r>
            <a:r>
              <a:rPr lang="en-US" sz="2200" b="1" dirty="0"/>
              <a:t>components</a:t>
            </a:r>
            <a:r>
              <a:rPr lang="en-US" sz="2200" dirty="0"/>
              <a:t>, </a:t>
            </a:r>
            <a:r>
              <a:rPr lang="en-US" sz="2200" b="1" dirty="0"/>
              <a:t>templates</a:t>
            </a:r>
            <a:r>
              <a:rPr lang="en-US" sz="2200" dirty="0"/>
              <a:t>, </a:t>
            </a:r>
            <a:r>
              <a:rPr lang="en-US" sz="2200" b="1" dirty="0"/>
              <a:t>metadata</a:t>
            </a:r>
            <a:r>
              <a:rPr lang="en-US" sz="2200" dirty="0"/>
              <a:t>, </a:t>
            </a:r>
            <a:r>
              <a:rPr lang="en-US" sz="2200" b="1" dirty="0"/>
              <a:t>data binding</a:t>
            </a:r>
            <a:r>
              <a:rPr lang="en-US" sz="2200" dirty="0"/>
              <a:t>, </a:t>
            </a:r>
            <a:r>
              <a:rPr lang="en-US" sz="2200" b="1" dirty="0"/>
              <a:t>directives</a:t>
            </a:r>
            <a:r>
              <a:rPr lang="en-US" sz="2200" dirty="0"/>
              <a:t>, </a:t>
            </a:r>
            <a:r>
              <a:rPr lang="en-US" sz="2200" b="1" dirty="0"/>
              <a:t>services</a:t>
            </a:r>
            <a:r>
              <a:rPr lang="en-US" sz="2200" dirty="0"/>
              <a:t>, and </a:t>
            </a:r>
            <a:r>
              <a:rPr lang="en-US" sz="2200" b="1" dirty="0"/>
              <a:t>dependency injection</a:t>
            </a:r>
            <a:r>
              <a:rPr lang="en-US" sz="22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23AF-E3AB-49CB-A30D-5F25CC093D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98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Node.js is an open-source, cross-platform </a:t>
            </a:r>
            <a:r>
              <a:rPr lang="en-US" sz="2400" b="1" dirty="0"/>
              <a:t>run-time environment</a:t>
            </a:r>
            <a:r>
              <a:rPr lang="en-US" sz="2400" dirty="0"/>
              <a:t> built on Chrome's V8 JavaScript engine.</a:t>
            </a:r>
          </a:p>
          <a:p>
            <a:r>
              <a:rPr lang="en-US" sz="2400" dirty="0"/>
              <a:t>Node.js is used to execute </a:t>
            </a:r>
            <a:r>
              <a:rPr lang="en-US" sz="2400" b="1" dirty="0"/>
              <a:t>JavaScript</a:t>
            </a:r>
            <a:r>
              <a:rPr lang="en-US" sz="2400" dirty="0"/>
              <a:t> code outside of a web browser. </a:t>
            </a:r>
          </a:p>
          <a:p>
            <a:r>
              <a:rPr lang="en-US" sz="2400" dirty="0"/>
              <a:t>It provides a library of various JavaScript modules, which simplifies the development of web applications.</a:t>
            </a:r>
          </a:p>
          <a:p>
            <a:r>
              <a:rPr lang="en-US" sz="2400" dirty="0"/>
              <a:t>Global companies like Netflix, Facebook, </a:t>
            </a:r>
            <a:r>
              <a:rPr lang="en-US" sz="2400" dirty="0" err="1"/>
              <a:t>Walmart</a:t>
            </a:r>
            <a:r>
              <a:rPr lang="en-US" sz="2400" dirty="0"/>
              <a:t> </a:t>
            </a:r>
            <a:r>
              <a:rPr lang="en-US" sz="2400" dirty="0" err="1"/>
              <a:t>Linkedin</a:t>
            </a:r>
            <a:r>
              <a:rPr lang="en-US" sz="2400" dirty="0"/>
              <a:t>, </a:t>
            </a:r>
            <a:r>
              <a:rPr lang="en-US" sz="2400" dirty="0" err="1"/>
              <a:t>Uber</a:t>
            </a:r>
            <a:r>
              <a:rPr lang="en-US" sz="2400" dirty="0"/>
              <a:t>, etc., use Node.js for building their applications. </a:t>
            </a:r>
          </a:p>
          <a:p>
            <a:r>
              <a:rPr lang="en-US" sz="2400" dirty="0"/>
              <a:t>It has helped companies create various applications like social media apps, video and text chat engines, real-time tracking apps, online games, and collaboration tools.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23AF-E3AB-49CB-A30D-5F25CC093D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48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- Node Package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npm is a package manager for the JavaScript programming language. </a:t>
            </a:r>
          </a:p>
          <a:p>
            <a:r>
              <a:rPr lang="en-US" sz="2400" dirty="0"/>
              <a:t>It is the default package manager for the JavaScript runtime environment -Node.js.</a:t>
            </a:r>
          </a:p>
          <a:p>
            <a:r>
              <a:rPr lang="en-US" sz="2400" dirty="0"/>
              <a:t>npm consists of three components – </a:t>
            </a:r>
          </a:p>
          <a:p>
            <a:r>
              <a:rPr lang="en-US" sz="2400" b="1" dirty="0"/>
              <a:t>The website </a:t>
            </a:r>
            <a:r>
              <a:rPr lang="en-US" sz="2400" dirty="0"/>
              <a:t>- The </a:t>
            </a:r>
            <a:r>
              <a:rPr lang="en-US" sz="2400" b="1" dirty="0"/>
              <a:t>website</a:t>
            </a:r>
            <a:r>
              <a:rPr lang="en-US" sz="2400" dirty="0"/>
              <a:t> discovers packages, set up profiles, and manage access to public or private packages.</a:t>
            </a:r>
          </a:p>
          <a:p>
            <a:r>
              <a:rPr lang="en-US" sz="2400" b="1" dirty="0"/>
              <a:t>The Command Line Interface (CLI) </a:t>
            </a:r>
            <a:r>
              <a:rPr lang="en-US" sz="2400" dirty="0"/>
              <a:t>- The </a:t>
            </a:r>
            <a:r>
              <a:rPr lang="en-US" sz="2400" b="1" dirty="0"/>
              <a:t>CLI</a:t>
            </a:r>
            <a:r>
              <a:rPr lang="en-US" sz="2400" dirty="0"/>
              <a:t> runs from a terminal and allow us to interact with npm. </a:t>
            </a:r>
          </a:p>
          <a:p>
            <a:r>
              <a:rPr lang="en-US" sz="2400" b="1" dirty="0"/>
              <a:t>The registry </a:t>
            </a:r>
            <a:r>
              <a:rPr lang="en-US" sz="2400" dirty="0"/>
              <a:t>-  The </a:t>
            </a:r>
            <a:r>
              <a:rPr lang="en-US" sz="2400" b="1" dirty="0"/>
              <a:t>registry</a:t>
            </a:r>
            <a:r>
              <a:rPr lang="en-US" sz="2400" dirty="0"/>
              <a:t> is a public database of JavaScript packages comprised of software and metadata.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23AF-E3AB-49CB-A30D-5F25CC093D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69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Why we need Node.js for Angular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We use Node.js and npm as tools for building Angular or React apps. </a:t>
            </a:r>
          </a:p>
          <a:p>
            <a:r>
              <a:rPr lang="en-US" sz="2600" dirty="0"/>
              <a:t>Angular is a front-end framework used to create a web application and is written in Typescript. </a:t>
            </a:r>
          </a:p>
          <a:p>
            <a:r>
              <a:rPr lang="en-US" sz="2600" dirty="0"/>
              <a:t>The browser only understands JavaScript code, so we need to compile Typescript (.</a:t>
            </a:r>
            <a:r>
              <a:rPr lang="en-US" sz="2600" dirty="0" err="1"/>
              <a:t>ts</a:t>
            </a:r>
            <a:r>
              <a:rPr lang="en-US" sz="2600" dirty="0"/>
              <a:t> file) to plain JavaScript (.</a:t>
            </a:r>
            <a:r>
              <a:rPr lang="en-US" sz="2600" dirty="0" err="1"/>
              <a:t>js</a:t>
            </a:r>
            <a:r>
              <a:rPr lang="en-US" sz="2600" dirty="0"/>
              <a:t> file). </a:t>
            </a:r>
          </a:p>
          <a:p>
            <a:r>
              <a:rPr lang="en-US" sz="2600" dirty="0"/>
              <a:t>We use Node.js and npm to perform this compilation, then we can deploy them in production.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23AF-E3AB-49CB-A30D-5F25CC093D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76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Node and npm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need to add Node.js and an npm package manager to our development environment.</a:t>
            </a:r>
          </a:p>
          <a:p>
            <a:r>
              <a:rPr lang="en-US" sz="2400" dirty="0"/>
              <a:t>Download Node.js from </a:t>
            </a:r>
            <a:r>
              <a:rPr lang="en-US" sz="2400" dirty="0">
                <a:hlinkClick r:id="rId2"/>
              </a:rPr>
              <a:t>nodejs.org</a:t>
            </a:r>
            <a:r>
              <a:rPr lang="en-US" sz="2400" dirty="0"/>
              <a:t> and install it. </a:t>
            </a:r>
          </a:p>
          <a:p>
            <a:r>
              <a:rPr lang="en-US" sz="2400" dirty="0"/>
              <a:t>To check the version, run node -v in a terminal.</a:t>
            </a:r>
          </a:p>
          <a:p>
            <a:r>
              <a:rPr lang="en-US" sz="2400" dirty="0"/>
              <a:t>The npm CLI gets installed with Node.js by default. </a:t>
            </a:r>
          </a:p>
          <a:p>
            <a:r>
              <a:rPr lang="en-US" sz="2400" dirty="0"/>
              <a:t>To check that you have installed npm, run npm -v in a terminal. npm can install packages in a </a:t>
            </a:r>
            <a:r>
              <a:rPr lang="en-US" sz="2400" b="1" dirty="0" err="1"/>
              <a:t>node_modules</a:t>
            </a:r>
            <a:r>
              <a:rPr lang="en-US" sz="2400" dirty="0"/>
              <a:t> folder in our working directory.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23AF-E3AB-49CB-A30D-5F25CC093DF4}" type="slidenum">
              <a:rPr lang="en-US" smtClean="0"/>
              <a:t>18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181600"/>
            <a:ext cx="324307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0650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package.json</a:t>
            </a:r>
            <a:r>
              <a:rPr lang="en-US" dirty="0"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All npm packages contain a file, usually in the </a:t>
            </a:r>
            <a:r>
              <a:rPr lang="en-US" sz="2300" b="1" dirty="0"/>
              <a:t>project root</a:t>
            </a:r>
            <a:r>
              <a:rPr lang="en-US" sz="2300" dirty="0"/>
              <a:t>, called </a:t>
            </a:r>
            <a:r>
              <a:rPr lang="en-US" sz="2300" b="1" dirty="0" err="1"/>
              <a:t>package.json</a:t>
            </a:r>
            <a:r>
              <a:rPr lang="en-US" sz="2300" dirty="0"/>
              <a:t>. </a:t>
            </a:r>
          </a:p>
          <a:p>
            <a:r>
              <a:rPr lang="en-US" sz="2300" dirty="0"/>
              <a:t>This file is used to give information to npm that allows it to identify the project as well as handle the project's dependencies. </a:t>
            </a:r>
          </a:p>
          <a:p>
            <a:r>
              <a:rPr lang="en-US" sz="2300" dirty="0"/>
              <a:t>This file contains </a:t>
            </a:r>
            <a:r>
              <a:rPr lang="en-US" sz="2300" b="1" dirty="0"/>
              <a:t>metadata</a:t>
            </a:r>
            <a:r>
              <a:rPr lang="en-US" sz="2300" dirty="0"/>
              <a:t> relevant to the project, such as project description, the version of the project, license information, etc.,</a:t>
            </a:r>
          </a:p>
          <a:p>
            <a:r>
              <a:rPr lang="en-US" sz="2300" dirty="0"/>
              <a:t>Node.js generates a </a:t>
            </a:r>
            <a:r>
              <a:rPr lang="en-US" sz="2300" dirty="0" err="1"/>
              <a:t>package.json</a:t>
            </a:r>
            <a:r>
              <a:rPr lang="en-US" sz="2300" dirty="0"/>
              <a:t> file by running the npm </a:t>
            </a:r>
            <a:r>
              <a:rPr lang="en-US" sz="2300" dirty="0" err="1"/>
              <a:t>init</a:t>
            </a:r>
            <a:r>
              <a:rPr lang="en-US" sz="2300" dirty="0"/>
              <a:t> command in the terminal. </a:t>
            </a:r>
          </a:p>
          <a:p>
            <a:r>
              <a:rPr lang="en-US" sz="2300" dirty="0"/>
              <a:t>The generated </a:t>
            </a:r>
            <a:r>
              <a:rPr lang="en-US" sz="2300" dirty="0" err="1"/>
              <a:t>package.json</a:t>
            </a:r>
            <a:r>
              <a:rPr lang="en-US" sz="2300" dirty="0"/>
              <a:t> file contains a </a:t>
            </a:r>
            <a:r>
              <a:rPr lang="en-US" sz="2300" b="1" dirty="0"/>
              <a:t>name</a:t>
            </a:r>
            <a:r>
              <a:rPr lang="en-US" sz="2300" dirty="0"/>
              <a:t>, </a:t>
            </a:r>
            <a:r>
              <a:rPr lang="en-US" sz="2300" b="1" dirty="0"/>
              <a:t>version</a:t>
            </a:r>
            <a:r>
              <a:rPr lang="en-US" sz="2300" dirty="0"/>
              <a:t>, </a:t>
            </a:r>
            <a:r>
              <a:rPr lang="en-US" sz="2300" b="1" dirty="0"/>
              <a:t>description</a:t>
            </a:r>
            <a:r>
              <a:rPr lang="en-US" sz="2300" dirty="0"/>
              <a:t>, </a:t>
            </a:r>
            <a:r>
              <a:rPr lang="en-US" sz="2300" b="1" dirty="0"/>
              <a:t>main</a:t>
            </a:r>
            <a:r>
              <a:rPr lang="en-US" sz="2300" dirty="0"/>
              <a:t> (entry point), any </a:t>
            </a:r>
            <a:r>
              <a:rPr lang="en-US" sz="2300" b="1" dirty="0"/>
              <a:t>scripts</a:t>
            </a:r>
            <a:r>
              <a:rPr lang="en-US" sz="2300" dirty="0"/>
              <a:t>, the </a:t>
            </a:r>
            <a:r>
              <a:rPr lang="en-US" sz="2300" b="1" dirty="0"/>
              <a:t>author</a:t>
            </a:r>
            <a:r>
              <a:rPr lang="en-US" sz="2300" dirty="0"/>
              <a:t>, and </a:t>
            </a:r>
            <a:r>
              <a:rPr lang="en-US" sz="2300" b="1" dirty="0"/>
              <a:t>license</a:t>
            </a:r>
            <a:r>
              <a:rPr lang="en-US" sz="2300" dirty="0"/>
              <a:t> type of our project.</a:t>
            </a:r>
          </a:p>
          <a:p>
            <a:endParaRPr 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23AF-E3AB-49CB-A30D-5F25CC093D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9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Angular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Angular is a </a:t>
            </a:r>
            <a:r>
              <a:rPr lang="en-US" sz="2400" b="1" dirty="0"/>
              <a:t>TypeScript-based open-source framework</a:t>
            </a:r>
            <a:r>
              <a:rPr lang="en-US" sz="2400" dirty="0"/>
              <a:t> used to develop </a:t>
            </a:r>
            <a:r>
              <a:rPr lang="en-US" sz="2400" b="1" dirty="0"/>
              <a:t>dynamic web applications</a:t>
            </a:r>
            <a:r>
              <a:rPr lang="en-US" sz="2400" dirty="0"/>
              <a:t>.</a:t>
            </a:r>
          </a:p>
          <a:p>
            <a:r>
              <a:rPr lang="en-US" sz="2400" dirty="0"/>
              <a:t>Angular is a Single Page Application (SPA) Framework. An SPA is a web application that fits on a single page. </a:t>
            </a:r>
          </a:p>
          <a:p>
            <a:r>
              <a:rPr lang="en-US" sz="2400" dirty="0"/>
              <a:t>All our code (JavaScript , HTML , CSS ) is retrieved with a single page load. Navigation between pages is performed without refreshing the whole page.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23AF-E3AB-49CB-A30D-5F25CC093D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92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</a:t>
            </a:r>
            <a:r>
              <a:rPr lang="en-US" dirty="0" err="1"/>
              <a:t>package.json</a:t>
            </a:r>
            <a:r>
              <a:rPr lang="en-US" dirty="0"/>
              <a:t> file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8000" y="2057400"/>
            <a:ext cx="6967999" cy="3798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23AF-E3AB-49CB-A30D-5F25CC093DF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97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</a:t>
            </a:r>
            <a:r>
              <a:rPr lang="en-US" dirty="0" err="1"/>
              <a:t>package.json</a:t>
            </a:r>
            <a:r>
              <a:rPr lang="en-US" dirty="0"/>
              <a:t> file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dependencies</a:t>
            </a:r>
            <a:r>
              <a:rPr lang="en-US" sz="2400" dirty="0"/>
              <a:t> - The Dependencies section in the </a:t>
            </a:r>
            <a:r>
              <a:rPr lang="en-US" sz="2400" dirty="0" err="1"/>
              <a:t>package.json</a:t>
            </a:r>
            <a:r>
              <a:rPr lang="en-US" sz="2400" dirty="0"/>
              <a:t> file is essential for running applications. </a:t>
            </a:r>
          </a:p>
          <a:p>
            <a:r>
              <a:rPr lang="en-US" sz="2400" dirty="0"/>
              <a:t>It contains a list of packages or modules installed using npm that are required to run the project.</a:t>
            </a:r>
          </a:p>
          <a:p>
            <a:r>
              <a:rPr lang="en-US" sz="2400" b="1" dirty="0" err="1"/>
              <a:t>devDependencies</a:t>
            </a:r>
            <a:r>
              <a:rPr lang="en-US" sz="2400" dirty="0"/>
              <a:t> - The DevDependencies section in the </a:t>
            </a:r>
            <a:r>
              <a:rPr lang="en-US" sz="2400" dirty="0" err="1"/>
              <a:t>package.json</a:t>
            </a:r>
            <a:r>
              <a:rPr lang="en-US" sz="2400" dirty="0"/>
              <a:t> file is used only for developing applications. </a:t>
            </a:r>
          </a:p>
          <a:p>
            <a:r>
              <a:rPr lang="en-US" sz="2400" dirty="0"/>
              <a:t>It contains a list of packages or modules that are required only for development. </a:t>
            </a:r>
          </a:p>
          <a:p>
            <a:r>
              <a:rPr lang="en-US" sz="2400" dirty="0"/>
              <a:t>These packages are installed only on the developer's machine and will not be run for a production build.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23AF-E3AB-49CB-A30D-5F25CC093DF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21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In our web application, we use many javascript files that are added into the HTML pages via &lt;script&gt; tags. </a:t>
            </a:r>
          </a:p>
          <a:p>
            <a:r>
              <a:rPr lang="en-US" sz="2200" dirty="0"/>
              <a:t>For each user request, the browser loads these bunch of script files inside the HTML page. </a:t>
            </a:r>
          </a:p>
          <a:p>
            <a:r>
              <a:rPr lang="en-US" sz="2200" dirty="0"/>
              <a:t>This is inefficient as it reduces the page speed since the browser requests each script file separately.</a:t>
            </a:r>
          </a:p>
          <a:p>
            <a:r>
              <a:rPr lang="en-US" sz="2200" dirty="0"/>
              <a:t>This can be solved by </a:t>
            </a:r>
            <a:r>
              <a:rPr lang="en-US" sz="2200" b="1" dirty="0"/>
              <a:t>bundling</a:t>
            </a:r>
            <a:r>
              <a:rPr lang="en-US" sz="2200" dirty="0"/>
              <a:t> several files together into one file to be downloaded by the browser in one single request.</a:t>
            </a:r>
          </a:p>
          <a:p>
            <a:r>
              <a:rPr lang="en-US" sz="2200" b="1" dirty="0"/>
              <a:t>Module bundlers</a:t>
            </a:r>
            <a:r>
              <a:rPr lang="en-US" sz="2200" dirty="0"/>
              <a:t> are used to bundle a group of JavaScript modules with their dependencies and merge them into a single file in the correct order, which can be executed by the browser.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23AF-E3AB-49CB-A30D-5F25CC093DF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74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Webpack is a powerful static module bundler for JavaScript applications that packages all modules in our application into a bundle and serves it to the browser.</a:t>
            </a:r>
          </a:p>
          <a:p>
            <a:r>
              <a:rPr lang="en-US" sz="2400" dirty="0"/>
              <a:t>Webpack builds a dependency graph when it processes the application. </a:t>
            </a:r>
          </a:p>
          <a:p>
            <a:r>
              <a:rPr lang="en-US" sz="2400" dirty="0"/>
              <a:t>It starts from a list of modules defined in its </a:t>
            </a:r>
            <a:r>
              <a:rPr lang="en-US" sz="2400" dirty="0" err="1"/>
              <a:t>config</a:t>
            </a:r>
            <a:r>
              <a:rPr lang="en-US" sz="2400" dirty="0"/>
              <a:t> file (webpack.config.js) and recursively builds a dependency graph that includes every module our application needs, then packages all of those modules into a small bundle that can be loaded by the browser.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23AF-E3AB-49CB-A30D-5F25CC093DF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4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Single Page Application (SPA) is a web application that fits on a </a:t>
            </a:r>
            <a:r>
              <a:rPr lang="en-US" sz="2400" b="1" dirty="0"/>
              <a:t>single page in the browser</a:t>
            </a:r>
            <a:r>
              <a:rPr lang="en-US" sz="2400" dirty="0"/>
              <a:t>. </a:t>
            </a:r>
          </a:p>
          <a:p>
            <a:r>
              <a:rPr lang="en-US" sz="2400" dirty="0"/>
              <a:t>All our JavaScript, HTML, CSS code retrieved by the browser with a </a:t>
            </a:r>
            <a:r>
              <a:rPr lang="en-US" sz="2400" b="1" dirty="0"/>
              <a:t>single page load</a:t>
            </a:r>
            <a:r>
              <a:rPr lang="en-US" sz="2400" dirty="0"/>
              <a:t>. </a:t>
            </a:r>
          </a:p>
          <a:p>
            <a:r>
              <a:rPr lang="en-US" sz="2400" dirty="0"/>
              <a:t>Navigation between pages performed </a:t>
            </a:r>
            <a:r>
              <a:rPr lang="en-US" sz="2400" b="1" dirty="0"/>
              <a:t>without refreshing the whole page</a:t>
            </a:r>
            <a:r>
              <a:rPr lang="en-US" sz="2400" dirty="0"/>
              <a:t>. </a:t>
            </a:r>
          </a:p>
          <a:p>
            <a:r>
              <a:rPr lang="en-US" sz="2400" dirty="0"/>
              <a:t>SPA uses AJAX and HTML5 to build responsive web applications.</a:t>
            </a:r>
          </a:p>
          <a:p>
            <a:r>
              <a:rPr lang="en-US" sz="2400" b="1" dirty="0"/>
              <a:t>Examples of single-page apps</a:t>
            </a:r>
            <a:r>
              <a:rPr lang="en-US" sz="2400" dirty="0"/>
              <a:t> - Gmail, Google Maps, Facebook, Twitter, </a:t>
            </a:r>
            <a:r>
              <a:rPr lang="en-US" sz="2400" dirty="0" err="1"/>
              <a:t>Trello</a:t>
            </a:r>
            <a:r>
              <a:rPr lang="en-US" sz="2400" dirty="0"/>
              <a:t>, etc.,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23AF-E3AB-49CB-A30D-5F25CC093D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SPAs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dirty="0"/>
              <a:t>Fast and responsive</a:t>
            </a:r>
            <a:r>
              <a:rPr lang="en-US" sz="2200" dirty="0"/>
              <a:t> - SPAs update only the required content instead of the entire page for each request to the server. The HTML/CSS/Scripts are only loaded once throughout the lifespan of an application. Only data is transmitted back and forth. This significantly improves the website’s speed.</a:t>
            </a:r>
          </a:p>
          <a:p>
            <a:r>
              <a:rPr lang="en-US" sz="2200" b="1" dirty="0"/>
              <a:t>Caching capabilities</a:t>
            </a:r>
            <a:r>
              <a:rPr lang="en-US" sz="2200" dirty="0"/>
              <a:t> - SPA sends a request to the server and caches all received data locally. Then it can reuse this data and work even offline. If a user has poor connectivity, local data can be synchronized with the server when the connection allows.</a:t>
            </a:r>
          </a:p>
          <a:p>
            <a:r>
              <a:rPr lang="en-US" sz="2200" dirty="0"/>
              <a:t>SPA provides a </a:t>
            </a:r>
            <a:r>
              <a:rPr lang="en-US" sz="2200" b="1" dirty="0"/>
              <a:t>pleasant user experience</a:t>
            </a:r>
            <a:r>
              <a:rPr lang="en-US" sz="2200" dirty="0"/>
              <a:t> on desktops as well as on mobile phones, since it only changes the content and not the page.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23AF-E3AB-49CB-A30D-5F25CC093D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1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SPAs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Doesn’t Perform Well With </a:t>
            </a:r>
            <a:r>
              <a:rPr lang="en-US" sz="2400" b="1" dirty="0"/>
              <a:t>SEO</a:t>
            </a:r>
            <a:r>
              <a:rPr lang="en-US" sz="2400" dirty="0"/>
              <a:t> (Search engine optimization).</a:t>
            </a:r>
          </a:p>
          <a:p>
            <a:r>
              <a:rPr lang="en-US" sz="2400" b="1" dirty="0"/>
              <a:t>Security</a:t>
            </a:r>
            <a:r>
              <a:rPr lang="en-US" sz="2400" dirty="0"/>
              <a:t> - SPAs are less secure towards Cross-site scripting (XSS) attacks.</a:t>
            </a:r>
          </a:p>
          <a:p>
            <a:r>
              <a:rPr lang="en-US" sz="2400" dirty="0"/>
              <a:t>While overall performance is better, more data is frontloaded which can make the first page load a little slower</a:t>
            </a:r>
          </a:p>
          <a:p>
            <a:r>
              <a:rPr lang="en-US" sz="2400" dirty="0"/>
              <a:t>Frameworks like AngularJS, Angular, Ember.js, </a:t>
            </a:r>
            <a:r>
              <a:rPr lang="en-US" sz="2400" dirty="0" err="1"/>
              <a:t>ExtJS</a:t>
            </a:r>
            <a:r>
              <a:rPr lang="en-US" sz="2400" dirty="0"/>
              <a:t>, Knockout.js, Meteor.js, React and Vue.js uses SPA principles to create a web application.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23AF-E3AB-49CB-A30D-5F25CC093D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79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Angular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cap="all" dirty="0"/>
              <a:t>CROSS PLATFORM</a:t>
            </a:r>
          </a:p>
          <a:p>
            <a:r>
              <a:rPr lang="en-US" sz="2400" b="1" dirty="0"/>
              <a:t>Progressive Web Apps</a:t>
            </a:r>
          </a:p>
          <a:p>
            <a:pPr lvl="1"/>
            <a:r>
              <a:rPr lang="en-US" sz="2000" dirty="0"/>
              <a:t>Use modern web platform capabilities to deliver app-like experiences. High performance, offline, and zero-step installation.</a:t>
            </a:r>
          </a:p>
          <a:p>
            <a:r>
              <a:rPr lang="en-US" sz="2400" b="1" dirty="0"/>
              <a:t>Native</a:t>
            </a:r>
          </a:p>
          <a:p>
            <a:pPr lvl="1"/>
            <a:r>
              <a:rPr lang="en-US" sz="2000" dirty="0"/>
              <a:t>Build native mobile apps with strategies from Cordova, Ionic, or </a:t>
            </a:r>
            <a:r>
              <a:rPr lang="en-US" sz="2000" dirty="0" err="1"/>
              <a:t>NativeScript</a:t>
            </a:r>
            <a:r>
              <a:rPr lang="en-US" sz="2000" dirty="0"/>
              <a:t>.</a:t>
            </a:r>
          </a:p>
          <a:p>
            <a:r>
              <a:rPr lang="en-US" sz="2400" b="1" dirty="0"/>
              <a:t>Desktop</a:t>
            </a:r>
          </a:p>
          <a:p>
            <a:pPr lvl="1"/>
            <a:r>
              <a:rPr lang="en-US" sz="2000" dirty="0"/>
              <a:t>Create desktop-installed apps across Mac, Windows, and Linux using the same Angular methods you've learned for the web plus the ability to access native OS APIs.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23AF-E3AB-49CB-A30D-5F25CC093D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75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Angular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cap="all" dirty="0"/>
              <a:t>SPEED AND PERFORMANCE</a:t>
            </a:r>
          </a:p>
          <a:p>
            <a:r>
              <a:rPr lang="en-US" sz="2400" b="1" cap="all" dirty="0"/>
              <a:t>Code Generation</a:t>
            </a:r>
          </a:p>
          <a:p>
            <a:pPr lvl="1"/>
            <a:r>
              <a:rPr lang="en-US" sz="2000" dirty="0"/>
              <a:t>Angular turns your templates into code that's highly optimized for today's JavaScript virtual machines, giving you all the benefits of hand-written code with the productivity of a framework.</a:t>
            </a:r>
          </a:p>
          <a:p>
            <a:r>
              <a:rPr lang="en-US" sz="2400" b="1" cap="all" dirty="0"/>
              <a:t>Universal</a:t>
            </a:r>
          </a:p>
          <a:p>
            <a:pPr lvl="1"/>
            <a:r>
              <a:rPr lang="en-US" sz="2000" dirty="0"/>
              <a:t>Serve the first view of your application on Node.js®, .NET, PHP, and other servers for near-instant rendering in just HTML and CSS. Also paves the way for sites that optimize for SEO.</a:t>
            </a:r>
          </a:p>
          <a:p>
            <a:r>
              <a:rPr lang="en-US" sz="2400" b="1" cap="all" dirty="0"/>
              <a:t>Code Splitting</a:t>
            </a:r>
          </a:p>
          <a:p>
            <a:pPr lvl="1"/>
            <a:r>
              <a:rPr lang="en-US" sz="2000" dirty="0"/>
              <a:t>Angular apps load quickly with the new Component Router, which delivers automatic code-splitting so users only load code required to render the view they request.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23AF-E3AB-49CB-A30D-5F25CC093D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60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Angular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b="1" cap="all" dirty="0"/>
              <a:t>PRODUCTIVITY</a:t>
            </a:r>
          </a:p>
          <a:p>
            <a:r>
              <a:rPr lang="en-US" sz="2600" b="1" cap="all" dirty="0"/>
              <a:t>Templates</a:t>
            </a:r>
          </a:p>
          <a:p>
            <a:pPr lvl="1"/>
            <a:r>
              <a:rPr lang="en-US" sz="2200" dirty="0"/>
              <a:t>Quickly create UI views with simple and powerful template syntax.</a:t>
            </a:r>
          </a:p>
          <a:p>
            <a:r>
              <a:rPr lang="en-US" sz="2600" b="1" cap="all" dirty="0"/>
              <a:t>Angular CLI</a:t>
            </a:r>
          </a:p>
          <a:p>
            <a:pPr lvl="1"/>
            <a:r>
              <a:rPr lang="en-US" sz="2200" dirty="0"/>
              <a:t>Command line tools: start building fast, add components and tests, then instantly deploy.</a:t>
            </a:r>
          </a:p>
          <a:p>
            <a:r>
              <a:rPr lang="en-US" sz="2600" b="1" cap="all" dirty="0"/>
              <a:t>IDEs</a:t>
            </a:r>
          </a:p>
          <a:p>
            <a:pPr lvl="1"/>
            <a:r>
              <a:rPr lang="en-US" sz="2200" dirty="0"/>
              <a:t>Get intelligent code completion, instant errors, and other feedback in popular editors and IDEs.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23AF-E3AB-49CB-A30D-5F25CC093D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2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Angular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cap="all" dirty="0"/>
              <a:t>FULL DEVELOPMENT STORY</a:t>
            </a:r>
          </a:p>
          <a:p>
            <a:r>
              <a:rPr lang="en-US" sz="2400" b="1" dirty="0"/>
              <a:t>Testing</a:t>
            </a:r>
          </a:p>
          <a:p>
            <a:pPr lvl="1"/>
            <a:r>
              <a:rPr lang="en-US" sz="2000" dirty="0"/>
              <a:t>With Karma for unit tests, you can know if you've broken things every time you save. And Protractor makes your scenario tests run faster and in a stable manner.</a:t>
            </a:r>
          </a:p>
          <a:p>
            <a:r>
              <a:rPr lang="en-US" sz="2400" b="1" dirty="0"/>
              <a:t>Animation</a:t>
            </a:r>
          </a:p>
          <a:p>
            <a:pPr lvl="1"/>
            <a:r>
              <a:rPr lang="en-US" sz="2000" dirty="0"/>
              <a:t>Create high-performance, complex choreographies and animation timelines with very little code through </a:t>
            </a:r>
            <a:r>
              <a:rPr lang="en-US" sz="2000" dirty="0" err="1"/>
              <a:t>Angular's</a:t>
            </a:r>
            <a:r>
              <a:rPr lang="en-US" sz="2000" dirty="0"/>
              <a:t> intuitive API.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23AF-E3AB-49CB-A30D-5F25CC093D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70852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104</TotalTime>
  <Words>1795</Words>
  <Application>Microsoft Office PowerPoint</Application>
  <PresentationFormat>On-screen Show (4:3)</PresentationFormat>
  <Paragraphs>151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Learner Template</vt:lpstr>
      <vt:lpstr>Angular Introduction</vt:lpstr>
      <vt:lpstr>History of Angular</vt:lpstr>
      <vt:lpstr>Single Page Application</vt:lpstr>
      <vt:lpstr>Advantages of SPAs</vt:lpstr>
      <vt:lpstr>Disadvantages of SPAs</vt:lpstr>
      <vt:lpstr>Features of Angular</vt:lpstr>
      <vt:lpstr>Features of Angular</vt:lpstr>
      <vt:lpstr>Features of Angular</vt:lpstr>
      <vt:lpstr>Features of Angular</vt:lpstr>
      <vt:lpstr>Angular Versions with release date</vt:lpstr>
      <vt:lpstr>Angular JS vs  Angular (Angular 2+)</vt:lpstr>
      <vt:lpstr>Angular JS vs  Angular (Angular 2+)</vt:lpstr>
      <vt:lpstr>Angular</vt:lpstr>
      <vt:lpstr>Building Blocks of Angular</vt:lpstr>
      <vt:lpstr>Node.js</vt:lpstr>
      <vt:lpstr>npm - Node Package Manager</vt:lpstr>
      <vt:lpstr>Why we need Node.js for Angular</vt:lpstr>
      <vt:lpstr>Installation of Node and npm</vt:lpstr>
      <vt:lpstr>package.json file</vt:lpstr>
      <vt:lpstr>structure of package.json file</vt:lpstr>
      <vt:lpstr>structure of package.json file</vt:lpstr>
      <vt:lpstr>Webpack</vt:lpstr>
      <vt:lpstr>Webpack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Introduction</dc:title>
  <dc:creator>Windows User</dc:creator>
  <cp:lastModifiedBy>Jasdhir Singh</cp:lastModifiedBy>
  <cp:revision>71</cp:revision>
  <dcterms:created xsi:type="dcterms:W3CDTF">2021-04-03T15:17:28Z</dcterms:created>
  <dcterms:modified xsi:type="dcterms:W3CDTF">2022-04-11T14:32:08Z</dcterms:modified>
</cp:coreProperties>
</file>