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6A44-B400-4040-9050-D504F86BDA7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D57C0-7C8A-44E6-8F0B-7B4C1EB3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136FB31-C17C-4712-A268-E8F391C1C993}" type="datetime1">
              <a:rPr lang="en-US" smtClean="0"/>
              <a:t>8/1/2022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5E177-B74E-419F-B7A3-B91ED74130B1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ACFFB8-3E6F-4590-815E-519FF61CE335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1E3976-8400-4EE0-8E85-D4CD4BA0A741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F358F6-8E1D-4A70-B3BB-0CB38F400CA0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3B3A3-E22D-4032-AE3B-428A67E7D7C2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EFB2F-B104-49FE-A76F-5D293BC43377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FE0F2-ADA6-4AEA-A794-640C161DF6BB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4C0D74-D95B-454E-AB60-2433F3D2566F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CF5D1-54B8-41E6-8A6E-89C9AC4089E6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C3467-7A05-4053-AD59-999E40E5E44E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F889D-DF97-43E1-AED1-2068C5061AD8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07916EE-12C9-4F38-BB1B-87C8F579396F}" type="datetime1">
              <a:rPr lang="en-US" smtClean="0"/>
              <a:t>8/1/2022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C90DE33-EF6E-42F1-B743-C03E75996550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void</a:t>
            </a:r>
          </a:p>
          <a:p>
            <a:r>
              <a:rPr lang="en-US" sz="2200" dirty="0"/>
              <a:t>In TypeScript, the void type is used as the return type of functions that do not return a value.</a:t>
            </a:r>
          </a:p>
          <a:p>
            <a:pPr marL="0" indent="0">
              <a:buNone/>
            </a:pPr>
            <a:r>
              <a:rPr lang="en-US" sz="2200" dirty="0"/>
              <a:t>function </a:t>
            </a:r>
            <a:r>
              <a:rPr lang="en-US" sz="2200" dirty="0" err="1"/>
              <a:t>sayHello</a:t>
            </a:r>
            <a:r>
              <a:rPr lang="en-US" sz="2200" dirty="0"/>
              <a:t>(): void { </a:t>
            </a:r>
          </a:p>
          <a:p>
            <a:pPr marL="0" indent="0">
              <a:buNone/>
            </a:pPr>
            <a:r>
              <a:rPr lang="en-US" sz="2200" dirty="0"/>
              <a:t>console.log("Hello!!!"); </a:t>
            </a:r>
          </a:p>
          <a:p>
            <a:pPr marL="0" indent="0">
              <a:buNone/>
            </a:pPr>
            <a:r>
              <a:rPr lang="en-US" sz="2200" dirty="0"/>
              <a:t>} </a:t>
            </a:r>
          </a:p>
          <a:p>
            <a:r>
              <a:rPr lang="en-US" sz="2200" dirty="0"/>
              <a:t>Declaring variables of type void is not useful, because we can then only assign null or undefined values to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2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Arrays</a:t>
            </a:r>
          </a:p>
          <a:p>
            <a:r>
              <a:rPr lang="en-US" sz="2400" dirty="0"/>
              <a:t>Like in JavaScript, TypeScript allows you to work with arrays of values. </a:t>
            </a:r>
          </a:p>
          <a:p>
            <a:r>
              <a:rPr lang="en-US" sz="2400" dirty="0"/>
              <a:t>We can use the type of the elements followed by [] or use a generic </a:t>
            </a:r>
            <a:r>
              <a:rPr lang="en-US" sz="2400"/>
              <a:t>array type Array</a:t>
            </a:r>
            <a:r>
              <a:rPr lang="en-US" sz="2400" dirty="0"/>
              <a:t>&lt;</a:t>
            </a:r>
            <a:r>
              <a:rPr lang="en-US" sz="2400" dirty="0" err="1"/>
              <a:t>elemType</a:t>
            </a:r>
            <a:r>
              <a:rPr lang="en-US" sz="2400" dirty="0"/>
              <a:t>&gt; for declaring the array type.</a:t>
            </a:r>
          </a:p>
          <a:p>
            <a:r>
              <a:rPr lang="en-US" sz="2400" dirty="0"/>
              <a:t>let list: number[] = [1, 2, 3]; </a:t>
            </a:r>
          </a:p>
          <a:p>
            <a:r>
              <a:rPr lang="en-US" sz="2400" dirty="0"/>
              <a:t>let list: Array&lt;number&gt; = [1, 2, 3]; </a:t>
            </a:r>
          </a:p>
          <a:p>
            <a:r>
              <a:rPr lang="en-US" sz="2400" dirty="0"/>
              <a:t>let list: any[] = [1, "two", 3];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Tuples</a:t>
            </a:r>
          </a:p>
          <a:p>
            <a:r>
              <a:rPr lang="en-US" sz="2400" dirty="0"/>
              <a:t>TypeScript introduced a new type called Tuple, which is an array with a fixed number of elements whose types are known.</a:t>
            </a:r>
          </a:p>
          <a:p>
            <a:r>
              <a:rPr lang="en-US" sz="2200" dirty="0" err="1"/>
              <a:t>var</a:t>
            </a:r>
            <a:r>
              <a:rPr lang="en-US" sz="2200" dirty="0"/>
              <a:t> employee: [number, string] = [1, "John"];</a:t>
            </a:r>
          </a:p>
          <a:p>
            <a:r>
              <a:rPr lang="en-US" sz="2200" dirty="0"/>
              <a:t> //Accessing Tuple </a:t>
            </a:r>
          </a:p>
          <a:p>
            <a:r>
              <a:rPr lang="en-US" sz="2200" dirty="0"/>
              <a:t>employee[0]; // returns 1 </a:t>
            </a:r>
          </a:p>
          <a:p>
            <a:r>
              <a:rPr lang="en-US" sz="2200" dirty="0"/>
              <a:t>employee[1]; // returns "John" </a:t>
            </a:r>
          </a:p>
          <a:p>
            <a:r>
              <a:rPr lang="en-US" sz="2200" dirty="0" err="1"/>
              <a:t>var</a:t>
            </a:r>
            <a:r>
              <a:rPr lang="en-US" sz="2200" dirty="0"/>
              <a:t> person: [number, string, </a:t>
            </a:r>
            <a:r>
              <a:rPr lang="en-US" sz="2200" dirty="0" err="1"/>
              <a:t>boolean</a:t>
            </a:r>
            <a:r>
              <a:rPr lang="en-US" sz="2200" dirty="0"/>
              <a:t>] = [1, "Steve", true]; </a:t>
            </a:r>
          </a:p>
          <a:p>
            <a:r>
              <a:rPr lang="en-US" sz="2200" dirty="0"/>
              <a:t>// tuple array </a:t>
            </a:r>
          </a:p>
          <a:p>
            <a:r>
              <a:rPr lang="en-US" sz="2200" dirty="0" err="1"/>
              <a:t>var</a:t>
            </a:r>
            <a:r>
              <a:rPr lang="en-US" sz="2200" dirty="0"/>
              <a:t> employee: [number, string][]; </a:t>
            </a:r>
          </a:p>
          <a:p>
            <a:r>
              <a:rPr lang="en-US" sz="2200" dirty="0"/>
              <a:t>employee = [[1, "John"], [2, "Adam"], [3, "Jeff"]];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Enum</a:t>
            </a:r>
            <a:endParaRPr lang="en-US" sz="2400" b="1" dirty="0"/>
          </a:p>
          <a:p>
            <a:r>
              <a:rPr lang="en-US" sz="2400" dirty="0"/>
              <a:t>TypeScript supports the </a:t>
            </a:r>
            <a:r>
              <a:rPr lang="en-US" sz="2400" dirty="0" err="1"/>
              <a:t>enum</a:t>
            </a:r>
            <a:r>
              <a:rPr lang="en-US" sz="2400" dirty="0"/>
              <a:t> type that allows us to declare a set of named constants. </a:t>
            </a:r>
          </a:p>
          <a:p>
            <a:r>
              <a:rPr lang="en-US" sz="2400" dirty="0"/>
              <a:t>It is a collection of related values that can be numeric or string values.</a:t>
            </a:r>
          </a:p>
          <a:p>
            <a:r>
              <a:rPr lang="en-US" sz="2400" dirty="0" err="1"/>
              <a:t>enum</a:t>
            </a:r>
            <a:r>
              <a:rPr lang="en-US" sz="2400" dirty="0"/>
              <a:t> Color {Red, Green, Blue} </a:t>
            </a:r>
          </a:p>
          <a:p>
            <a:r>
              <a:rPr lang="en-US" sz="2400" dirty="0"/>
              <a:t>let c: Color = </a:t>
            </a:r>
            <a:r>
              <a:rPr lang="en-US" sz="2400" dirty="0" err="1"/>
              <a:t>Color.Green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enum</a:t>
            </a:r>
            <a:r>
              <a:rPr lang="en-US" sz="2400" dirty="0"/>
              <a:t> Color {Red = 1, Green, Blue} </a:t>
            </a:r>
          </a:p>
          <a:p>
            <a:r>
              <a:rPr lang="en-US" sz="2400" dirty="0"/>
              <a:t>let </a:t>
            </a:r>
            <a:r>
              <a:rPr lang="en-US" sz="2400" dirty="0" err="1"/>
              <a:t>colorName</a:t>
            </a:r>
            <a:r>
              <a:rPr lang="en-US" sz="2400" dirty="0"/>
              <a:t>: string = Color[2]; </a:t>
            </a:r>
          </a:p>
          <a:p>
            <a:r>
              <a:rPr lang="en-US" sz="2400" dirty="0"/>
              <a:t>console.log(</a:t>
            </a:r>
            <a:r>
              <a:rPr lang="en-US" sz="2400" dirty="0" err="1"/>
              <a:t>colorName</a:t>
            </a:r>
            <a:r>
              <a:rPr lang="en-US" sz="2400" dirty="0"/>
              <a:t>); // Displays 'Green' as its value is 2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Never</a:t>
            </a:r>
          </a:p>
          <a:p>
            <a:r>
              <a:rPr lang="en-US" sz="2400" dirty="0"/>
              <a:t>The never type represents a type of values that never occur. </a:t>
            </a:r>
          </a:p>
          <a:p>
            <a:r>
              <a:rPr lang="en-US" sz="2400" dirty="0"/>
              <a:t>For instance, never is the return type for a function that always throws an exception or one that never returns.</a:t>
            </a:r>
          </a:p>
          <a:p>
            <a:r>
              <a:rPr lang="en-US" sz="2400" dirty="0"/>
              <a:t>// Function returning never must have unreachable end point </a:t>
            </a:r>
          </a:p>
          <a:p>
            <a:pPr marL="0" indent="0">
              <a:buNone/>
            </a:pPr>
            <a:r>
              <a:rPr lang="en-US" sz="2400" dirty="0"/>
              <a:t>function error(message: string): never { </a:t>
            </a:r>
          </a:p>
          <a:p>
            <a:pPr marL="0" indent="0">
              <a:buNone/>
            </a:pPr>
            <a:r>
              <a:rPr lang="en-US" sz="2400" dirty="0"/>
              <a:t>throw new Error(message);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We know that TypeScript is an object-oriented programming language. </a:t>
            </a:r>
          </a:p>
          <a:p>
            <a:r>
              <a:rPr lang="en-US" sz="2200" dirty="0"/>
              <a:t>The class keyword is used to declare a class in TypeScript.</a:t>
            </a:r>
          </a:p>
          <a:p>
            <a:r>
              <a:rPr lang="en-US" sz="2200" dirty="0"/>
              <a:t>An instance of the class can be created using the new 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04561"/>
            <a:ext cx="5600700" cy="340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70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TypeScript, we can implement an inheritance hierarchy using the extends keyword, similar to other object-oriented programming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60293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07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public</a:t>
            </a:r>
            <a:r>
              <a:rPr lang="en-US" sz="2600" dirty="0"/>
              <a:t> - In TypeScript, each member is public by default. We can still mark a member public explicitly. </a:t>
            </a:r>
          </a:p>
          <a:p>
            <a:r>
              <a:rPr lang="en-US" sz="2600" b="1" dirty="0"/>
              <a:t>private</a:t>
            </a:r>
            <a:r>
              <a:rPr lang="en-US" sz="2600" dirty="0"/>
              <a:t> - We can mark a member as private that cannot be visible outside of the class. </a:t>
            </a:r>
          </a:p>
          <a:p>
            <a:r>
              <a:rPr lang="en-US" sz="2600" b="1" dirty="0"/>
              <a:t>protected</a:t>
            </a:r>
            <a:r>
              <a:rPr lang="en-US" sz="2600" dirty="0"/>
              <a:t> - If a member marked as protected, then the member can be accessed only by its containing class and deriving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2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make properties accessible but immutable by using the </a:t>
            </a:r>
            <a:r>
              <a:rPr lang="en-US" sz="2400" dirty="0" err="1"/>
              <a:t>readonly</a:t>
            </a:r>
            <a:r>
              <a:rPr lang="en-US" sz="2400" dirty="0"/>
              <a:t> keyword. </a:t>
            </a:r>
          </a:p>
          <a:p>
            <a:r>
              <a:rPr lang="en-US" sz="2400" dirty="0" err="1"/>
              <a:t>Readonly</a:t>
            </a:r>
            <a:r>
              <a:rPr lang="en-US" sz="2400" dirty="0"/>
              <a:t> properties must be initialized at their declaration or in the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95368"/>
            <a:ext cx="51435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61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TypeScript, the code we write is globally scoped by default. </a:t>
            </a:r>
          </a:p>
          <a:p>
            <a:r>
              <a:rPr lang="en-US" sz="2600" dirty="0"/>
              <a:t>TypeScript provides modules and namespaces to restrict scopes and also to organize and maintain a large codebase. </a:t>
            </a:r>
          </a:p>
          <a:p>
            <a:r>
              <a:rPr lang="en-US" sz="2600" dirty="0"/>
              <a:t>All variables, classes, and functions declared in a module are not accessible outside the module. </a:t>
            </a:r>
          </a:p>
          <a:p>
            <a:r>
              <a:rPr lang="en-US" sz="2600" dirty="0"/>
              <a:t>A module is created using the export keyword and used in another module using the import 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5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Typescript is a </a:t>
            </a:r>
            <a:r>
              <a:rPr lang="en-US" sz="2200" b="1" dirty="0"/>
              <a:t>typed superset of JavaScript</a:t>
            </a:r>
            <a:r>
              <a:rPr lang="en-US" sz="2200" dirty="0"/>
              <a:t>. </a:t>
            </a:r>
          </a:p>
          <a:p>
            <a:r>
              <a:rPr lang="en-US" sz="2200" dirty="0"/>
              <a:t>It is an </a:t>
            </a:r>
            <a:r>
              <a:rPr lang="en-US" sz="2200" b="1" dirty="0"/>
              <a:t>open-source</a:t>
            </a:r>
            <a:r>
              <a:rPr lang="en-US" sz="2200" dirty="0"/>
              <a:t> and </a:t>
            </a:r>
            <a:r>
              <a:rPr lang="en-US" sz="2200" b="1" dirty="0"/>
              <a:t>object-oriented programming language</a:t>
            </a:r>
            <a:r>
              <a:rPr lang="en-US" sz="2200" dirty="0"/>
              <a:t> that supports classes, interfaces, inheritance, modules, etc., developed by </a:t>
            </a:r>
            <a:r>
              <a:rPr lang="en-US" sz="2200" b="1" dirty="0"/>
              <a:t>Microsoft</a:t>
            </a:r>
            <a:r>
              <a:rPr lang="en-US" sz="2200" dirty="0"/>
              <a:t>. </a:t>
            </a:r>
          </a:p>
          <a:p>
            <a:r>
              <a:rPr lang="en-US" sz="2200" dirty="0"/>
              <a:t>It can be used to </a:t>
            </a:r>
            <a:r>
              <a:rPr lang="en-US" sz="2200" b="1" dirty="0"/>
              <a:t>manipulate the DOM</a:t>
            </a:r>
            <a:r>
              <a:rPr lang="en-US" sz="2200" dirty="0"/>
              <a:t> for adding or removing elements, similar to JavaScript. </a:t>
            </a:r>
          </a:p>
          <a:p>
            <a:r>
              <a:rPr lang="en-US" sz="2200" dirty="0"/>
              <a:t>It is </a:t>
            </a:r>
            <a:r>
              <a:rPr lang="en-US" sz="2200" b="1" dirty="0"/>
              <a:t>portable</a:t>
            </a:r>
            <a:r>
              <a:rPr lang="en-US" sz="2200" dirty="0"/>
              <a:t> across browsers, devices, and operating systems. </a:t>
            </a:r>
          </a:p>
          <a:p>
            <a:r>
              <a:rPr lang="en-US" sz="2200" dirty="0"/>
              <a:t>It supports </a:t>
            </a:r>
            <a:r>
              <a:rPr lang="en-US" sz="2200" b="1" dirty="0"/>
              <a:t>strong typing</a:t>
            </a:r>
            <a:r>
              <a:rPr lang="en-US" sz="2200" dirty="0"/>
              <a:t> or </a:t>
            </a:r>
            <a:r>
              <a:rPr lang="en-US" sz="2200" b="1" dirty="0"/>
              <a:t>static typing</a:t>
            </a:r>
            <a:r>
              <a:rPr lang="en-US" sz="2200" dirty="0"/>
              <a:t>, unlike JavaScript. </a:t>
            </a:r>
          </a:p>
          <a:p>
            <a:r>
              <a:rPr lang="en-US" sz="2200" dirty="0"/>
              <a:t>TypeScript files are saved with a .</a:t>
            </a:r>
            <a:r>
              <a:rPr lang="en-US" sz="2200" dirty="0" err="1"/>
              <a:t>ts</a:t>
            </a:r>
            <a:r>
              <a:rPr lang="en-US" sz="2200" dirty="0"/>
              <a:t> extension and then compiled into JavaScript using the TypeScript compiler. </a:t>
            </a:r>
          </a:p>
          <a:p>
            <a:r>
              <a:rPr lang="en-US" sz="2200" dirty="0"/>
              <a:t>TypeScript gets compiled to JavaScript, which can run on any JavaScript runtime environment.(</a:t>
            </a:r>
            <a:r>
              <a:rPr lang="en-US" sz="2200" dirty="0" err="1"/>
              <a:t>Eg</a:t>
            </a:r>
            <a:r>
              <a:rPr lang="en-US" sz="2200" dirty="0"/>
              <a:t>: Node.js)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91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 export a class, function or variable, add the export keyword at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458373"/>
            <a:ext cx="7958137" cy="394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3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syntax for importing a module: </a:t>
            </a:r>
          </a:p>
          <a:p>
            <a:r>
              <a:rPr lang="en-US" sz="2400" dirty="0"/>
              <a:t>import { export name } from "file path without extension";. </a:t>
            </a:r>
          </a:p>
          <a:p>
            <a:r>
              <a:rPr lang="en-US" sz="2400" dirty="0"/>
              <a:t>For example , import { Employee } from "./module";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629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66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Accessors</a:t>
            </a:r>
            <a:r>
              <a:rPr lang="en-US" dirty="0"/>
              <a:t> 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TypeScript supports getter and setter methods to access and set class members. </a:t>
            </a:r>
          </a:p>
          <a:p>
            <a:r>
              <a:rPr lang="en-US" sz="2200" dirty="0"/>
              <a:t>The getter and setter methods are created using the get and set keywords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19400"/>
            <a:ext cx="5553075" cy="368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2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Decorator is a special kind of declaration attached to a class declaration, method, </a:t>
            </a:r>
            <a:r>
              <a:rPr lang="en-US" sz="2400" dirty="0" err="1"/>
              <a:t>accessor</a:t>
            </a:r>
            <a:r>
              <a:rPr lang="en-US" sz="2400" dirty="0"/>
              <a:t>, property, or parameter. </a:t>
            </a:r>
          </a:p>
          <a:p>
            <a:r>
              <a:rPr lang="en-US" sz="2400" dirty="0"/>
              <a:t>Decorators are defined in the @expression format, where expression evaluates a function that called at runtime.</a:t>
            </a:r>
          </a:p>
          <a:p>
            <a:r>
              <a:rPr lang="en-US" sz="2400" dirty="0"/>
              <a:t>For the decorator @frozen, we write the frozen function as follows: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29200"/>
            <a:ext cx="3962400" cy="106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68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TypeScript, we need to enable experimental support for decorators. </a:t>
            </a:r>
          </a:p>
          <a:p>
            <a:r>
              <a:rPr lang="en-US" sz="2400" dirty="0"/>
              <a:t>In the </a:t>
            </a:r>
            <a:r>
              <a:rPr lang="en-US" sz="2400" dirty="0" err="1"/>
              <a:t>tsconfig.json</a:t>
            </a:r>
            <a:r>
              <a:rPr lang="en-US" sz="2400" dirty="0"/>
              <a:t> file, we set the </a:t>
            </a:r>
            <a:r>
              <a:rPr lang="en-US" sz="2400" b="1" dirty="0" err="1"/>
              <a:t>experimentalDecorators</a:t>
            </a:r>
            <a:r>
              <a:rPr lang="en-US" sz="2400" dirty="0"/>
              <a:t> compiler option property to true, in order to use decorators in our code.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Note: By running tsc --</a:t>
            </a:r>
            <a:r>
              <a:rPr lang="en-US" sz="2400" dirty="0" err="1"/>
              <a:t>init</a:t>
            </a:r>
            <a:r>
              <a:rPr lang="en-US" sz="2400" dirty="0"/>
              <a:t> command, the Typescript compiler automatically creates a </a:t>
            </a:r>
            <a:r>
              <a:rPr lang="en-US" sz="2400" dirty="0" err="1"/>
              <a:t>tsconfig.json</a:t>
            </a:r>
            <a:r>
              <a:rPr lang="en-US" sz="2400" dirty="0"/>
              <a:t> file in our working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3048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0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4 different types of decorators:</a:t>
            </a:r>
          </a:p>
          <a:p>
            <a:r>
              <a:rPr lang="en-US" dirty="0"/>
              <a:t>Class decorators</a:t>
            </a:r>
          </a:p>
          <a:p>
            <a:r>
              <a:rPr lang="en-US" dirty="0"/>
              <a:t>Method decorators</a:t>
            </a:r>
          </a:p>
          <a:p>
            <a:r>
              <a:rPr lang="en-US" dirty="0"/>
              <a:t>Property decorators</a:t>
            </a:r>
          </a:p>
          <a:p>
            <a:r>
              <a:rPr lang="en-US" dirty="0"/>
              <a:t>Parameter decorators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8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Interfaces allow us to create </a:t>
            </a:r>
            <a:r>
              <a:rPr lang="en-US" sz="2400" b="1" dirty="0"/>
              <a:t>contracts</a:t>
            </a:r>
            <a:r>
              <a:rPr lang="en-US" sz="2400" dirty="0"/>
              <a:t> that other classes/ objects can implement. </a:t>
            </a:r>
          </a:p>
          <a:p>
            <a:r>
              <a:rPr lang="en-US" sz="2400" dirty="0"/>
              <a:t>Interfaces are defined using the interface keyword that includes properties and methods. </a:t>
            </a:r>
          </a:p>
          <a:p>
            <a:r>
              <a:rPr lang="en-US" sz="2400" dirty="0"/>
              <a:t>We can have </a:t>
            </a:r>
            <a:r>
              <a:rPr lang="en-US" sz="2400" b="1" dirty="0"/>
              <a:t>optional properties</a:t>
            </a:r>
            <a:r>
              <a:rPr lang="en-US" sz="2400" dirty="0"/>
              <a:t>, marked with a "?" that do not have to be implemented.</a:t>
            </a:r>
          </a:p>
          <a:p>
            <a:r>
              <a:rPr lang="en-US" sz="2400" dirty="0"/>
              <a:t>The TypeScript compiler </a:t>
            </a:r>
            <a:r>
              <a:rPr lang="en-US" sz="2400" b="1" dirty="0"/>
              <a:t>does not convert the interface</a:t>
            </a:r>
            <a:r>
              <a:rPr lang="en-US" sz="2400" dirty="0"/>
              <a:t> to JavaScript. </a:t>
            </a:r>
          </a:p>
          <a:p>
            <a:r>
              <a:rPr lang="en-US" sz="2400" dirty="0"/>
              <a:t>Instead they are only used for </a:t>
            </a:r>
            <a:r>
              <a:rPr lang="en-US" sz="2400" b="1" dirty="0"/>
              <a:t>type checking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29606"/>
            <a:ext cx="54864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1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You can install Typescript using NPM (Node Package Manager) or the TypeScript Visual Studio Plugin.</a:t>
            </a:r>
          </a:p>
          <a:p>
            <a:r>
              <a:rPr lang="en-US" sz="2200" dirty="0"/>
              <a:t>After installing NPM, run the </a:t>
            </a:r>
            <a:r>
              <a:rPr lang="en-US" sz="2200" dirty="0" err="1"/>
              <a:t>npm</a:t>
            </a:r>
            <a:r>
              <a:rPr lang="en-US" sz="2200" dirty="0"/>
              <a:t> install -g typescript command to install TypeScript. </a:t>
            </a:r>
          </a:p>
          <a:p>
            <a:r>
              <a:rPr lang="en-US" sz="2200" dirty="0"/>
              <a:t>To check the version, run the tsc -v command in the terminal.</a:t>
            </a:r>
          </a:p>
          <a:p>
            <a:r>
              <a:rPr lang="en-US" sz="2200" dirty="0"/>
              <a:t>To compile the TypeScript code, run the tsc command, followed by the name of the file you are compiling.</a:t>
            </a:r>
          </a:p>
          <a:p>
            <a:r>
              <a:rPr lang="en-US" sz="2200" dirty="0"/>
              <a:t> For example, tsc </a:t>
            </a:r>
            <a:r>
              <a:rPr lang="en-US" sz="2200" dirty="0" err="1"/>
              <a:t>hello.ts</a:t>
            </a:r>
            <a:r>
              <a:rPr lang="en-US" sz="2200" dirty="0"/>
              <a:t>. </a:t>
            </a:r>
          </a:p>
          <a:p>
            <a:r>
              <a:rPr lang="en-US" sz="2200" dirty="0"/>
              <a:t>After compilation, typescript compiler creates a javascript file with the same name (hello.js). </a:t>
            </a:r>
          </a:p>
          <a:p>
            <a:r>
              <a:rPr lang="en-US" sz="2200" dirty="0"/>
              <a:t>Run the javascript file using node hello.js command in the terminal.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Typescript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7341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70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–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Open </a:t>
            </a:r>
            <a:r>
              <a:rPr lang="en-US" sz="2400" dirty="0" err="1"/>
              <a:t>VSCode</a:t>
            </a:r>
            <a:r>
              <a:rPr lang="en-US" sz="2400" dirty="0"/>
              <a:t> and create a file named </a:t>
            </a:r>
            <a:r>
              <a:rPr lang="en-US" sz="2400" dirty="0" err="1"/>
              <a:t>HelloWorld.ts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Compile the code by using tsc </a:t>
            </a:r>
            <a:r>
              <a:rPr lang="en-US" sz="2400" dirty="0" err="1"/>
              <a:t>HelloWorld.ts</a:t>
            </a:r>
            <a:endParaRPr lang="en-US" sz="2400" dirty="0"/>
          </a:p>
          <a:p>
            <a:r>
              <a:rPr lang="en-US" sz="2400" dirty="0"/>
              <a:t>Run the code by using node HelloWorld.js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48348"/>
            <a:ext cx="38481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6296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96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TypeScript variables also follow JavaScript variable naming conventions. </a:t>
            </a:r>
          </a:p>
          <a:p>
            <a:r>
              <a:rPr lang="en-US" sz="2400" dirty="0"/>
              <a:t>Similar to JavaScript, we use </a:t>
            </a:r>
            <a:r>
              <a:rPr lang="en-US" sz="2400" dirty="0" err="1"/>
              <a:t>var</a:t>
            </a:r>
            <a:r>
              <a:rPr lang="en-US" sz="2400" dirty="0"/>
              <a:t>, let, and </a:t>
            </a:r>
            <a:r>
              <a:rPr lang="en-US" sz="2400" dirty="0" err="1"/>
              <a:t>const</a:t>
            </a:r>
            <a:r>
              <a:rPr lang="en-US" sz="2400" dirty="0"/>
              <a:t> keywords to declare variables.</a:t>
            </a:r>
          </a:p>
          <a:p>
            <a:r>
              <a:rPr lang="en-US" sz="2400" dirty="0"/>
              <a:t>Since TypeScript is a </a:t>
            </a:r>
            <a:r>
              <a:rPr lang="en-US" sz="2400" b="1" dirty="0"/>
              <a:t>strongly typed</a:t>
            </a:r>
            <a:r>
              <a:rPr lang="en-US" sz="2400" dirty="0"/>
              <a:t> programing language, we specify the type when we declare a variable.</a:t>
            </a:r>
          </a:p>
          <a:p>
            <a:r>
              <a:rPr lang="en-US" sz="2400" dirty="0"/>
              <a:t>The Syntax for declaring a variable in TypeScript – </a:t>
            </a:r>
          </a:p>
          <a:p>
            <a:r>
              <a:rPr lang="en-US" sz="2400" dirty="0"/>
              <a:t>let [identifier] : [type] = value; 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10200"/>
            <a:ext cx="46577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55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Boolean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boolean</a:t>
            </a:r>
            <a:r>
              <a:rPr lang="en-US" sz="2400" dirty="0"/>
              <a:t> type is to represent a true or false value.</a:t>
            </a:r>
          </a:p>
          <a:p>
            <a:r>
              <a:rPr lang="en-US" sz="2400" dirty="0"/>
              <a:t>let </a:t>
            </a:r>
            <a:r>
              <a:rPr lang="en-US" sz="2400" dirty="0" err="1"/>
              <a:t>isEmpty</a:t>
            </a:r>
            <a:r>
              <a:rPr lang="en-US" sz="2400" dirty="0"/>
              <a:t>: </a:t>
            </a:r>
            <a:r>
              <a:rPr lang="en-US" sz="2400" dirty="0" err="1"/>
              <a:t>boolean</a:t>
            </a:r>
            <a:r>
              <a:rPr lang="en-US" sz="2400" dirty="0"/>
              <a:t> = true; </a:t>
            </a:r>
          </a:p>
          <a:p>
            <a:r>
              <a:rPr lang="en-US" sz="2400" b="1" dirty="0"/>
              <a:t>Number</a:t>
            </a:r>
          </a:p>
          <a:p>
            <a:r>
              <a:rPr lang="en-US" sz="2400" dirty="0"/>
              <a:t>TypeScript uses the number type to store decimal, </a:t>
            </a:r>
            <a:r>
              <a:rPr lang="en-US" sz="2400" dirty="0" err="1"/>
              <a:t>hexademial</a:t>
            </a:r>
            <a:r>
              <a:rPr lang="en-US" sz="2400" dirty="0"/>
              <a:t>, binary and octal literals in a variable.</a:t>
            </a:r>
          </a:p>
          <a:p>
            <a:r>
              <a:rPr lang="en-US" sz="2400" dirty="0"/>
              <a:t>let a: number = 6; </a:t>
            </a:r>
          </a:p>
          <a:p>
            <a:r>
              <a:rPr lang="en-US" sz="2400" dirty="0"/>
              <a:t>let b: number = 0xf00d; //hexadecimal </a:t>
            </a:r>
          </a:p>
          <a:p>
            <a:r>
              <a:rPr lang="en-US" sz="2400" dirty="0"/>
              <a:t>let c: number = 0b1010; //binary </a:t>
            </a:r>
          </a:p>
          <a:p>
            <a:r>
              <a:rPr lang="en-US" sz="2400" dirty="0"/>
              <a:t>let d: number = 0o744; //octal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String</a:t>
            </a:r>
          </a:p>
          <a:p>
            <a:r>
              <a:rPr lang="en-US" sz="2400" dirty="0"/>
              <a:t>TypeScript uses a string type that represents text characters enclosed within double quotes (") or single quotes (').</a:t>
            </a:r>
          </a:p>
          <a:p>
            <a:r>
              <a:rPr lang="en-US" sz="2400" dirty="0"/>
              <a:t>let color: string = "yellow"; </a:t>
            </a:r>
          </a:p>
          <a:p>
            <a:r>
              <a:rPr lang="en-US" sz="2400" dirty="0"/>
              <a:t>color = 'blue'; </a:t>
            </a:r>
          </a:p>
          <a:p>
            <a:r>
              <a:rPr lang="en-US" sz="2400" dirty="0"/>
              <a:t>We can also use template strings, which can span multiple lines and have embedded expressions.</a:t>
            </a:r>
          </a:p>
          <a:p>
            <a:r>
              <a:rPr lang="en-US" sz="2400" dirty="0"/>
              <a:t>let </a:t>
            </a:r>
            <a:r>
              <a:rPr lang="en-US" sz="2400" dirty="0" err="1"/>
              <a:t>fullName</a:t>
            </a:r>
            <a:r>
              <a:rPr lang="en-US" sz="2400" dirty="0"/>
              <a:t>: string = 'Bob </a:t>
            </a:r>
            <a:r>
              <a:rPr lang="en-US" sz="2400" dirty="0" err="1"/>
              <a:t>Bobbington</a:t>
            </a:r>
            <a:r>
              <a:rPr lang="en-US" sz="2400" dirty="0"/>
              <a:t>'; </a:t>
            </a:r>
          </a:p>
          <a:p>
            <a:r>
              <a:rPr lang="en-US" sz="2400" dirty="0"/>
              <a:t>let age: number = 37; </a:t>
            </a:r>
          </a:p>
          <a:p>
            <a:r>
              <a:rPr lang="en-US" sz="2400" dirty="0"/>
              <a:t>let sentence: string = `Hello, my name is ${ </a:t>
            </a:r>
            <a:r>
              <a:rPr lang="en-US" sz="2400" dirty="0" err="1"/>
              <a:t>fullName</a:t>
            </a:r>
            <a:r>
              <a:rPr lang="en-US" sz="2400" dirty="0"/>
              <a:t> }. I'm ${ age } years old.`;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r>
              <a:rPr lang="en-US" dirty="0"/>
              <a:t> in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Undefined and Null</a:t>
            </a:r>
          </a:p>
          <a:p>
            <a:r>
              <a:rPr lang="en-US" sz="2200" dirty="0"/>
              <a:t>In TypeScript, both undefined and null have their own types named undefined and null respectively. </a:t>
            </a:r>
          </a:p>
          <a:p>
            <a:r>
              <a:rPr lang="en-US" sz="2200" dirty="0"/>
              <a:t>By default, null and undefined are subtypes of all other types. </a:t>
            </a:r>
          </a:p>
          <a:p>
            <a:r>
              <a:rPr lang="en-US" sz="2200" dirty="0"/>
              <a:t>So we can assign null and undefined to number, string, etc.</a:t>
            </a:r>
          </a:p>
          <a:p>
            <a:pPr lvl="1"/>
            <a:r>
              <a:rPr lang="en-US" sz="1800" dirty="0"/>
              <a:t>let u: undefined = undefined; </a:t>
            </a:r>
          </a:p>
          <a:p>
            <a:pPr lvl="1"/>
            <a:r>
              <a:rPr lang="en-US" sz="1800" dirty="0"/>
              <a:t>let n: null = null; </a:t>
            </a:r>
          </a:p>
          <a:p>
            <a:r>
              <a:rPr lang="en-US" sz="2200" b="1" dirty="0"/>
              <a:t>Any</a:t>
            </a:r>
          </a:p>
          <a:p>
            <a:r>
              <a:rPr lang="en-US" sz="2200" dirty="0"/>
              <a:t>We may need to describe a type of a variable that we do not know when we are writing an application. </a:t>
            </a:r>
          </a:p>
          <a:p>
            <a:r>
              <a:rPr lang="en-US" sz="2200" dirty="0"/>
              <a:t>In this case, we can label the variable with the any type.</a:t>
            </a:r>
          </a:p>
          <a:p>
            <a:pPr lvl="1"/>
            <a:r>
              <a:rPr lang="en-US" sz="1800" dirty="0"/>
              <a:t>let variable: any = 14; </a:t>
            </a:r>
          </a:p>
          <a:p>
            <a:pPr lvl="1"/>
            <a:r>
              <a:rPr lang="en-US" sz="1800" dirty="0"/>
              <a:t>variable = "maybe a string instead"; </a:t>
            </a:r>
          </a:p>
          <a:p>
            <a:pPr lvl="1"/>
            <a:r>
              <a:rPr lang="en-US" sz="1800" dirty="0"/>
              <a:t>variable = false;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89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185</TotalTime>
  <Words>1561</Words>
  <Application>Microsoft Office PowerPoint</Application>
  <PresentationFormat>On-screen Show (4:3)</PresentationFormat>
  <Paragraphs>183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Learner Template</vt:lpstr>
      <vt:lpstr>TypeScript</vt:lpstr>
      <vt:lpstr>TypeScript</vt:lpstr>
      <vt:lpstr>Setting up Typescript</vt:lpstr>
      <vt:lpstr>Setting up Typescript</vt:lpstr>
      <vt:lpstr>Typescript – Hello World</vt:lpstr>
      <vt:lpstr>Variable declaration in TypeScript</vt:lpstr>
      <vt:lpstr>Datatypes in TypeScript</vt:lpstr>
      <vt:lpstr>Datatypes in TypeScript</vt:lpstr>
      <vt:lpstr>Datatypes in TypeScript</vt:lpstr>
      <vt:lpstr>Datatypes in TypeScript</vt:lpstr>
      <vt:lpstr>Datatypes in TypeScript</vt:lpstr>
      <vt:lpstr>Datatypes in TypeScript</vt:lpstr>
      <vt:lpstr>Datatypes in TypeScript</vt:lpstr>
      <vt:lpstr>Datatypes in TypeScript</vt:lpstr>
      <vt:lpstr>Classes in TypeScript</vt:lpstr>
      <vt:lpstr>Inheritance</vt:lpstr>
      <vt:lpstr>Access Modifiers</vt:lpstr>
      <vt:lpstr>Readonly modifier</vt:lpstr>
      <vt:lpstr>Modules</vt:lpstr>
      <vt:lpstr>Modules</vt:lpstr>
      <vt:lpstr>Modules</vt:lpstr>
      <vt:lpstr>Accessors and Mutators</vt:lpstr>
      <vt:lpstr>Decorators</vt:lpstr>
      <vt:lpstr>Decorators</vt:lpstr>
      <vt:lpstr>Types of Decorators</vt:lpstr>
      <vt:lpstr>Interfaces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Windows User</dc:creator>
  <cp:lastModifiedBy>Jasdhir Singh</cp:lastModifiedBy>
  <cp:revision>98</cp:revision>
  <dcterms:created xsi:type="dcterms:W3CDTF">2021-04-03T17:58:07Z</dcterms:created>
  <dcterms:modified xsi:type="dcterms:W3CDTF">2022-08-01T13:46:37Z</dcterms:modified>
</cp:coreProperties>
</file>