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EA2FF8-B9BE-4E12-AA3A-0EC5A272440F}" type="datetimeFigureOut">
              <a:rPr lang="en-US" smtClean="0"/>
              <a:t>7/13/2021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E12DA7-7B8E-45A3-9F43-7567F5123924}" type="slidenum">
              <a:rPr lang="en-US" smtClean="0"/>
              <a:t>‹#›</a:t>
            </a:fld>
            <a:endParaRPr lang="en-US"/>
          </a:p>
        </p:txBody>
      </p:sp>
    </p:spTree>
    <p:extLst>
      <p:ext uri="{BB962C8B-B14F-4D97-AF65-F5344CB8AC3E}">
        <p14:creationId xmlns:p14="http://schemas.microsoft.com/office/powerpoint/2010/main" val="210421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D80790FF-0CA2-466B-9063-F2FDAAD51BE0}" type="datetime1">
              <a:rPr lang="en-US" smtClean="0"/>
              <a:t>7/13/2021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4CA426EA-302B-4123-B6C9-072BAE0FC6FD}"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9D94A6E-A8FE-44F8-8329-31033A5CEC56}" type="datetime1">
              <a:rPr lang="en-US" smtClean="0"/>
              <a:t>7/13/2021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A426EA-302B-4123-B6C9-072BAE0FC6F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2A9E42E-8E4F-4EA6-9E99-E97E7E2363A9}" type="datetime1">
              <a:rPr lang="en-US" smtClean="0"/>
              <a:t>7/13/2021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A426EA-302B-4123-B6C9-072BAE0FC6F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BCE36FFB-3E75-4D77-A1E6-3CF24C7C63AB}" type="datetime1">
              <a:rPr lang="en-US" smtClean="0"/>
              <a:t>7/13/2021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4CA426EA-302B-4123-B6C9-072BAE0FC6F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7E7CBF4-2C17-40C4-BC29-F29EDD4F7B58}" type="datetime1">
              <a:rPr lang="en-US" smtClean="0"/>
              <a:t>7/13/2021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A426EA-302B-4123-B6C9-072BAE0FC6F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FAD6BAC-0A60-440C-9111-9E5F5A1150F9}" type="datetime1">
              <a:rPr lang="en-US" smtClean="0"/>
              <a:t>7/13/2021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A426EA-302B-4123-B6C9-072BAE0FC6F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01548D4B-1D17-4A86-AE0F-E54998A4B561}" type="datetime1">
              <a:rPr lang="en-US" smtClean="0"/>
              <a:t>7/13/2021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A426EA-302B-4123-B6C9-072BAE0FC6F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3DE2EEA8-34C7-4238-9FAF-1C7B29ABCDEA}" type="datetime1">
              <a:rPr lang="en-US" smtClean="0"/>
              <a:t>7/13/2021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CA426EA-302B-4123-B6C9-072BAE0FC6FD}"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29CA7C5-EE07-4B01-A1E4-3897F4C9B82A}" type="datetime1">
              <a:rPr lang="en-US" smtClean="0"/>
              <a:t>7/13/2021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CA426EA-302B-4123-B6C9-072BAE0FC6FD}"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AEA1979-4591-4134-89BD-D99953D711ED}" type="datetime1">
              <a:rPr lang="en-US" smtClean="0"/>
              <a:t>7/13/2021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CA426EA-302B-4123-B6C9-072BAE0FC6FD}"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AA9F371-5B1F-40C8-B9A3-15F2CC80C3F4}" type="datetime1">
              <a:rPr lang="en-US" smtClean="0"/>
              <a:t>7/13/2021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A426EA-302B-4123-B6C9-072BAE0FC6F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E80565D-2EA5-41A1-877F-6DD4F360ACE0}" type="datetime1">
              <a:rPr lang="en-US" smtClean="0"/>
              <a:t>7/13/2021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A426EA-302B-4123-B6C9-072BAE0FC6F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AB9854FD-9CE0-483A-997D-CE5BE325DC87}" type="datetime1">
              <a:rPr lang="en-US" smtClean="0"/>
              <a:t>7/13/2021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CA426EA-302B-4123-B6C9-072BAE0FC6FD}"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CLI</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4CA426EA-302B-4123-B6C9-072BAE0FC6FD}" type="slidenum">
              <a:rPr lang="en-US" smtClean="0"/>
              <a:t>1</a:t>
            </a:fld>
            <a:endParaRPr lang="en-US"/>
          </a:p>
        </p:txBody>
      </p:sp>
    </p:spTree>
    <p:extLst>
      <p:ext uri="{BB962C8B-B14F-4D97-AF65-F5344CB8AC3E}">
        <p14:creationId xmlns:p14="http://schemas.microsoft.com/office/powerpoint/2010/main" val="3029691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File Structure</a:t>
            </a:r>
          </a:p>
        </p:txBody>
      </p:sp>
      <p:sp>
        <p:nvSpPr>
          <p:cNvPr id="3" name="Content Placeholder 2"/>
          <p:cNvSpPr>
            <a:spLocks noGrp="1"/>
          </p:cNvSpPr>
          <p:nvPr>
            <p:ph idx="1"/>
          </p:nvPr>
        </p:nvSpPr>
        <p:spPr/>
        <p:txBody>
          <a:bodyPr/>
          <a:lstStyle/>
          <a:p>
            <a:r>
              <a:rPr lang="en-US" sz="2000" b="1" dirty="0"/>
              <a:t>karma.conf.js</a:t>
            </a:r>
            <a:r>
              <a:rPr lang="en-US" sz="2000" dirty="0"/>
              <a:t> - it contains application-specific Karma configuration.</a:t>
            </a:r>
          </a:p>
          <a:p>
            <a:r>
              <a:rPr lang="en-US" sz="2000" b="1" dirty="0"/>
              <a:t>package-</a:t>
            </a:r>
            <a:r>
              <a:rPr lang="en-US" sz="2000" b="1" dirty="0" err="1"/>
              <a:t>lock.json</a:t>
            </a:r>
            <a:r>
              <a:rPr lang="en-US" sz="2000" dirty="0"/>
              <a:t> - this provides version information for all packages installed into </a:t>
            </a:r>
            <a:r>
              <a:rPr lang="en-US" sz="2000" dirty="0" err="1"/>
              <a:t>node_modules</a:t>
            </a:r>
            <a:r>
              <a:rPr lang="en-US" sz="2000" dirty="0"/>
              <a:t> by the </a:t>
            </a:r>
            <a:r>
              <a:rPr lang="en-US" sz="2000" dirty="0" err="1"/>
              <a:t>npm</a:t>
            </a:r>
            <a:r>
              <a:rPr lang="en-US" sz="2000" dirty="0"/>
              <a:t> client.</a:t>
            </a:r>
          </a:p>
          <a:p>
            <a:r>
              <a:rPr lang="en-US" sz="2000" b="1" dirty="0" err="1"/>
              <a:t>package.json</a:t>
            </a:r>
            <a:r>
              <a:rPr lang="en-US" sz="2000" dirty="0"/>
              <a:t> - used to configure </a:t>
            </a:r>
            <a:r>
              <a:rPr lang="en-US" sz="2000" dirty="0" err="1"/>
              <a:t>npm</a:t>
            </a:r>
            <a:r>
              <a:rPr lang="en-US" sz="2000" dirty="0"/>
              <a:t> package dependencies that are available to all projects in the workspace.</a:t>
            </a:r>
          </a:p>
          <a:p>
            <a:r>
              <a:rPr lang="en-US" sz="2000" b="1" dirty="0"/>
              <a:t>README.md</a:t>
            </a:r>
            <a:r>
              <a:rPr lang="en-US" sz="2000" dirty="0"/>
              <a:t> - An introductory documentation for the root app.</a:t>
            </a:r>
          </a:p>
          <a:p>
            <a:r>
              <a:rPr lang="en-US" sz="2000" b="1" dirty="0" err="1"/>
              <a:t>tsconfig.app.json</a:t>
            </a:r>
            <a:r>
              <a:rPr lang="en-US" sz="2000" dirty="0"/>
              <a:t> - it holds application-specific TypeScript configuration, including TypeScript and Angular template compiler options.</a:t>
            </a:r>
          </a:p>
          <a:p>
            <a:r>
              <a:rPr lang="en-US" sz="2000" b="1" dirty="0" err="1"/>
              <a:t>tsconfig.json</a:t>
            </a:r>
            <a:r>
              <a:rPr lang="en-US" sz="2000" dirty="0"/>
              <a:t> - holds default TypeScript configuration for projects in the workspace.</a:t>
            </a:r>
          </a:p>
          <a:p>
            <a:r>
              <a:rPr lang="en-US" sz="2000" b="1" dirty="0" err="1"/>
              <a:t>tslint.json</a:t>
            </a:r>
            <a:r>
              <a:rPr lang="en-US" sz="2000" dirty="0"/>
              <a:t> - holds default </a:t>
            </a:r>
            <a:r>
              <a:rPr lang="en-US" sz="2000" dirty="0" err="1"/>
              <a:t>TSLint</a:t>
            </a:r>
            <a:r>
              <a:rPr lang="en-US" sz="2000" dirty="0"/>
              <a:t> configuration for projects in the workspace. </a:t>
            </a:r>
            <a:r>
              <a:rPr lang="en-US" sz="2000" dirty="0" err="1"/>
              <a:t>TSLint</a:t>
            </a:r>
            <a:r>
              <a:rPr lang="en-US" sz="2000" dirty="0"/>
              <a:t> is an extensible static analysis tool that checks TypeScript code for readability, maintainability, and functionality errors.</a:t>
            </a:r>
          </a:p>
          <a:p>
            <a:endParaRPr lang="en-US" sz="2000" dirty="0"/>
          </a:p>
        </p:txBody>
      </p:sp>
      <p:sp>
        <p:nvSpPr>
          <p:cNvPr id="4" name="Slide Number Placeholder 3"/>
          <p:cNvSpPr>
            <a:spLocks noGrp="1"/>
          </p:cNvSpPr>
          <p:nvPr>
            <p:ph type="sldNum" sz="quarter" idx="12"/>
          </p:nvPr>
        </p:nvSpPr>
        <p:spPr/>
        <p:txBody>
          <a:bodyPr/>
          <a:lstStyle/>
          <a:p>
            <a:fld id="{4CA426EA-302B-4123-B6C9-072BAE0FC6FD}" type="slidenum">
              <a:rPr lang="en-US" smtClean="0"/>
              <a:t>10</a:t>
            </a:fld>
            <a:endParaRPr lang="en-US"/>
          </a:p>
        </p:txBody>
      </p:sp>
    </p:spTree>
    <p:extLst>
      <p:ext uri="{BB962C8B-B14F-4D97-AF65-F5344CB8AC3E}">
        <p14:creationId xmlns:p14="http://schemas.microsoft.com/office/powerpoint/2010/main" val="365434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CLI</a:t>
            </a:r>
          </a:p>
        </p:txBody>
      </p:sp>
      <p:sp>
        <p:nvSpPr>
          <p:cNvPr id="3" name="Content Placeholder 2"/>
          <p:cNvSpPr>
            <a:spLocks noGrp="1"/>
          </p:cNvSpPr>
          <p:nvPr>
            <p:ph idx="1"/>
          </p:nvPr>
        </p:nvSpPr>
        <p:spPr/>
        <p:txBody>
          <a:bodyPr/>
          <a:lstStyle/>
          <a:p>
            <a:r>
              <a:rPr lang="en-US" sz="2400" dirty="0"/>
              <a:t>The Angular CLI is a command-line interface for Angular that helps us to get started with creating an Angular application.</a:t>
            </a:r>
          </a:p>
          <a:p>
            <a:r>
              <a:rPr lang="en-US" sz="2400" dirty="0"/>
              <a:t>Angular CLI creates an Angular application and uses the Typescript programming language, Webpack for Module bundling, Karma for unit testing, and Protractor </a:t>
            </a:r>
            <a:r>
              <a:rPr lang="en-US" sz="2400"/>
              <a:t>for </a:t>
            </a:r>
            <a:br>
              <a:rPr lang="en-US" sz="2400"/>
            </a:br>
            <a:r>
              <a:rPr lang="en-US" sz="2400"/>
              <a:t>end-to-end </a:t>
            </a:r>
            <a:r>
              <a:rPr lang="en-US" sz="2400" dirty="0"/>
              <a:t>testing. </a:t>
            </a:r>
          </a:p>
          <a:p>
            <a:r>
              <a:rPr lang="en-US" sz="2400" dirty="0"/>
              <a:t>The Angular CLI takes care of the configuration and initialization of various libraries. </a:t>
            </a:r>
          </a:p>
          <a:p>
            <a:r>
              <a:rPr lang="en-US" sz="2400" dirty="0"/>
              <a:t>It also allows us to add components, directives, services, </a:t>
            </a:r>
            <a:r>
              <a:rPr lang="en-US" sz="2400" dirty="0" err="1"/>
              <a:t>etc</a:t>
            </a:r>
            <a:r>
              <a:rPr lang="en-US" sz="2400" dirty="0"/>
              <a:t>, to already existing Angular applications.</a:t>
            </a:r>
          </a:p>
        </p:txBody>
      </p:sp>
      <p:sp>
        <p:nvSpPr>
          <p:cNvPr id="4" name="Slide Number Placeholder 3"/>
          <p:cNvSpPr>
            <a:spLocks noGrp="1"/>
          </p:cNvSpPr>
          <p:nvPr>
            <p:ph type="sldNum" sz="quarter" idx="12"/>
          </p:nvPr>
        </p:nvSpPr>
        <p:spPr/>
        <p:txBody>
          <a:bodyPr/>
          <a:lstStyle/>
          <a:p>
            <a:fld id="{4CA426EA-302B-4123-B6C9-072BAE0FC6FD}" type="slidenum">
              <a:rPr lang="en-US" smtClean="0"/>
              <a:t>2</a:t>
            </a:fld>
            <a:endParaRPr lang="en-US"/>
          </a:p>
        </p:txBody>
      </p:sp>
    </p:spTree>
    <p:extLst>
      <p:ext uri="{BB962C8B-B14F-4D97-AF65-F5344CB8AC3E}">
        <p14:creationId xmlns:p14="http://schemas.microsoft.com/office/powerpoint/2010/main" val="107534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Angular CLI</a:t>
            </a:r>
          </a:p>
        </p:txBody>
      </p:sp>
      <p:sp>
        <p:nvSpPr>
          <p:cNvPr id="3" name="Content Placeholder 2"/>
          <p:cNvSpPr>
            <a:spLocks noGrp="1"/>
          </p:cNvSpPr>
          <p:nvPr>
            <p:ph idx="1"/>
          </p:nvPr>
        </p:nvSpPr>
        <p:spPr/>
        <p:txBody>
          <a:bodyPr/>
          <a:lstStyle/>
          <a:p>
            <a:r>
              <a:rPr lang="en-US" sz="2400" dirty="0"/>
              <a:t>Before installing Angular CLI, make sure the development environment includes Node.js and an </a:t>
            </a:r>
            <a:r>
              <a:rPr lang="en-US" sz="2400" dirty="0" err="1"/>
              <a:t>npm</a:t>
            </a:r>
            <a:r>
              <a:rPr lang="en-US" sz="2400" dirty="0"/>
              <a:t> package manager.</a:t>
            </a:r>
          </a:p>
          <a:p>
            <a:r>
              <a:rPr lang="en-US" sz="2400" dirty="0"/>
              <a:t>Run the command </a:t>
            </a:r>
            <a:r>
              <a:rPr lang="en-US" sz="2400" b="1" dirty="0" err="1"/>
              <a:t>npm</a:t>
            </a:r>
            <a:r>
              <a:rPr lang="en-US" sz="2400" b="1" dirty="0"/>
              <a:t> install -g @angular/cli </a:t>
            </a:r>
            <a:r>
              <a:rPr lang="en-US" sz="2400" dirty="0"/>
              <a:t>on the terminal to install the Angular CLI using </a:t>
            </a:r>
            <a:r>
              <a:rPr lang="en-US" sz="2400" dirty="0" err="1"/>
              <a:t>npm</a:t>
            </a:r>
            <a:r>
              <a:rPr lang="en-US" sz="2400" dirty="0"/>
              <a:t>.</a:t>
            </a:r>
          </a:p>
          <a:p>
            <a:r>
              <a:rPr lang="en-US" sz="2400" dirty="0"/>
              <a:t>Run the CLI command </a:t>
            </a:r>
            <a:r>
              <a:rPr lang="en-US" sz="2400" b="1" dirty="0" err="1"/>
              <a:t>ng</a:t>
            </a:r>
            <a:r>
              <a:rPr lang="en-US" sz="2400" b="1" dirty="0"/>
              <a:t> new my-app </a:t>
            </a:r>
            <a:r>
              <a:rPr lang="en-US" sz="2400" dirty="0"/>
              <a:t>to create a new angular app with the </a:t>
            </a:r>
            <a:r>
              <a:rPr lang="en-US" sz="2400" b="1" dirty="0"/>
              <a:t>my-app</a:t>
            </a:r>
            <a:r>
              <a:rPr lang="en-US" sz="2400" dirty="0"/>
              <a:t> name.</a:t>
            </a:r>
          </a:p>
          <a:p>
            <a:r>
              <a:rPr lang="en-US" sz="2400" dirty="0"/>
              <a:t>The Angular CLI includes a server so that we can easily build and serve your app locally. </a:t>
            </a:r>
          </a:p>
          <a:p>
            <a:r>
              <a:rPr lang="en-US" sz="2400" dirty="0"/>
              <a:t>First, go to the my-app workspace folder and Launch the server by using the CLI command </a:t>
            </a:r>
            <a:r>
              <a:rPr lang="en-US" sz="2400" b="1" dirty="0" err="1"/>
              <a:t>ng</a:t>
            </a:r>
            <a:r>
              <a:rPr lang="en-US" sz="2400" b="1" dirty="0"/>
              <a:t> serve --open</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4CA426EA-302B-4123-B6C9-072BAE0FC6FD}" type="slidenum">
              <a:rPr lang="en-US" smtClean="0"/>
              <a:t>3</a:t>
            </a:fld>
            <a:endParaRPr lang="en-US"/>
          </a:p>
        </p:txBody>
      </p:sp>
    </p:spTree>
    <p:extLst>
      <p:ext uri="{BB962C8B-B14F-4D97-AF65-F5344CB8AC3E}">
        <p14:creationId xmlns:p14="http://schemas.microsoft.com/office/powerpoint/2010/main" val="131879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Angular CLI</a:t>
            </a:r>
          </a:p>
        </p:txBody>
      </p:sp>
      <p:sp>
        <p:nvSpPr>
          <p:cNvPr id="3" name="Content Placeholder 2"/>
          <p:cNvSpPr>
            <a:spLocks noGrp="1"/>
          </p:cNvSpPr>
          <p:nvPr>
            <p:ph idx="1"/>
          </p:nvPr>
        </p:nvSpPr>
        <p:spPr/>
        <p:txBody>
          <a:bodyPr/>
          <a:lstStyle/>
          <a:p>
            <a:r>
              <a:rPr lang="en-US" sz="2400" dirty="0"/>
              <a:t>The </a:t>
            </a:r>
            <a:r>
              <a:rPr lang="en-US" sz="2400" dirty="0" err="1"/>
              <a:t>ng</a:t>
            </a:r>
            <a:r>
              <a:rPr lang="en-US" sz="2400" dirty="0"/>
              <a:t> serve command launches the server on HTTP port 4200, which watches our files and rebuilds the app as we make changes to those files. </a:t>
            </a:r>
          </a:p>
          <a:p>
            <a:r>
              <a:rPr lang="en-US" sz="2400" dirty="0"/>
              <a:t>The --open (or just -o) option automatically opens the browser to </a:t>
            </a:r>
            <a:r>
              <a:rPr lang="en-US" sz="2400" dirty="0">
                <a:hlinkClick r:id="rId2"/>
              </a:rPr>
              <a:t>http://localhost:4200</a:t>
            </a:r>
            <a:r>
              <a:rPr lang="en-US" sz="2400" dirty="0"/>
              <a:t>.</a:t>
            </a:r>
          </a:p>
        </p:txBody>
      </p:sp>
      <p:sp>
        <p:nvSpPr>
          <p:cNvPr id="4" name="Slide Number Placeholder 3"/>
          <p:cNvSpPr>
            <a:spLocks noGrp="1"/>
          </p:cNvSpPr>
          <p:nvPr>
            <p:ph type="sldNum" sz="quarter" idx="12"/>
          </p:nvPr>
        </p:nvSpPr>
        <p:spPr/>
        <p:txBody>
          <a:bodyPr/>
          <a:lstStyle/>
          <a:p>
            <a:fld id="{4CA426EA-302B-4123-B6C9-072BAE0FC6FD}" type="slidenum">
              <a:rPr lang="en-US" smtClean="0"/>
              <a:t>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495" y="3886200"/>
            <a:ext cx="6057010" cy="2819400"/>
          </a:xfrm>
          <a:prstGeom prst="rect">
            <a:avLst/>
          </a:prstGeom>
        </p:spPr>
      </p:pic>
    </p:spTree>
    <p:extLst>
      <p:ext uri="{BB962C8B-B14F-4D97-AF65-F5344CB8AC3E}">
        <p14:creationId xmlns:p14="http://schemas.microsoft.com/office/powerpoint/2010/main" val="56802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File Structure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52600"/>
            <a:ext cx="3886200" cy="4411662"/>
          </a:xfrm>
        </p:spPr>
      </p:pic>
      <p:sp>
        <p:nvSpPr>
          <p:cNvPr id="4" name="Slide Number Placeholder 3"/>
          <p:cNvSpPr>
            <a:spLocks noGrp="1"/>
          </p:cNvSpPr>
          <p:nvPr>
            <p:ph type="sldNum" sz="quarter" idx="12"/>
          </p:nvPr>
        </p:nvSpPr>
        <p:spPr/>
        <p:txBody>
          <a:bodyPr/>
          <a:lstStyle/>
          <a:p>
            <a:fld id="{4CA426EA-302B-4123-B6C9-072BAE0FC6FD}" type="slidenum">
              <a:rPr lang="en-US" smtClean="0"/>
              <a:t>5</a:t>
            </a:fld>
            <a:endParaRPr lang="en-US"/>
          </a:p>
        </p:txBody>
      </p:sp>
    </p:spTree>
    <p:extLst>
      <p:ext uri="{BB962C8B-B14F-4D97-AF65-F5344CB8AC3E}">
        <p14:creationId xmlns:p14="http://schemas.microsoft.com/office/powerpoint/2010/main" val="280442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File Structure</a:t>
            </a:r>
          </a:p>
        </p:txBody>
      </p:sp>
      <p:sp>
        <p:nvSpPr>
          <p:cNvPr id="3" name="Content Placeholder 2"/>
          <p:cNvSpPr>
            <a:spLocks noGrp="1"/>
          </p:cNvSpPr>
          <p:nvPr>
            <p:ph idx="1"/>
          </p:nvPr>
        </p:nvSpPr>
        <p:spPr/>
        <p:txBody>
          <a:bodyPr/>
          <a:lstStyle/>
          <a:p>
            <a:r>
              <a:rPr lang="en-US" sz="2400" dirty="0"/>
              <a:t>The </a:t>
            </a:r>
            <a:r>
              <a:rPr lang="en-US" sz="2400" b="1" dirty="0"/>
              <a:t>e2e</a:t>
            </a:r>
            <a:r>
              <a:rPr lang="en-US" sz="2400" dirty="0"/>
              <a:t> folder at the top level contains source files for a set of end-to-end tests and test-specific configuration files. </a:t>
            </a:r>
          </a:p>
          <a:p>
            <a:r>
              <a:rPr lang="en-US" sz="2400" dirty="0"/>
              <a:t>The </a:t>
            </a:r>
            <a:r>
              <a:rPr lang="en-US" sz="2400" b="1" dirty="0" err="1"/>
              <a:t>node_modules</a:t>
            </a:r>
            <a:r>
              <a:rPr lang="en-US" sz="2400" dirty="0"/>
              <a:t> folder provides </a:t>
            </a:r>
            <a:r>
              <a:rPr lang="en-US" sz="2400" dirty="0" err="1"/>
              <a:t>npm</a:t>
            </a:r>
            <a:r>
              <a:rPr lang="en-US" sz="2400" dirty="0"/>
              <a:t> packages to the entire workspace. </a:t>
            </a:r>
          </a:p>
          <a:p>
            <a:r>
              <a:rPr lang="en-US" sz="2400" dirty="0"/>
              <a:t>The </a:t>
            </a:r>
            <a:r>
              <a:rPr lang="en-US" sz="2400" b="1" dirty="0" err="1"/>
              <a:t>src</a:t>
            </a:r>
            <a:r>
              <a:rPr lang="en-US" sz="2400" dirty="0"/>
              <a:t> folder contains the source files which give information about application logic, data, and assets.</a:t>
            </a:r>
          </a:p>
        </p:txBody>
      </p:sp>
      <p:sp>
        <p:nvSpPr>
          <p:cNvPr id="4" name="Slide Number Placeholder 3"/>
          <p:cNvSpPr>
            <a:spLocks noGrp="1"/>
          </p:cNvSpPr>
          <p:nvPr>
            <p:ph type="sldNum" sz="quarter" idx="12"/>
          </p:nvPr>
        </p:nvSpPr>
        <p:spPr/>
        <p:txBody>
          <a:bodyPr/>
          <a:lstStyle/>
          <a:p>
            <a:fld id="{4CA426EA-302B-4123-B6C9-072BAE0FC6FD}" type="slidenum">
              <a:rPr lang="en-US" smtClean="0"/>
              <a:t>6</a:t>
            </a:fld>
            <a:endParaRPr lang="en-US"/>
          </a:p>
        </p:txBody>
      </p:sp>
    </p:spTree>
    <p:extLst>
      <p:ext uri="{BB962C8B-B14F-4D97-AF65-F5344CB8AC3E}">
        <p14:creationId xmlns:p14="http://schemas.microsoft.com/office/powerpoint/2010/main" val="355436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File Structure</a:t>
            </a:r>
          </a:p>
        </p:txBody>
      </p:sp>
      <p:sp>
        <p:nvSpPr>
          <p:cNvPr id="3" name="Content Placeholder 2"/>
          <p:cNvSpPr>
            <a:spLocks noGrp="1"/>
          </p:cNvSpPr>
          <p:nvPr>
            <p:ph idx="1"/>
          </p:nvPr>
        </p:nvSpPr>
        <p:spPr/>
        <p:txBody>
          <a:bodyPr/>
          <a:lstStyle/>
          <a:p>
            <a:r>
              <a:rPr lang="en-US" sz="2200" b="1" dirty="0"/>
              <a:t>app</a:t>
            </a:r>
            <a:r>
              <a:rPr lang="en-US" sz="2200" dirty="0"/>
              <a:t> - this folder contains the component files.</a:t>
            </a:r>
          </a:p>
          <a:p>
            <a:r>
              <a:rPr lang="en-US" sz="2200" b="1" dirty="0" err="1"/>
              <a:t>app.component.ts</a:t>
            </a:r>
            <a:r>
              <a:rPr lang="en-US" sz="2200" dirty="0"/>
              <a:t> - used to define the logic for the app's root component (</a:t>
            </a:r>
            <a:r>
              <a:rPr lang="en-US" sz="2200" dirty="0" err="1"/>
              <a:t>AppComponent</a:t>
            </a:r>
            <a:r>
              <a:rPr lang="en-US" sz="2200" dirty="0"/>
              <a:t>).</a:t>
            </a:r>
          </a:p>
          <a:p>
            <a:r>
              <a:rPr lang="en-US" sz="2200" b="1" dirty="0"/>
              <a:t>app.component.html</a:t>
            </a:r>
            <a:r>
              <a:rPr lang="en-US" sz="2200" dirty="0"/>
              <a:t> - used to define the HTML template associated with the root </a:t>
            </a:r>
            <a:r>
              <a:rPr lang="en-US" sz="2200" dirty="0" err="1"/>
              <a:t>AppComponent</a:t>
            </a:r>
            <a:r>
              <a:rPr lang="en-US" sz="2200" dirty="0"/>
              <a:t>.</a:t>
            </a:r>
          </a:p>
          <a:p>
            <a:r>
              <a:rPr lang="en-US" sz="2200" b="1" dirty="0"/>
              <a:t>app.component.css</a:t>
            </a:r>
            <a:r>
              <a:rPr lang="en-US" sz="2200" dirty="0"/>
              <a:t> - used to define the base CSS </a:t>
            </a:r>
            <a:r>
              <a:rPr lang="en-US" sz="2200" dirty="0" err="1"/>
              <a:t>stylesheet</a:t>
            </a:r>
            <a:r>
              <a:rPr lang="en-US" sz="2200" dirty="0"/>
              <a:t> for the root </a:t>
            </a:r>
            <a:r>
              <a:rPr lang="en-US" sz="2200" dirty="0" err="1"/>
              <a:t>AppComponent</a:t>
            </a:r>
            <a:r>
              <a:rPr lang="en-US" sz="2200" dirty="0"/>
              <a:t>.</a:t>
            </a:r>
          </a:p>
          <a:p>
            <a:r>
              <a:rPr lang="en-US" sz="2200" b="1" dirty="0" err="1"/>
              <a:t>app.component.spec.ts</a:t>
            </a:r>
            <a:r>
              <a:rPr lang="en-US" sz="2200" dirty="0"/>
              <a:t> - used to define the unit test for the root </a:t>
            </a:r>
            <a:r>
              <a:rPr lang="en-US" sz="2200" dirty="0" err="1"/>
              <a:t>AppComponent</a:t>
            </a:r>
            <a:r>
              <a:rPr lang="en-US" sz="2200" dirty="0"/>
              <a:t>.</a:t>
            </a:r>
          </a:p>
          <a:p>
            <a:r>
              <a:rPr lang="en-US" sz="2200" b="1" dirty="0" err="1"/>
              <a:t>app.module.ts</a:t>
            </a:r>
            <a:r>
              <a:rPr lang="en-US" sz="2200" dirty="0"/>
              <a:t> - used to define the root module (</a:t>
            </a:r>
            <a:r>
              <a:rPr lang="en-US" sz="2200" dirty="0" err="1"/>
              <a:t>AppModule</a:t>
            </a:r>
            <a:r>
              <a:rPr lang="en-US" sz="2200" dirty="0"/>
              <a:t>) and helps the Angular to assemble the application. All components, including the </a:t>
            </a:r>
            <a:r>
              <a:rPr lang="en-US" sz="2200" dirty="0" err="1"/>
              <a:t>AppComponent</a:t>
            </a:r>
            <a:r>
              <a:rPr lang="en-US" sz="2200" dirty="0"/>
              <a:t>, must be declared inside the </a:t>
            </a:r>
            <a:r>
              <a:rPr lang="en-US" sz="2200" dirty="0" err="1"/>
              <a:t>AppModule</a:t>
            </a:r>
            <a:r>
              <a:rPr lang="en-US" sz="2200" dirty="0"/>
              <a:t>.</a:t>
            </a:r>
          </a:p>
          <a:p>
            <a:endParaRPr lang="en-US" sz="2200" dirty="0"/>
          </a:p>
        </p:txBody>
      </p:sp>
      <p:sp>
        <p:nvSpPr>
          <p:cNvPr id="4" name="Slide Number Placeholder 3"/>
          <p:cNvSpPr>
            <a:spLocks noGrp="1"/>
          </p:cNvSpPr>
          <p:nvPr>
            <p:ph type="sldNum" sz="quarter" idx="12"/>
          </p:nvPr>
        </p:nvSpPr>
        <p:spPr/>
        <p:txBody>
          <a:bodyPr/>
          <a:lstStyle/>
          <a:p>
            <a:fld id="{4CA426EA-302B-4123-B6C9-072BAE0FC6FD}" type="slidenum">
              <a:rPr lang="en-US" smtClean="0"/>
              <a:t>7</a:t>
            </a:fld>
            <a:endParaRPr lang="en-US"/>
          </a:p>
        </p:txBody>
      </p:sp>
    </p:spTree>
    <p:extLst>
      <p:ext uri="{BB962C8B-B14F-4D97-AF65-F5344CB8AC3E}">
        <p14:creationId xmlns:p14="http://schemas.microsoft.com/office/powerpoint/2010/main" val="54514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File Structure</a:t>
            </a:r>
          </a:p>
        </p:txBody>
      </p:sp>
      <p:sp>
        <p:nvSpPr>
          <p:cNvPr id="3" name="Content Placeholder 2"/>
          <p:cNvSpPr>
            <a:spLocks noGrp="1"/>
          </p:cNvSpPr>
          <p:nvPr>
            <p:ph idx="1"/>
          </p:nvPr>
        </p:nvSpPr>
        <p:spPr/>
        <p:txBody>
          <a:bodyPr/>
          <a:lstStyle/>
          <a:p>
            <a:r>
              <a:rPr lang="en-US" sz="2200" b="1" dirty="0"/>
              <a:t>assets</a:t>
            </a:r>
            <a:r>
              <a:rPr lang="en-US" sz="2200" dirty="0"/>
              <a:t> - this folder contains image and other asset files.</a:t>
            </a:r>
          </a:p>
          <a:p>
            <a:r>
              <a:rPr lang="en-US" sz="2200" b="1" dirty="0"/>
              <a:t>environments</a:t>
            </a:r>
            <a:r>
              <a:rPr lang="en-US" sz="2200" dirty="0"/>
              <a:t> - this folder contains build configuration options for particular target environments.</a:t>
            </a:r>
          </a:p>
          <a:p>
            <a:r>
              <a:rPr lang="en-US" sz="2200" b="1" dirty="0"/>
              <a:t>favicon.ico</a:t>
            </a:r>
            <a:r>
              <a:rPr lang="en-US" sz="2200" dirty="0"/>
              <a:t> - An icon to used for an application in the bookmark bar.</a:t>
            </a:r>
          </a:p>
          <a:p>
            <a:r>
              <a:rPr lang="en-US" sz="2200" b="1" dirty="0"/>
              <a:t>index.html</a:t>
            </a:r>
            <a:r>
              <a:rPr lang="en-US" sz="2200" dirty="0"/>
              <a:t> - The main HTML page that is served when someone visits your site. The CLI automatically adds all JavaScript and CSS files when building your app, so you typically don't need to add any &lt;script&gt; or &lt;link&gt; tags here manually.</a:t>
            </a:r>
          </a:p>
          <a:p>
            <a:r>
              <a:rPr lang="en-US" sz="2200" b="1" dirty="0" err="1">
                <a:solidFill>
                  <a:srgbClr val="FF0000"/>
                </a:solidFill>
              </a:rPr>
              <a:t>main.ts</a:t>
            </a:r>
            <a:r>
              <a:rPr lang="en-US" sz="2200" dirty="0">
                <a:solidFill>
                  <a:srgbClr val="FF0000"/>
                </a:solidFill>
              </a:rPr>
              <a:t> - The main entry point for an application. Compiles the application with the JIT compiler and bootstraps the application's root module (</a:t>
            </a:r>
            <a:r>
              <a:rPr lang="en-US" sz="2200" dirty="0" err="1">
                <a:solidFill>
                  <a:srgbClr val="FF0000"/>
                </a:solidFill>
              </a:rPr>
              <a:t>AppModule</a:t>
            </a:r>
            <a:r>
              <a:rPr lang="en-US" sz="2200" dirty="0">
                <a:solidFill>
                  <a:srgbClr val="FF0000"/>
                </a:solidFill>
              </a:rPr>
              <a:t>) to run in the browser</a:t>
            </a:r>
            <a:r>
              <a:rPr lang="en-US" sz="2200" dirty="0"/>
              <a:t>.</a:t>
            </a:r>
          </a:p>
          <a:p>
            <a:endParaRPr lang="en-US" sz="2200" dirty="0"/>
          </a:p>
        </p:txBody>
      </p:sp>
      <p:sp>
        <p:nvSpPr>
          <p:cNvPr id="4" name="Slide Number Placeholder 3"/>
          <p:cNvSpPr>
            <a:spLocks noGrp="1"/>
          </p:cNvSpPr>
          <p:nvPr>
            <p:ph type="sldNum" sz="quarter" idx="12"/>
          </p:nvPr>
        </p:nvSpPr>
        <p:spPr/>
        <p:txBody>
          <a:bodyPr/>
          <a:lstStyle/>
          <a:p>
            <a:fld id="{4CA426EA-302B-4123-B6C9-072BAE0FC6FD}" type="slidenum">
              <a:rPr lang="en-US" smtClean="0"/>
              <a:t>8</a:t>
            </a:fld>
            <a:endParaRPr lang="en-US"/>
          </a:p>
        </p:txBody>
      </p:sp>
    </p:spTree>
    <p:extLst>
      <p:ext uri="{BB962C8B-B14F-4D97-AF65-F5344CB8AC3E}">
        <p14:creationId xmlns:p14="http://schemas.microsoft.com/office/powerpoint/2010/main" val="218807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File Structure</a:t>
            </a:r>
          </a:p>
        </p:txBody>
      </p:sp>
      <p:sp>
        <p:nvSpPr>
          <p:cNvPr id="3" name="Content Placeholder 2"/>
          <p:cNvSpPr>
            <a:spLocks noGrp="1"/>
          </p:cNvSpPr>
          <p:nvPr>
            <p:ph idx="1"/>
          </p:nvPr>
        </p:nvSpPr>
        <p:spPr/>
        <p:txBody>
          <a:bodyPr/>
          <a:lstStyle/>
          <a:p>
            <a:r>
              <a:rPr lang="en-US" sz="2200" b="1"/>
              <a:t>polyfills.ts</a:t>
            </a:r>
            <a:r>
              <a:rPr lang="en-US" sz="2200" dirty="0"/>
              <a:t> - Provides </a:t>
            </a:r>
            <a:r>
              <a:rPr lang="en-US" sz="2200" dirty="0" err="1"/>
              <a:t>polyfill</a:t>
            </a:r>
            <a:r>
              <a:rPr lang="en-US" sz="2200" dirty="0"/>
              <a:t> scripts for browser support.</a:t>
            </a:r>
          </a:p>
          <a:p>
            <a:r>
              <a:rPr lang="en-US" sz="2200" b="1" dirty="0"/>
              <a:t>styles.css</a:t>
            </a:r>
            <a:r>
              <a:rPr lang="en-US" sz="2200" dirty="0"/>
              <a:t> - Lists CSS files that applies the styles for a project.</a:t>
            </a:r>
          </a:p>
          <a:p>
            <a:r>
              <a:rPr lang="en-US" sz="2200" b="1" dirty="0" err="1"/>
              <a:t>test.ts</a:t>
            </a:r>
            <a:r>
              <a:rPr lang="en-US" sz="2200" dirty="0"/>
              <a:t> - The main entry point for unit tests used in the application.</a:t>
            </a:r>
          </a:p>
          <a:p>
            <a:r>
              <a:rPr lang="en-US" sz="2200" b="1" dirty="0"/>
              <a:t>.</a:t>
            </a:r>
            <a:r>
              <a:rPr lang="en-US" sz="2200" b="1" dirty="0" err="1"/>
              <a:t>editorconfig</a:t>
            </a:r>
            <a:r>
              <a:rPr lang="en-US" sz="2200" dirty="0"/>
              <a:t> - this file contains configuration for code editors.</a:t>
            </a:r>
          </a:p>
          <a:p>
            <a:r>
              <a:rPr lang="en-US" sz="2200" b="1" dirty="0"/>
              <a:t>.</a:t>
            </a:r>
            <a:r>
              <a:rPr lang="en-US" sz="2200" b="1" dirty="0" err="1"/>
              <a:t>gitignore</a:t>
            </a:r>
            <a:r>
              <a:rPr lang="en-US" sz="2200" dirty="0"/>
              <a:t> - it specifies untracked files that </a:t>
            </a:r>
            <a:r>
              <a:rPr lang="en-US" sz="2200" dirty="0" err="1"/>
              <a:t>Git</a:t>
            </a:r>
            <a:r>
              <a:rPr lang="en-US" sz="2200" dirty="0"/>
              <a:t> should ignore.</a:t>
            </a:r>
          </a:p>
          <a:p>
            <a:r>
              <a:rPr lang="en-US" sz="2200" b="1" dirty="0" err="1"/>
              <a:t>angular.json</a:t>
            </a:r>
            <a:r>
              <a:rPr lang="en-US" sz="2200" dirty="0"/>
              <a:t> - holds CLI configuration defaults for all projects in the workspace. It includes configuration options for the build, serve, and test tools.</a:t>
            </a:r>
          </a:p>
          <a:p>
            <a:r>
              <a:rPr lang="en-US" sz="2200" b="1" dirty="0" err="1"/>
              <a:t>browserslist</a:t>
            </a:r>
            <a:r>
              <a:rPr lang="en-US" sz="2200" dirty="0"/>
              <a:t> - used to configure the sharing of target browsers and Node.js versions among various front-end tools.</a:t>
            </a:r>
          </a:p>
          <a:p>
            <a:endParaRPr lang="en-US" sz="2200" dirty="0"/>
          </a:p>
        </p:txBody>
      </p:sp>
      <p:sp>
        <p:nvSpPr>
          <p:cNvPr id="4" name="Slide Number Placeholder 3"/>
          <p:cNvSpPr>
            <a:spLocks noGrp="1"/>
          </p:cNvSpPr>
          <p:nvPr>
            <p:ph type="sldNum" sz="quarter" idx="12"/>
          </p:nvPr>
        </p:nvSpPr>
        <p:spPr/>
        <p:txBody>
          <a:bodyPr/>
          <a:lstStyle/>
          <a:p>
            <a:fld id="{4CA426EA-302B-4123-B6C9-072BAE0FC6FD}" type="slidenum">
              <a:rPr lang="en-US" smtClean="0"/>
              <a:t>9</a:t>
            </a:fld>
            <a:endParaRPr lang="en-US"/>
          </a:p>
        </p:txBody>
      </p:sp>
    </p:spTree>
    <p:extLst>
      <p:ext uri="{BB962C8B-B14F-4D97-AF65-F5344CB8AC3E}">
        <p14:creationId xmlns:p14="http://schemas.microsoft.com/office/powerpoint/2010/main" val="75063323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45</TotalTime>
  <Words>817</Words>
  <Application>Microsoft Office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Learner Template</vt:lpstr>
      <vt:lpstr>Angular CLI</vt:lpstr>
      <vt:lpstr>Angular CLI</vt:lpstr>
      <vt:lpstr>Installing Angular CLI</vt:lpstr>
      <vt:lpstr>Installing Angular CLI</vt:lpstr>
      <vt:lpstr>Angular File Structure</vt:lpstr>
      <vt:lpstr>Angular File Structure</vt:lpstr>
      <vt:lpstr>Angular File Structure</vt:lpstr>
      <vt:lpstr>Angular File Structure</vt:lpstr>
      <vt:lpstr>Angular File Structure</vt:lpstr>
      <vt:lpstr>Angular File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CLI</dc:title>
  <dc:creator>Windows User</dc:creator>
  <cp:lastModifiedBy>Jasdhir Singh</cp:lastModifiedBy>
  <cp:revision>22</cp:revision>
  <dcterms:created xsi:type="dcterms:W3CDTF">2021-04-03T19:03:44Z</dcterms:created>
  <dcterms:modified xsi:type="dcterms:W3CDTF">2021-07-13T15:22:22Z</dcterms:modified>
</cp:coreProperties>
</file>