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8FB8FE-FBD1-42FA-8E14-D2C66FA41BC5}" type="datetimeFigureOut">
              <a:rPr lang="en-US" smtClean="0"/>
              <a:t>7/31/2021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BDC19-D678-461B-96AB-5ECC14F3051A}" type="slidenum">
              <a:rPr lang="en-US" smtClean="0"/>
              <a:t>‹#›</a:t>
            </a:fld>
            <a:endParaRPr lang="en-US"/>
          </a:p>
        </p:txBody>
      </p:sp>
    </p:spTree>
    <p:extLst>
      <p:ext uri="{BB962C8B-B14F-4D97-AF65-F5344CB8AC3E}">
        <p14:creationId xmlns:p14="http://schemas.microsoft.com/office/powerpoint/2010/main" val="351025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D5CA024-E033-4D2B-996E-85180292F3E4}" type="datetime1">
              <a:rPr lang="en-US" smtClean="0"/>
              <a:t>7/31/2021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9A6727EE-634A-4038-8F5D-F64F8ED6D112}"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C1263B1-999A-4295-963B-5B8F897E5186}"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9AC6402-4AF1-4525-A1A6-29CBE747066D}"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1133A03F-31DC-4C97-A88C-FC0CDB12123A}" type="datetime1">
              <a:rPr lang="en-US" smtClean="0"/>
              <a:t>7/31/2021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6727EE-634A-4038-8F5D-F64F8ED6D11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F7002D2-8572-42B2-ABF8-60A3F62F4D8A}"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BA981AE-C25E-43AA-938E-8D2ED04B96EB}" type="datetime1">
              <a:rPr lang="en-US" smtClean="0"/>
              <a:t>7/31/2021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5006CB48-D7EE-4F3B-88A9-03B988E440DE}" type="datetime1">
              <a:rPr lang="en-US" smtClean="0"/>
              <a:t>7/31/2021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13DE1E4-B640-4E1F-BB70-630D915A6D8D}" type="datetime1">
              <a:rPr lang="en-US" smtClean="0"/>
              <a:t>7/31/2021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2F11A056-06F5-415D-9B02-CAE2AE6DD2BC}" type="datetime1">
              <a:rPr lang="en-US" smtClean="0"/>
              <a:t>7/31/2021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8415D01-1B6B-448C-AC9C-990426159DFC}" type="datetime1">
              <a:rPr lang="en-US" smtClean="0"/>
              <a:t>7/31/2021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89B680-55E9-4D5D-9814-8727594EFD27}" type="datetime1">
              <a:rPr lang="en-US" smtClean="0"/>
              <a:t>7/31/2021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C132270-7E69-4030-A397-626327091908}" type="datetime1">
              <a:rPr lang="en-US" smtClean="0"/>
              <a:t>7/31/2021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6727EE-634A-4038-8F5D-F64F8ED6D11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A51FA062-3AE9-4FDD-A97D-678B7527435B}" type="datetime1">
              <a:rPr lang="en-US" smtClean="0"/>
              <a:t>7/31/2021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6727EE-634A-4038-8F5D-F64F8ED6D112}"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Directives, Components, Modules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9A6727EE-634A-4038-8F5D-F64F8ED6D112}" type="slidenum">
              <a:rPr lang="en-US" smtClean="0"/>
              <a:t>1</a:t>
            </a:fld>
            <a:endParaRPr lang="en-US"/>
          </a:p>
        </p:txBody>
      </p:sp>
    </p:spTree>
    <p:extLst>
      <p:ext uri="{BB962C8B-B14F-4D97-AF65-F5344CB8AC3E}">
        <p14:creationId xmlns:p14="http://schemas.microsoft.com/office/powerpoint/2010/main" val="17762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Life Cycle Hooks</a:t>
            </a:r>
          </a:p>
        </p:txBody>
      </p:sp>
      <p:sp>
        <p:nvSpPr>
          <p:cNvPr id="3" name="Content Placeholder 2"/>
          <p:cNvSpPr>
            <a:spLocks noGrp="1"/>
          </p:cNvSpPr>
          <p:nvPr>
            <p:ph idx="1"/>
          </p:nvPr>
        </p:nvSpPr>
        <p:spPr/>
        <p:txBody>
          <a:bodyPr/>
          <a:lstStyle/>
          <a:p>
            <a:r>
              <a:rPr lang="en-US" sz="2400" dirty="0"/>
              <a:t>Angular creates a component; renders it; creates and renders its children; checks it when it’s data-bound properties change; and destroys it before removing it from the DOM. </a:t>
            </a:r>
          </a:p>
          <a:p>
            <a:r>
              <a:rPr lang="en-US" sz="2400" dirty="0"/>
              <a:t>These events are called </a:t>
            </a:r>
            <a:r>
              <a:rPr lang="en-US" sz="2400" b="1" dirty="0"/>
              <a:t>"Lifecycle Hooks"</a:t>
            </a:r>
            <a:r>
              <a:rPr lang="en-US" sz="2400" dirty="0"/>
              <a:t>. </a:t>
            </a:r>
          </a:p>
          <a:p>
            <a:r>
              <a:rPr lang="en-US" sz="2400" dirty="0"/>
              <a:t>These Lifecycle hooks have eight different function calls which correspond to the lifecycle event. </a:t>
            </a:r>
          </a:p>
          <a:p>
            <a:r>
              <a:rPr lang="en-US" sz="2400" dirty="0"/>
              <a:t>Every angular component has a life cycle event carried out in 2 different phases - one linked to the component itself and the other linked to the children of that component.</a:t>
            </a:r>
          </a:p>
        </p:txBody>
      </p:sp>
      <p:sp>
        <p:nvSpPr>
          <p:cNvPr id="4" name="Slide Number Placeholder 3"/>
          <p:cNvSpPr>
            <a:spLocks noGrp="1"/>
          </p:cNvSpPr>
          <p:nvPr>
            <p:ph type="sldNum" sz="quarter" idx="12"/>
          </p:nvPr>
        </p:nvSpPr>
        <p:spPr/>
        <p:txBody>
          <a:bodyPr/>
          <a:lstStyle/>
          <a:p>
            <a:fld id="{9A6727EE-634A-4038-8F5D-F64F8ED6D112}" type="slidenum">
              <a:rPr lang="en-US" smtClean="0"/>
              <a:t>10</a:t>
            </a:fld>
            <a:endParaRPr lang="en-US"/>
          </a:p>
        </p:txBody>
      </p:sp>
    </p:spTree>
    <p:extLst>
      <p:ext uri="{BB962C8B-B14F-4D97-AF65-F5344CB8AC3E}">
        <p14:creationId xmlns:p14="http://schemas.microsoft.com/office/powerpoint/2010/main" val="337518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Eight lifecycle hooks in Angular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676400"/>
            <a:ext cx="4724400" cy="4968003"/>
          </a:xfrm>
        </p:spPr>
      </p:pic>
      <p:sp>
        <p:nvSpPr>
          <p:cNvPr id="4" name="Slide Number Placeholder 3"/>
          <p:cNvSpPr>
            <a:spLocks noGrp="1"/>
          </p:cNvSpPr>
          <p:nvPr>
            <p:ph type="sldNum" sz="quarter" idx="12"/>
          </p:nvPr>
        </p:nvSpPr>
        <p:spPr/>
        <p:txBody>
          <a:bodyPr/>
          <a:lstStyle/>
          <a:p>
            <a:fld id="{9A6727EE-634A-4038-8F5D-F64F8ED6D112}" type="slidenum">
              <a:rPr lang="en-US" smtClean="0"/>
              <a:t>11</a:t>
            </a:fld>
            <a:endParaRPr lang="en-US"/>
          </a:p>
        </p:txBody>
      </p:sp>
    </p:spTree>
    <p:extLst>
      <p:ext uri="{BB962C8B-B14F-4D97-AF65-F5344CB8AC3E}">
        <p14:creationId xmlns:p14="http://schemas.microsoft.com/office/powerpoint/2010/main" val="273774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Eight lifecycle hooks in Angular</a:t>
            </a:r>
          </a:p>
        </p:txBody>
      </p:sp>
      <p:sp>
        <p:nvSpPr>
          <p:cNvPr id="3" name="Content Placeholder 2"/>
          <p:cNvSpPr>
            <a:spLocks noGrp="1"/>
          </p:cNvSpPr>
          <p:nvPr>
            <p:ph idx="1"/>
          </p:nvPr>
        </p:nvSpPr>
        <p:spPr/>
        <p:txBody>
          <a:bodyPr/>
          <a:lstStyle/>
          <a:p>
            <a:r>
              <a:rPr lang="en-US" sz="2200" b="1" dirty="0"/>
              <a:t>constructor()</a:t>
            </a:r>
            <a:r>
              <a:rPr lang="en-US" sz="2200" dirty="0"/>
              <a:t> - The constructor of the component class gets executed first, before the execution of any other lifecycle hook events. If we need to inject any dependencies into the component, then the constructor is the best place to do so.</a:t>
            </a:r>
          </a:p>
          <a:p>
            <a:r>
              <a:rPr lang="en-US" sz="2200" b="1" dirty="0" err="1"/>
              <a:t>ngOnChanges</a:t>
            </a:r>
            <a:r>
              <a:rPr lang="en-US" sz="2200" b="1" dirty="0"/>
              <a:t>()</a:t>
            </a:r>
            <a:r>
              <a:rPr lang="en-US" sz="2200" dirty="0"/>
              <a:t> - Called whenever the input properties of the component change. It returns a </a:t>
            </a:r>
            <a:r>
              <a:rPr lang="en-US" sz="2200" i="1" dirty="0" err="1"/>
              <a:t>SimpleChanges</a:t>
            </a:r>
            <a:r>
              <a:rPr lang="en-US" sz="2200" dirty="0"/>
              <a:t> object which holds any current and previous property values.</a:t>
            </a:r>
          </a:p>
          <a:p>
            <a:r>
              <a:rPr lang="en-US" sz="2200" b="1" dirty="0" err="1"/>
              <a:t>ngOnInit</a:t>
            </a:r>
            <a:r>
              <a:rPr lang="en-US" sz="2200" b="1" dirty="0"/>
              <a:t>()</a:t>
            </a:r>
            <a:r>
              <a:rPr lang="en-US" sz="2200" dirty="0"/>
              <a:t> - Called once to initialize the component and set the input properties. It initializes the component after Angular first displays the data-bound properties.</a:t>
            </a:r>
          </a:p>
          <a:p>
            <a:r>
              <a:rPr lang="en-US" sz="2200" b="1" dirty="0" err="1"/>
              <a:t>ngDoCheck</a:t>
            </a:r>
            <a:r>
              <a:rPr lang="en-US" sz="2200" b="1" dirty="0"/>
              <a:t>()</a:t>
            </a:r>
            <a:r>
              <a:rPr lang="en-US" sz="2200" dirty="0"/>
              <a:t> - Called during all change-detection runs that Angular can't detect on its own. Also called immediately after the </a:t>
            </a:r>
            <a:r>
              <a:rPr lang="en-US" sz="2200" dirty="0" err="1"/>
              <a:t>ngOnChanges</a:t>
            </a:r>
            <a:r>
              <a:rPr lang="en-US" sz="2200" dirty="0"/>
              <a:t>() method.</a:t>
            </a:r>
          </a:p>
          <a:p>
            <a:endParaRPr lang="en-US" sz="2200" dirty="0"/>
          </a:p>
        </p:txBody>
      </p:sp>
      <p:sp>
        <p:nvSpPr>
          <p:cNvPr id="4" name="Slide Number Placeholder 3"/>
          <p:cNvSpPr>
            <a:spLocks noGrp="1"/>
          </p:cNvSpPr>
          <p:nvPr>
            <p:ph type="sldNum" sz="quarter" idx="12"/>
          </p:nvPr>
        </p:nvSpPr>
        <p:spPr/>
        <p:txBody>
          <a:bodyPr/>
          <a:lstStyle/>
          <a:p>
            <a:fld id="{9A6727EE-634A-4038-8F5D-F64F8ED6D112}" type="slidenum">
              <a:rPr lang="en-US" smtClean="0"/>
              <a:t>12</a:t>
            </a:fld>
            <a:endParaRPr lang="en-US"/>
          </a:p>
        </p:txBody>
      </p:sp>
    </p:spTree>
    <p:extLst>
      <p:ext uri="{BB962C8B-B14F-4D97-AF65-F5344CB8AC3E}">
        <p14:creationId xmlns:p14="http://schemas.microsoft.com/office/powerpoint/2010/main" val="286410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Eight lifecycle hooks in Angular</a:t>
            </a:r>
          </a:p>
        </p:txBody>
      </p:sp>
      <p:sp>
        <p:nvSpPr>
          <p:cNvPr id="3" name="Content Placeholder 2"/>
          <p:cNvSpPr>
            <a:spLocks noGrp="1"/>
          </p:cNvSpPr>
          <p:nvPr>
            <p:ph idx="1"/>
          </p:nvPr>
        </p:nvSpPr>
        <p:spPr/>
        <p:txBody>
          <a:bodyPr/>
          <a:lstStyle/>
          <a:p>
            <a:r>
              <a:rPr lang="en-US" sz="2200" b="1" dirty="0" err="1"/>
              <a:t>ngAfterContentInit</a:t>
            </a:r>
            <a:r>
              <a:rPr lang="en-US" sz="2200" b="1" dirty="0"/>
              <a:t>()</a:t>
            </a:r>
            <a:r>
              <a:rPr lang="en-US" sz="2200" dirty="0"/>
              <a:t> - Invoked once after Angular performs any content projection into the component’s view.</a:t>
            </a:r>
          </a:p>
          <a:p>
            <a:r>
              <a:rPr lang="en-US" sz="2200" b="1" dirty="0" err="1"/>
              <a:t>ngAfterContentChecked</a:t>
            </a:r>
            <a:r>
              <a:rPr lang="en-US" sz="2200" b="1" dirty="0"/>
              <a:t>()</a:t>
            </a:r>
            <a:r>
              <a:rPr lang="en-US" sz="2200" dirty="0"/>
              <a:t> - Invoked after each time Angular checks for content projected into the component. It's called after </a:t>
            </a:r>
            <a:r>
              <a:rPr lang="en-US" sz="2200" dirty="0" err="1"/>
              <a:t>ngAfterContentInit</a:t>
            </a:r>
            <a:r>
              <a:rPr lang="en-US" sz="2200" dirty="0"/>
              <a:t>() and every subsequent </a:t>
            </a:r>
            <a:r>
              <a:rPr lang="en-US" sz="2200" dirty="0" err="1"/>
              <a:t>ngDoCheck</a:t>
            </a:r>
            <a:r>
              <a:rPr lang="en-US" sz="2200" dirty="0"/>
              <a:t>().</a:t>
            </a:r>
          </a:p>
          <a:p>
            <a:r>
              <a:rPr lang="en-US" sz="2200" b="1" dirty="0" err="1"/>
              <a:t>ngAfterViewInit</a:t>
            </a:r>
            <a:r>
              <a:rPr lang="en-US" sz="2200" b="1" dirty="0"/>
              <a:t>()</a:t>
            </a:r>
            <a:r>
              <a:rPr lang="en-US" sz="2200" dirty="0"/>
              <a:t> - Invoked after Angular initializes the component's views and its child views.</a:t>
            </a:r>
          </a:p>
          <a:p>
            <a:r>
              <a:rPr lang="en-US" sz="2200" b="1" dirty="0" err="1"/>
              <a:t>ngAfterViewChecked</a:t>
            </a:r>
            <a:r>
              <a:rPr lang="en-US" sz="2200" b="1" dirty="0"/>
              <a:t>()</a:t>
            </a:r>
            <a:r>
              <a:rPr lang="en-US" sz="2200" dirty="0"/>
              <a:t> - Invoked after each time Angular checks for the content projected into the component. It called after </a:t>
            </a:r>
            <a:r>
              <a:rPr lang="en-US" sz="2200" dirty="0" err="1"/>
              <a:t>ngAfterViewInit</a:t>
            </a:r>
            <a:r>
              <a:rPr lang="en-US" sz="2200" dirty="0"/>
              <a:t>() and every subsequent </a:t>
            </a:r>
            <a:r>
              <a:rPr lang="en-US" sz="2200" dirty="0" err="1"/>
              <a:t>ngAfterContentChecked</a:t>
            </a:r>
            <a:r>
              <a:rPr lang="en-US" sz="2200" dirty="0"/>
              <a:t>().</a:t>
            </a:r>
          </a:p>
          <a:p>
            <a:r>
              <a:rPr lang="en-US" sz="2200" b="1" dirty="0" err="1"/>
              <a:t>ngOnDestroy</a:t>
            </a:r>
            <a:r>
              <a:rPr lang="en-US" sz="2200" b="1" dirty="0"/>
              <a:t>()</a:t>
            </a:r>
            <a:r>
              <a:rPr lang="en-US" sz="2200" dirty="0"/>
              <a:t> - Invoked before Angular destroys the directive or component.</a:t>
            </a:r>
          </a:p>
          <a:p>
            <a:endParaRPr lang="en-US" sz="2200" dirty="0"/>
          </a:p>
        </p:txBody>
      </p:sp>
      <p:sp>
        <p:nvSpPr>
          <p:cNvPr id="4" name="Slide Number Placeholder 3"/>
          <p:cNvSpPr>
            <a:spLocks noGrp="1"/>
          </p:cNvSpPr>
          <p:nvPr>
            <p:ph type="sldNum" sz="quarter" idx="12"/>
          </p:nvPr>
        </p:nvSpPr>
        <p:spPr/>
        <p:txBody>
          <a:bodyPr/>
          <a:lstStyle/>
          <a:p>
            <a:fld id="{9A6727EE-634A-4038-8F5D-F64F8ED6D112}" type="slidenum">
              <a:rPr lang="en-US" smtClean="0"/>
              <a:t>13</a:t>
            </a:fld>
            <a:endParaRPr lang="en-US"/>
          </a:p>
        </p:txBody>
      </p:sp>
    </p:spTree>
    <p:extLst>
      <p:ext uri="{BB962C8B-B14F-4D97-AF65-F5344CB8AC3E}">
        <p14:creationId xmlns:p14="http://schemas.microsoft.com/office/powerpoint/2010/main" val="298437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@NgModule</a:t>
            </a:r>
          </a:p>
        </p:txBody>
      </p:sp>
      <p:sp>
        <p:nvSpPr>
          <p:cNvPr id="3" name="Content Placeholder 2"/>
          <p:cNvSpPr>
            <a:spLocks noGrp="1"/>
          </p:cNvSpPr>
          <p:nvPr>
            <p:ph idx="1"/>
          </p:nvPr>
        </p:nvSpPr>
        <p:spPr>
          <a:xfrm>
            <a:off x="457200" y="1719263"/>
            <a:ext cx="8534400" cy="4411662"/>
          </a:xfrm>
        </p:spPr>
        <p:txBody>
          <a:bodyPr/>
          <a:lstStyle/>
          <a:p>
            <a:r>
              <a:rPr lang="en-US" sz="2200" dirty="0"/>
              <a:t>Every Angular application consists of at least one module, the root module. We bootstrap that module to launch the application.</a:t>
            </a:r>
          </a:p>
          <a:p>
            <a:r>
              <a:rPr lang="en-US" sz="2200" dirty="0" err="1"/>
              <a:t>NgModules</a:t>
            </a:r>
            <a:r>
              <a:rPr lang="en-US" sz="2200" dirty="0"/>
              <a:t> are TypeScript classes decorated with the @NgModule decorator imported from the @angular/core package.</a:t>
            </a:r>
          </a:p>
          <a:p>
            <a:r>
              <a:rPr lang="en-US" sz="2200" dirty="0"/>
              <a:t>NgModule takes metadata and describes how to compile a component's template and how to create an injector at runtime. </a:t>
            </a:r>
          </a:p>
          <a:p>
            <a:r>
              <a:rPr lang="en-US" sz="2200" dirty="0"/>
              <a:t>It identifies the module's own components, directives, and pipes and makes them public through the export property which can be used by external components.</a:t>
            </a:r>
          </a:p>
          <a:p>
            <a:r>
              <a:rPr lang="en-US" sz="2400" dirty="0"/>
              <a:t>The Angular CLI generates the basic </a:t>
            </a:r>
            <a:r>
              <a:rPr lang="en-US" sz="2400" i="1" dirty="0" err="1"/>
              <a:t>AppModule</a:t>
            </a:r>
            <a:r>
              <a:rPr lang="en-US" sz="2400" dirty="0"/>
              <a:t> (</a:t>
            </a:r>
            <a:r>
              <a:rPr lang="en-US" sz="2400" dirty="0" err="1"/>
              <a:t>src</a:t>
            </a:r>
            <a:r>
              <a:rPr lang="en-US" sz="2400" dirty="0"/>
              <a:t>/app/</a:t>
            </a:r>
            <a:r>
              <a:rPr lang="en-US" sz="2400" dirty="0" err="1"/>
              <a:t>app.module.ts</a:t>
            </a:r>
            <a:r>
              <a:rPr lang="en-US" sz="2400" dirty="0"/>
              <a:t> file) when creating a new application.</a:t>
            </a:r>
            <a:endParaRPr lang="en-US" sz="2200" dirty="0"/>
          </a:p>
        </p:txBody>
      </p:sp>
      <p:sp>
        <p:nvSpPr>
          <p:cNvPr id="4" name="Slide Number Placeholder 3"/>
          <p:cNvSpPr>
            <a:spLocks noGrp="1"/>
          </p:cNvSpPr>
          <p:nvPr>
            <p:ph type="sldNum" sz="quarter" idx="12"/>
          </p:nvPr>
        </p:nvSpPr>
        <p:spPr/>
        <p:txBody>
          <a:bodyPr/>
          <a:lstStyle/>
          <a:p>
            <a:fld id="{9A6727EE-634A-4038-8F5D-F64F8ED6D112}" type="slidenum">
              <a:rPr lang="en-US" smtClean="0"/>
              <a:t>14</a:t>
            </a:fld>
            <a:endParaRPr lang="en-US"/>
          </a:p>
        </p:txBody>
      </p:sp>
    </p:spTree>
    <p:extLst>
      <p:ext uri="{BB962C8B-B14F-4D97-AF65-F5344CB8AC3E}">
        <p14:creationId xmlns:p14="http://schemas.microsoft.com/office/powerpoint/2010/main" val="209763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@NgModule</a:t>
            </a:r>
          </a:p>
        </p:txBody>
      </p:sp>
      <p:sp>
        <p:nvSpPr>
          <p:cNvPr id="4" name="Slide Number Placeholder 3"/>
          <p:cNvSpPr>
            <a:spLocks noGrp="1"/>
          </p:cNvSpPr>
          <p:nvPr>
            <p:ph type="sldNum" sz="quarter" idx="12"/>
          </p:nvPr>
        </p:nvSpPr>
        <p:spPr/>
        <p:txBody>
          <a:bodyPr/>
          <a:lstStyle/>
          <a:p>
            <a:fld id="{9A6727EE-634A-4038-8F5D-F64F8ED6D112}" type="slidenum">
              <a:rPr lang="en-US" smtClean="0"/>
              <a:t>15</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5867400" cy="3884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57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@NgModule</a:t>
            </a:r>
          </a:p>
        </p:txBody>
      </p:sp>
      <p:sp>
        <p:nvSpPr>
          <p:cNvPr id="3" name="Content Placeholder 2"/>
          <p:cNvSpPr>
            <a:spLocks noGrp="1"/>
          </p:cNvSpPr>
          <p:nvPr>
            <p:ph idx="1"/>
          </p:nvPr>
        </p:nvSpPr>
        <p:spPr>
          <a:xfrm>
            <a:off x="228600" y="1719263"/>
            <a:ext cx="8915400" cy="4411662"/>
          </a:xfrm>
        </p:spPr>
        <p:txBody>
          <a:bodyPr/>
          <a:lstStyle/>
          <a:p>
            <a:pPr marL="0" indent="0">
              <a:buNone/>
            </a:pPr>
            <a:r>
              <a:rPr lang="en-US" sz="2200" dirty="0"/>
              <a:t>@NgModule takes the below metadata to launch the application:</a:t>
            </a:r>
          </a:p>
          <a:p>
            <a:r>
              <a:rPr lang="en-US" sz="2200" b="1" dirty="0"/>
              <a:t>declarations</a:t>
            </a:r>
            <a:r>
              <a:rPr lang="en-US" sz="2200" dirty="0"/>
              <a:t> — contains a list of components, directives, and pipes, which belong to this module.</a:t>
            </a:r>
          </a:p>
          <a:p>
            <a:r>
              <a:rPr lang="en-US" sz="2200" b="1" dirty="0"/>
              <a:t>imports</a:t>
            </a:r>
            <a:r>
              <a:rPr lang="en-US" sz="2200" dirty="0"/>
              <a:t> — contains a list of modules, which are used by the component templates in this module reference. For example, we import </a:t>
            </a:r>
            <a:r>
              <a:rPr lang="en-US" sz="2200" i="1" dirty="0" err="1"/>
              <a:t>BrowserModule</a:t>
            </a:r>
            <a:r>
              <a:rPr lang="en-US" sz="2200" dirty="0"/>
              <a:t> to have browser-specific services such as DOM rendering, sanitization, and location.</a:t>
            </a:r>
          </a:p>
          <a:p>
            <a:r>
              <a:rPr lang="en-US" sz="2200" b="1" dirty="0"/>
              <a:t>providers</a:t>
            </a:r>
            <a:r>
              <a:rPr lang="en-US" sz="2200" dirty="0"/>
              <a:t> — the list of service providers that the application needs.</a:t>
            </a:r>
          </a:p>
          <a:p>
            <a:r>
              <a:rPr lang="en-US" sz="2200" b="1" dirty="0"/>
              <a:t>bootstrap</a:t>
            </a:r>
            <a:r>
              <a:rPr lang="en-US" sz="2200" dirty="0"/>
              <a:t> — contains the root component of the application</a:t>
            </a:r>
          </a:p>
          <a:p>
            <a:r>
              <a:rPr lang="en-US" sz="2200" dirty="0"/>
              <a:t>Angular CLI creates an application with one component (</a:t>
            </a:r>
            <a:r>
              <a:rPr lang="en-US" sz="2200" dirty="0" err="1"/>
              <a:t>AppComponent</a:t>
            </a:r>
            <a:r>
              <a:rPr lang="en-US" sz="2200" dirty="0"/>
              <a:t>), so it is in both the declarations and the bootstrap arrays.</a:t>
            </a:r>
          </a:p>
          <a:p>
            <a:endParaRPr lang="en-US" sz="2200" dirty="0"/>
          </a:p>
        </p:txBody>
      </p:sp>
      <p:sp>
        <p:nvSpPr>
          <p:cNvPr id="4" name="Slide Number Placeholder 3"/>
          <p:cNvSpPr>
            <a:spLocks noGrp="1"/>
          </p:cNvSpPr>
          <p:nvPr>
            <p:ph type="sldNum" sz="quarter" idx="12"/>
          </p:nvPr>
        </p:nvSpPr>
        <p:spPr/>
        <p:txBody>
          <a:bodyPr/>
          <a:lstStyle/>
          <a:p>
            <a:fld id="{9A6727EE-634A-4038-8F5D-F64F8ED6D112}" type="slidenum">
              <a:rPr lang="en-US" smtClean="0"/>
              <a:t>16</a:t>
            </a:fld>
            <a:endParaRPr lang="en-US"/>
          </a:p>
        </p:txBody>
      </p:sp>
    </p:spTree>
    <p:extLst>
      <p:ext uri="{BB962C8B-B14F-4D97-AF65-F5344CB8AC3E}">
        <p14:creationId xmlns:p14="http://schemas.microsoft.com/office/powerpoint/2010/main" val="119865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in Angular</a:t>
            </a:r>
          </a:p>
        </p:txBody>
      </p:sp>
      <p:sp>
        <p:nvSpPr>
          <p:cNvPr id="3" name="Content Placeholder 2"/>
          <p:cNvSpPr>
            <a:spLocks noGrp="1"/>
          </p:cNvSpPr>
          <p:nvPr>
            <p:ph idx="1"/>
          </p:nvPr>
        </p:nvSpPr>
        <p:spPr/>
        <p:txBody>
          <a:bodyPr/>
          <a:lstStyle/>
          <a:p>
            <a:pPr marL="0" indent="0">
              <a:buNone/>
            </a:pPr>
            <a:r>
              <a:rPr lang="en-US" sz="2200" dirty="0"/>
              <a:t>The steps involved in starting an angular application:</a:t>
            </a:r>
          </a:p>
          <a:p>
            <a:r>
              <a:rPr lang="en-US" sz="2200" dirty="0"/>
              <a:t>The </a:t>
            </a:r>
            <a:r>
              <a:rPr lang="en-US" sz="2200" i="1" dirty="0" err="1"/>
              <a:t>main.ts</a:t>
            </a:r>
            <a:r>
              <a:rPr lang="en-US" sz="2200" dirty="0"/>
              <a:t> is an entry point of an angular application.</a:t>
            </a:r>
          </a:p>
          <a:p>
            <a:r>
              <a:rPr lang="en-US" sz="2200" dirty="0"/>
              <a:t>Then, we bootstrap an angular application, and we pass </a:t>
            </a:r>
            <a:r>
              <a:rPr lang="en-US" sz="2200" i="1" dirty="0" err="1"/>
              <a:t>app.module.ts</a:t>
            </a:r>
            <a:r>
              <a:rPr lang="en-US" sz="2200" dirty="0"/>
              <a:t> as an argument. In </a:t>
            </a:r>
            <a:r>
              <a:rPr lang="en-US" sz="2200" i="1" dirty="0" err="1"/>
              <a:t>app.module.ts</a:t>
            </a:r>
            <a:r>
              <a:rPr lang="en-US" sz="2200" dirty="0"/>
              <a:t>, we tell the Angular to bootstrap the </a:t>
            </a:r>
            <a:r>
              <a:rPr lang="en-US" sz="2200" i="1" dirty="0" err="1"/>
              <a:t>AppComponent</a:t>
            </a:r>
            <a:r>
              <a:rPr lang="en-US" sz="2200" dirty="0"/>
              <a:t>.</a:t>
            </a:r>
          </a:p>
          <a:p>
            <a:r>
              <a:rPr lang="en-US" sz="2200" dirty="0"/>
              <a:t>Then, Angular analyzes this </a:t>
            </a:r>
            <a:r>
              <a:rPr lang="en-US" sz="2200" i="1" dirty="0" err="1"/>
              <a:t>AppComponent</a:t>
            </a:r>
            <a:r>
              <a:rPr lang="en-US" sz="2200" dirty="0"/>
              <a:t> and knows there is an app-root selector defined.</a:t>
            </a:r>
          </a:p>
          <a:p>
            <a:r>
              <a:rPr lang="en-US" sz="2200" dirty="0"/>
              <a:t>Now, Angular able to handle app-root in the </a:t>
            </a:r>
            <a:r>
              <a:rPr lang="en-US" sz="2200" i="1" dirty="0"/>
              <a:t>index.html</a:t>
            </a:r>
            <a:r>
              <a:rPr lang="en-US" sz="2200" dirty="0"/>
              <a:t> file.</a:t>
            </a:r>
          </a:p>
          <a:p>
            <a:r>
              <a:rPr lang="en-US" sz="2200" dirty="0"/>
              <a:t>Finally, the </a:t>
            </a:r>
            <a:r>
              <a:rPr lang="en-US" sz="2200" i="1" dirty="0"/>
              <a:t>index.html</a:t>
            </a:r>
            <a:r>
              <a:rPr lang="en-US" sz="2200" dirty="0"/>
              <a:t> file is loaded on the browser.</a:t>
            </a:r>
          </a:p>
          <a:p>
            <a:endParaRPr lang="en-US" sz="2200" dirty="0"/>
          </a:p>
        </p:txBody>
      </p:sp>
      <p:sp>
        <p:nvSpPr>
          <p:cNvPr id="4" name="Slide Number Placeholder 3"/>
          <p:cNvSpPr>
            <a:spLocks noGrp="1"/>
          </p:cNvSpPr>
          <p:nvPr>
            <p:ph type="sldNum" sz="quarter" idx="12"/>
          </p:nvPr>
        </p:nvSpPr>
        <p:spPr/>
        <p:txBody>
          <a:bodyPr/>
          <a:lstStyle/>
          <a:p>
            <a:fld id="{9A6727EE-634A-4038-8F5D-F64F8ED6D112}" type="slidenum">
              <a:rPr lang="en-US" smtClean="0"/>
              <a:t>17</a:t>
            </a:fld>
            <a:endParaRPr lang="en-US"/>
          </a:p>
        </p:txBody>
      </p:sp>
    </p:spTree>
    <p:extLst>
      <p:ext uri="{BB962C8B-B14F-4D97-AF65-F5344CB8AC3E}">
        <p14:creationId xmlns:p14="http://schemas.microsoft.com/office/powerpoint/2010/main" val="288643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Directives</a:t>
            </a:r>
          </a:p>
        </p:txBody>
      </p:sp>
      <p:sp>
        <p:nvSpPr>
          <p:cNvPr id="3" name="Content Placeholder 2"/>
          <p:cNvSpPr>
            <a:spLocks noGrp="1"/>
          </p:cNvSpPr>
          <p:nvPr>
            <p:ph idx="1"/>
          </p:nvPr>
        </p:nvSpPr>
        <p:spPr/>
        <p:txBody>
          <a:bodyPr/>
          <a:lstStyle/>
          <a:p>
            <a:r>
              <a:rPr lang="en-US" sz="2400" dirty="0"/>
              <a:t>Angular directives allow us to manipulate the DOM. </a:t>
            </a:r>
          </a:p>
          <a:p>
            <a:r>
              <a:rPr lang="en-US" sz="2400" dirty="0"/>
              <a:t>The directive is a marker on a DOM element that tells Angular to change the appearance, behavior, and layout of the DOM element and its children. </a:t>
            </a:r>
          </a:p>
          <a:p>
            <a:r>
              <a:rPr lang="en-US" sz="2400" dirty="0"/>
              <a:t>In Angular, most directives begin with </a:t>
            </a:r>
            <a:r>
              <a:rPr lang="en-US" sz="2400" dirty="0" err="1"/>
              <a:t>ng</a:t>
            </a:r>
            <a:r>
              <a:rPr lang="en-US" sz="2400" dirty="0"/>
              <a:t>, where </a:t>
            </a:r>
            <a:r>
              <a:rPr lang="en-US" sz="2400" dirty="0" err="1"/>
              <a:t>ng</a:t>
            </a:r>
            <a:r>
              <a:rPr lang="en-US" sz="2400" dirty="0"/>
              <a:t> stands for Angular, and extend the HTML.</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18</a:t>
            </a:fld>
            <a:endParaRPr lang="en-US"/>
          </a:p>
        </p:txBody>
      </p:sp>
    </p:spTree>
    <p:extLst>
      <p:ext uri="{BB962C8B-B14F-4D97-AF65-F5344CB8AC3E}">
        <p14:creationId xmlns:p14="http://schemas.microsoft.com/office/powerpoint/2010/main" val="67902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Directive</a:t>
            </a:r>
          </a:p>
        </p:txBody>
      </p:sp>
      <p:sp>
        <p:nvSpPr>
          <p:cNvPr id="3" name="Content Placeholder 2"/>
          <p:cNvSpPr>
            <a:spLocks noGrp="1"/>
          </p:cNvSpPr>
          <p:nvPr>
            <p:ph idx="1"/>
          </p:nvPr>
        </p:nvSpPr>
        <p:spPr/>
        <p:txBody>
          <a:bodyPr/>
          <a:lstStyle/>
          <a:p>
            <a:pPr marL="0" indent="0">
              <a:buNone/>
            </a:pPr>
            <a:r>
              <a:rPr lang="en-US" sz="2400" dirty="0"/>
              <a:t>There are three kinds of directives in Angular:</a:t>
            </a:r>
          </a:p>
          <a:p>
            <a:r>
              <a:rPr lang="en-US" sz="2400" b="1" dirty="0"/>
              <a:t>Component Directives</a:t>
            </a:r>
            <a:r>
              <a:rPr lang="en-US" sz="2400" dirty="0"/>
              <a:t> - Component directives alter the details of how the component should be processed, instantiated, and used at runtime.</a:t>
            </a:r>
          </a:p>
          <a:p>
            <a:r>
              <a:rPr lang="en-US" sz="2400" b="1" dirty="0"/>
              <a:t>Structural Directives</a:t>
            </a:r>
            <a:r>
              <a:rPr lang="en-US" sz="2400" dirty="0"/>
              <a:t> - Structural directives are used to manipulate and change the structure of the DOM elements.</a:t>
            </a:r>
          </a:p>
          <a:p>
            <a:r>
              <a:rPr lang="en-US" sz="2400" b="1" dirty="0"/>
              <a:t>Attribute Directives</a:t>
            </a:r>
            <a:r>
              <a:rPr lang="en-US" sz="2400" dirty="0"/>
              <a:t> - Attribute directives are used to change the look and behavior of the DOM elements.</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19</a:t>
            </a:fld>
            <a:endParaRPr lang="en-US"/>
          </a:p>
        </p:txBody>
      </p:sp>
    </p:spTree>
    <p:extLst>
      <p:ext uri="{BB962C8B-B14F-4D97-AF65-F5344CB8AC3E}">
        <p14:creationId xmlns:p14="http://schemas.microsoft.com/office/powerpoint/2010/main" val="210346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Components</a:t>
            </a:r>
          </a:p>
        </p:txBody>
      </p:sp>
      <p:sp>
        <p:nvSpPr>
          <p:cNvPr id="3" name="Content Placeholder 2"/>
          <p:cNvSpPr>
            <a:spLocks noGrp="1"/>
          </p:cNvSpPr>
          <p:nvPr>
            <p:ph idx="1"/>
          </p:nvPr>
        </p:nvSpPr>
        <p:spPr/>
        <p:txBody>
          <a:bodyPr/>
          <a:lstStyle/>
          <a:p>
            <a:r>
              <a:rPr lang="en-US" sz="2400" dirty="0"/>
              <a:t>Components are the basic building blocks in the Angular application. </a:t>
            </a:r>
          </a:p>
          <a:p>
            <a:r>
              <a:rPr lang="en-US" sz="2400" dirty="0"/>
              <a:t>Components contain the data &amp; UI logic that defines the view and behavior of the web application.</a:t>
            </a:r>
          </a:p>
          <a:p>
            <a:r>
              <a:rPr lang="en-US" sz="2400" dirty="0"/>
              <a:t>Components in Angular are defined using a @Component decorator. </a:t>
            </a:r>
          </a:p>
          <a:p>
            <a:r>
              <a:rPr lang="en-US" sz="2400" dirty="0"/>
              <a:t>It includes a selector, template, style, and other properties, and it specifies the metadata required to process the component.</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2</a:t>
            </a:fld>
            <a:endParaRPr lang="en-US"/>
          </a:p>
        </p:txBody>
      </p:sp>
    </p:spTree>
    <p:extLst>
      <p:ext uri="{BB962C8B-B14F-4D97-AF65-F5344CB8AC3E}">
        <p14:creationId xmlns:p14="http://schemas.microsoft.com/office/powerpoint/2010/main" val="1058905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directives</a:t>
            </a:r>
          </a:p>
        </p:txBody>
      </p:sp>
      <p:sp>
        <p:nvSpPr>
          <p:cNvPr id="3" name="Content Placeholder 2"/>
          <p:cNvSpPr>
            <a:spLocks noGrp="1"/>
          </p:cNvSpPr>
          <p:nvPr>
            <p:ph idx="1"/>
          </p:nvPr>
        </p:nvSpPr>
        <p:spPr/>
        <p:txBody>
          <a:bodyPr/>
          <a:lstStyle/>
          <a:p>
            <a:r>
              <a:rPr lang="en-US" sz="2400" dirty="0"/>
              <a:t>Structural directives are used for adding, removing, or manipulating DOM elements. </a:t>
            </a:r>
          </a:p>
          <a:p>
            <a:r>
              <a:rPr lang="en-US" sz="2400" dirty="0"/>
              <a:t>Structural directives start with an asterisk (*) followed by a directive name. </a:t>
            </a:r>
          </a:p>
          <a:p>
            <a:r>
              <a:rPr lang="en-US" sz="2400" dirty="0"/>
              <a:t>There are three built-in structural directives – </a:t>
            </a:r>
          </a:p>
          <a:p>
            <a:r>
              <a:rPr lang="en-US" sz="2400" b="1" dirty="0" err="1"/>
              <a:t>ngIf</a:t>
            </a:r>
            <a:r>
              <a:rPr lang="en-US" sz="2400" dirty="0"/>
              <a:t> </a:t>
            </a:r>
          </a:p>
          <a:p>
            <a:r>
              <a:rPr lang="en-US" sz="2400" b="1" dirty="0" err="1"/>
              <a:t>ngFor</a:t>
            </a:r>
            <a:r>
              <a:rPr lang="en-US" sz="2400" dirty="0"/>
              <a:t> </a:t>
            </a:r>
          </a:p>
          <a:p>
            <a:r>
              <a:rPr lang="en-US" sz="2400" b="1" dirty="0" err="1"/>
              <a:t>ngSwitch</a:t>
            </a:r>
            <a:r>
              <a:rPr lang="en-US" sz="2400" dirty="0"/>
              <a:t>.</a:t>
            </a:r>
          </a:p>
        </p:txBody>
      </p:sp>
      <p:sp>
        <p:nvSpPr>
          <p:cNvPr id="4" name="Slide Number Placeholder 3"/>
          <p:cNvSpPr>
            <a:spLocks noGrp="1"/>
          </p:cNvSpPr>
          <p:nvPr>
            <p:ph type="sldNum" sz="quarter" idx="12"/>
          </p:nvPr>
        </p:nvSpPr>
        <p:spPr/>
        <p:txBody>
          <a:bodyPr/>
          <a:lstStyle/>
          <a:p>
            <a:fld id="{9A6727EE-634A-4038-8F5D-F64F8ED6D112}" type="slidenum">
              <a:rPr lang="en-US" smtClean="0"/>
              <a:t>20</a:t>
            </a:fld>
            <a:endParaRPr lang="en-US"/>
          </a:p>
        </p:txBody>
      </p:sp>
    </p:spTree>
    <p:extLst>
      <p:ext uri="{BB962C8B-B14F-4D97-AF65-F5344CB8AC3E}">
        <p14:creationId xmlns:p14="http://schemas.microsoft.com/office/powerpoint/2010/main" val="36441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ngIf</a:t>
            </a:r>
            <a:r>
              <a:rPr lang="en-US" dirty="0"/>
              <a:t> Directive</a:t>
            </a:r>
          </a:p>
        </p:txBody>
      </p:sp>
      <p:sp>
        <p:nvSpPr>
          <p:cNvPr id="3" name="Content Placeholder 2"/>
          <p:cNvSpPr>
            <a:spLocks noGrp="1"/>
          </p:cNvSpPr>
          <p:nvPr>
            <p:ph idx="1"/>
          </p:nvPr>
        </p:nvSpPr>
        <p:spPr/>
        <p:txBody>
          <a:bodyPr/>
          <a:lstStyle/>
          <a:p>
            <a:r>
              <a:rPr lang="en-US" sz="2400" dirty="0"/>
              <a:t>The *</a:t>
            </a:r>
            <a:r>
              <a:rPr lang="en-US" sz="2400" dirty="0" err="1"/>
              <a:t>ngIf</a:t>
            </a:r>
            <a:r>
              <a:rPr lang="en-US" sz="2400" dirty="0"/>
              <a:t> directive allows us to add or remove DOM Elements based upon the Boolean expression. </a:t>
            </a:r>
          </a:p>
          <a:p>
            <a:r>
              <a:rPr lang="en-US" sz="2400" dirty="0"/>
              <a:t>It doesn't hide the elements, but generally adds or removes them physically from the DOM.</a:t>
            </a:r>
          </a:p>
        </p:txBody>
      </p:sp>
      <p:sp>
        <p:nvSpPr>
          <p:cNvPr id="4" name="Slide Number Placeholder 3"/>
          <p:cNvSpPr>
            <a:spLocks noGrp="1"/>
          </p:cNvSpPr>
          <p:nvPr>
            <p:ph type="sldNum" sz="quarter" idx="12"/>
          </p:nvPr>
        </p:nvSpPr>
        <p:spPr/>
        <p:txBody>
          <a:bodyPr/>
          <a:lstStyle/>
          <a:p>
            <a:fld id="{9A6727EE-634A-4038-8F5D-F64F8ED6D112}" type="slidenum">
              <a:rPr lang="en-US" smtClean="0"/>
              <a:t>21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5867400" cy="261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56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ngFor</a:t>
            </a:r>
            <a:r>
              <a:rPr lang="en-US" dirty="0"/>
              <a:t> Directive</a:t>
            </a:r>
          </a:p>
        </p:txBody>
      </p:sp>
      <p:sp>
        <p:nvSpPr>
          <p:cNvPr id="3" name="Content Placeholder 2"/>
          <p:cNvSpPr>
            <a:spLocks noGrp="1"/>
          </p:cNvSpPr>
          <p:nvPr>
            <p:ph idx="1"/>
          </p:nvPr>
        </p:nvSpPr>
        <p:spPr/>
        <p:txBody>
          <a:bodyPr/>
          <a:lstStyle/>
          <a:p>
            <a:r>
              <a:rPr lang="en-US" sz="2400" dirty="0"/>
              <a:t>The *</a:t>
            </a:r>
            <a:r>
              <a:rPr lang="en-US" sz="2400" dirty="0" err="1"/>
              <a:t>ngFor</a:t>
            </a:r>
            <a:r>
              <a:rPr lang="en-US" sz="2400" dirty="0"/>
              <a:t> directive is used to repeat a part of the HTML template once per each item from an </a:t>
            </a:r>
            <a:r>
              <a:rPr lang="en-US" sz="2400" dirty="0" err="1"/>
              <a:t>iterable</a:t>
            </a:r>
            <a:r>
              <a:rPr lang="en-US" sz="2400" dirty="0"/>
              <a:t> list.</a:t>
            </a:r>
          </a:p>
        </p:txBody>
      </p:sp>
      <p:sp>
        <p:nvSpPr>
          <p:cNvPr id="4" name="Slide Number Placeholder 3"/>
          <p:cNvSpPr>
            <a:spLocks noGrp="1"/>
          </p:cNvSpPr>
          <p:nvPr>
            <p:ph type="sldNum" sz="quarter" idx="12"/>
          </p:nvPr>
        </p:nvSpPr>
        <p:spPr/>
        <p:txBody>
          <a:bodyPr/>
          <a:lstStyle/>
          <a:p>
            <a:fld id="{9A6727EE-634A-4038-8F5D-F64F8ED6D112}" type="slidenum">
              <a:rPr lang="en-US" smtClean="0"/>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3581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19424"/>
            <a:ext cx="425036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89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ngSwitch</a:t>
            </a:r>
            <a:r>
              <a:rPr lang="en-US" dirty="0"/>
              <a:t> Directive</a:t>
            </a:r>
          </a:p>
        </p:txBody>
      </p:sp>
      <p:sp>
        <p:nvSpPr>
          <p:cNvPr id="3" name="Content Placeholder 2"/>
          <p:cNvSpPr>
            <a:spLocks noGrp="1"/>
          </p:cNvSpPr>
          <p:nvPr>
            <p:ph idx="1"/>
          </p:nvPr>
        </p:nvSpPr>
        <p:spPr/>
        <p:txBody>
          <a:bodyPr/>
          <a:lstStyle/>
          <a:p>
            <a:r>
              <a:rPr lang="en-US" sz="2400" dirty="0"/>
              <a:t>The Angular </a:t>
            </a:r>
            <a:r>
              <a:rPr lang="en-US" sz="2400" i="1" dirty="0" err="1"/>
              <a:t>NgSwitch</a:t>
            </a:r>
            <a:r>
              <a:rPr lang="en-US" sz="2400" dirty="0"/>
              <a:t> has a set of cooperating directives: </a:t>
            </a:r>
            <a:r>
              <a:rPr lang="en-US" sz="2400" b="1" dirty="0" err="1"/>
              <a:t>NgSwitch</a:t>
            </a:r>
            <a:r>
              <a:rPr lang="en-US" sz="2400" dirty="0"/>
              <a:t>, </a:t>
            </a:r>
            <a:r>
              <a:rPr lang="en-US" sz="2400" b="1" dirty="0" err="1"/>
              <a:t>NgSwitchCase</a:t>
            </a:r>
            <a:r>
              <a:rPr lang="en-US" sz="2400" dirty="0"/>
              <a:t>, and </a:t>
            </a:r>
            <a:r>
              <a:rPr lang="en-US" sz="2400" b="1" dirty="0" err="1"/>
              <a:t>NgSwitchDefault</a:t>
            </a:r>
            <a:r>
              <a:rPr lang="en-US" sz="2400" dirty="0"/>
              <a:t>.</a:t>
            </a:r>
          </a:p>
          <a:p>
            <a:r>
              <a:rPr lang="en-US" sz="2400" i="1" dirty="0" err="1"/>
              <a:t>NgSwitch</a:t>
            </a:r>
            <a:r>
              <a:rPr lang="en-US" sz="2400" dirty="0"/>
              <a:t> is an attribute directive that controls the behavior of the other two switch structural directives – </a:t>
            </a:r>
          </a:p>
          <a:p>
            <a:r>
              <a:rPr lang="en-US" sz="2400" i="1" dirty="0" err="1"/>
              <a:t>NgSwitchCase</a:t>
            </a:r>
            <a:r>
              <a:rPr lang="en-US" sz="2400" dirty="0"/>
              <a:t> and </a:t>
            </a:r>
            <a:r>
              <a:rPr lang="en-US" sz="2400" i="1" dirty="0" err="1"/>
              <a:t>NgSwitchDefault</a:t>
            </a:r>
            <a:r>
              <a:rPr lang="en-US" sz="2400" dirty="0"/>
              <a:t>. That's why we write </a:t>
            </a:r>
            <a:r>
              <a:rPr lang="en-US" sz="2400" i="1" dirty="0" err="1"/>
              <a:t>NgSwitch</a:t>
            </a:r>
            <a:r>
              <a:rPr lang="en-US" sz="2400" dirty="0"/>
              <a:t> as [</a:t>
            </a:r>
            <a:r>
              <a:rPr lang="en-US" sz="2400" dirty="0" err="1"/>
              <a:t>ngSwitch</a:t>
            </a:r>
            <a:r>
              <a:rPr lang="en-US" sz="2400" dirty="0"/>
              <a:t>], </a:t>
            </a:r>
            <a:r>
              <a:rPr lang="en-US" sz="2400" i="1" dirty="0" err="1"/>
              <a:t>NgSwitchCase</a:t>
            </a:r>
            <a:r>
              <a:rPr lang="en-US" sz="2400" dirty="0"/>
              <a:t> as *</a:t>
            </a:r>
            <a:r>
              <a:rPr lang="en-US" sz="2400" dirty="0" err="1"/>
              <a:t>ngSwitchCase</a:t>
            </a:r>
            <a:r>
              <a:rPr lang="en-US" sz="2400" dirty="0"/>
              <a:t>, and </a:t>
            </a:r>
            <a:r>
              <a:rPr lang="en-US" sz="2400" i="1" dirty="0" err="1"/>
              <a:t>NgSwitchDefault</a:t>
            </a:r>
            <a:r>
              <a:rPr lang="en-US" sz="2400" dirty="0"/>
              <a:t> as *</a:t>
            </a:r>
            <a:r>
              <a:rPr lang="en-US" sz="2400" dirty="0" err="1"/>
              <a:t>ngSwitchDefault</a:t>
            </a:r>
            <a:r>
              <a:rPr lang="en-US" sz="2400" dirty="0"/>
              <a:t>.</a:t>
            </a:r>
          </a:p>
          <a:p>
            <a:r>
              <a:rPr lang="en-US" sz="2400" i="1" dirty="0" err="1"/>
              <a:t>NgSwitchCase</a:t>
            </a:r>
            <a:r>
              <a:rPr lang="en-US" sz="2400" dirty="0"/>
              <a:t> displays its element when its value matches the switch value. </a:t>
            </a:r>
          </a:p>
          <a:p>
            <a:r>
              <a:rPr lang="en-US" sz="2400" i="1" dirty="0" err="1"/>
              <a:t>NgSwitchDefault</a:t>
            </a:r>
            <a:r>
              <a:rPr lang="en-US" sz="2400" dirty="0"/>
              <a:t> displays its element when no sibling </a:t>
            </a:r>
            <a:r>
              <a:rPr lang="en-US" sz="2400" i="1" dirty="0" err="1"/>
              <a:t>NgSwitchCase</a:t>
            </a:r>
            <a:r>
              <a:rPr lang="en-US" sz="2400" dirty="0"/>
              <a:t> matches the switch value.</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23</a:t>
            </a:fld>
            <a:endParaRPr lang="en-US"/>
          </a:p>
        </p:txBody>
      </p:sp>
    </p:spTree>
    <p:extLst>
      <p:ext uri="{BB962C8B-B14F-4D97-AF65-F5344CB8AC3E}">
        <p14:creationId xmlns:p14="http://schemas.microsoft.com/office/powerpoint/2010/main" val="159586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ngSwitch</a:t>
            </a:r>
            <a:r>
              <a:rPr lang="en-US" dirty="0"/>
              <a:t> Directive</a:t>
            </a:r>
          </a:p>
        </p:txBody>
      </p:sp>
      <p:sp>
        <p:nvSpPr>
          <p:cNvPr id="4" name="Slide Number Placeholder 3"/>
          <p:cNvSpPr>
            <a:spLocks noGrp="1"/>
          </p:cNvSpPr>
          <p:nvPr>
            <p:ph type="sldNum" sz="quarter" idx="12"/>
          </p:nvPr>
        </p:nvSpPr>
        <p:spPr/>
        <p:txBody>
          <a:bodyPr/>
          <a:lstStyle/>
          <a:p>
            <a:fld id="{9A6727EE-634A-4038-8F5D-F64F8ED6D112}" type="slidenum">
              <a:rPr lang="en-US" smtClean="0"/>
              <a:t>24</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598776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713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ng</a:t>
            </a:r>
            <a:r>
              <a:rPr lang="en-US" dirty="0"/>
              <a:t>-template&gt; </a:t>
            </a:r>
          </a:p>
        </p:txBody>
      </p:sp>
      <p:sp>
        <p:nvSpPr>
          <p:cNvPr id="3" name="Content Placeholder 2"/>
          <p:cNvSpPr>
            <a:spLocks noGrp="1"/>
          </p:cNvSpPr>
          <p:nvPr>
            <p:ph idx="1"/>
          </p:nvPr>
        </p:nvSpPr>
        <p:spPr/>
        <p:txBody>
          <a:bodyPr/>
          <a:lstStyle/>
          <a:p>
            <a:r>
              <a:rPr lang="en-US" dirty="0"/>
              <a:t>Structural directives can work with the HTML5 &lt;</a:t>
            </a:r>
            <a:r>
              <a:rPr lang="en-US" dirty="0" err="1"/>
              <a:t>ng</a:t>
            </a:r>
            <a:r>
              <a:rPr lang="en-US" dirty="0"/>
              <a:t>-template&gt; element, which is designed to hold template code.</a:t>
            </a:r>
          </a:p>
          <a:p>
            <a:endParaRPr lang="en-US" dirty="0"/>
          </a:p>
        </p:txBody>
      </p:sp>
      <p:sp>
        <p:nvSpPr>
          <p:cNvPr id="4" name="Slide Number Placeholder 3"/>
          <p:cNvSpPr>
            <a:spLocks noGrp="1"/>
          </p:cNvSpPr>
          <p:nvPr>
            <p:ph type="sldNum" sz="quarter" idx="12"/>
          </p:nvPr>
        </p:nvSpPr>
        <p:spPr/>
        <p:txBody>
          <a:bodyPr/>
          <a:lstStyle/>
          <a:p>
            <a:fld id="{9A6727EE-634A-4038-8F5D-F64F8ED6D112}" type="slidenum">
              <a:rPr lang="en-US" smtClean="0"/>
              <a:t>25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3429000"/>
            <a:ext cx="5057775" cy="141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725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Content Placeholder 2"/>
          <p:cNvSpPr>
            <a:spLocks noGrp="1"/>
          </p:cNvSpPr>
          <p:nvPr>
            <p:ph idx="1"/>
          </p:nvPr>
        </p:nvSpPr>
        <p:spPr/>
        <p:txBody>
          <a:bodyPr/>
          <a:lstStyle/>
          <a:p>
            <a:r>
              <a:rPr lang="en-US" dirty="0"/>
              <a:t>Attribute directives are used to change the look and behavior of the DOM elements.</a:t>
            </a:r>
          </a:p>
          <a:p>
            <a:r>
              <a:rPr lang="en-US" dirty="0"/>
              <a:t>There are two built-in attribute directives – </a:t>
            </a:r>
          </a:p>
          <a:p>
            <a:r>
              <a:rPr lang="en-US" b="1" dirty="0" err="1"/>
              <a:t>ngClass</a:t>
            </a:r>
            <a:r>
              <a:rPr lang="en-US" dirty="0"/>
              <a:t> </a:t>
            </a:r>
          </a:p>
          <a:p>
            <a:r>
              <a:rPr lang="en-US" b="1" dirty="0" err="1"/>
              <a:t>ngStyle</a:t>
            </a:r>
            <a:r>
              <a:rPr lang="en-US" dirty="0"/>
              <a:t>.</a:t>
            </a:r>
          </a:p>
        </p:txBody>
      </p:sp>
      <p:sp>
        <p:nvSpPr>
          <p:cNvPr id="4" name="Slide Number Placeholder 3"/>
          <p:cNvSpPr>
            <a:spLocks noGrp="1"/>
          </p:cNvSpPr>
          <p:nvPr>
            <p:ph type="sldNum" sz="quarter" idx="12"/>
          </p:nvPr>
        </p:nvSpPr>
        <p:spPr/>
        <p:txBody>
          <a:bodyPr/>
          <a:lstStyle/>
          <a:p>
            <a:fld id="{9A6727EE-634A-4038-8F5D-F64F8ED6D112}" type="slidenum">
              <a:rPr lang="en-US" smtClean="0"/>
              <a:t>26</a:t>
            </a:fld>
            <a:endParaRPr lang="en-US"/>
          </a:p>
        </p:txBody>
      </p:sp>
    </p:spTree>
    <p:extLst>
      <p:ext uri="{BB962C8B-B14F-4D97-AF65-F5344CB8AC3E}">
        <p14:creationId xmlns:p14="http://schemas.microsoft.com/office/powerpoint/2010/main" val="988269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ngClass</a:t>
            </a:r>
            <a:r>
              <a:rPr lang="en-US" dirty="0"/>
              <a:t> Directive</a:t>
            </a:r>
          </a:p>
        </p:txBody>
      </p:sp>
      <p:sp>
        <p:nvSpPr>
          <p:cNvPr id="3" name="Content Placeholder 2"/>
          <p:cNvSpPr>
            <a:spLocks noGrp="1"/>
          </p:cNvSpPr>
          <p:nvPr>
            <p:ph idx="1"/>
          </p:nvPr>
        </p:nvSpPr>
        <p:spPr/>
        <p:txBody>
          <a:bodyPr/>
          <a:lstStyle/>
          <a:p>
            <a:r>
              <a:rPr lang="en-US" dirty="0"/>
              <a:t>The [</a:t>
            </a:r>
            <a:r>
              <a:rPr lang="en-US" dirty="0" err="1"/>
              <a:t>ngClass</a:t>
            </a:r>
            <a:r>
              <a:rPr lang="en-US" dirty="0"/>
              <a:t>] directive is used for adding or removing the CSS classes on an HTML element. </a:t>
            </a:r>
          </a:p>
          <a:p>
            <a:r>
              <a:rPr lang="en-US" dirty="0"/>
              <a:t>It allows us to apply CSS classes dynamically based on expression evaluation.</a:t>
            </a:r>
          </a:p>
          <a:p>
            <a:r>
              <a:rPr lang="en-US" b="1" dirty="0"/>
              <a:t>Syntax:</a:t>
            </a:r>
            <a:r>
              <a:rPr lang="en-US" dirty="0"/>
              <a:t> </a:t>
            </a:r>
          </a:p>
          <a:p>
            <a:pPr marL="0" indent="0">
              <a:buNone/>
            </a:pPr>
            <a:r>
              <a:rPr lang="en-US" sz="2400" dirty="0"/>
              <a:t>&lt;some-element [</a:t>
            </a:r>
            <a:r>
              <a:rPr lang="en-US" sz="2400" dirty="0" err="1"/>
              <a:t>ngClass</a:t>
            </a:r>
            <a:r>
              <a:rPr lang="en-US" sz="2400" dirty="0"/>
              <a:t>]="value"&gt; ....&lt;/some-element&gt;</a:t>
            </a:r>
          </a:p>
          <a:p>
            <a:endParaRPr lang="en-US" dirty="0"/>
          </a:p>
        </p:txBody>
      </p:sp>
      <p:sp>
        <p:nvSpPr>
          <p:cNvPr id="4" name="Slide Number Placeholder 3"/>
          <p:cNvSpPr>
            <a:spLocks noGrp="1"/>
          </p:cNvSpPr>
          <p:nvPr>
            <p:ph type="sldNum" sz="quarter" idx="12"/>
          </p:nvPr>
        </p:nvSpPr>
        <p:spPr/>
        <p:txBody>
          <a:bodyPr/>
          <a:lstStyle/>
          <a:p>
            <a:fld id="{9A6727EE-634A-4038-8F5D-F64F8ED6D112}" type="slidenum">
              <a:rPr lang="en-US" smtClean="0"/>
              <a:t>27</a:t>
            </a:fld>
            <a:endParaRPr lang="en-US"/>
          </a:p>
        </p:txBody>
      </p:sp>
    </p:spTree>
    <p:extLst>
      <p:ext uri="{BB962C8B-B14F-4D97-AF65-F5344CB8AC3E}">
        <p14:creationId xmlns:p14="http://schemas.microsoft.com/office/powerpoint/2010/main" val="61770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ngClass</a:t>
            </a:r>
            <a:r>
              <a:rPr lang="en-US" dirty="0"/>
              <a:t> Directive</a:t>
            </a:r>
          </a:p>
        </p:txBody>
      </p:sp>
      <p:sp>
        <p:nvSpPr>
          <p:cNvPr id="3" name="Content Placeholder 2"/>
          <p:cNvSpPr>
            <a:spLocks noGrp="1"/>
          </p:cNvSpPr>
          <p:nvPr>
            <p:ph idx="1"/>
          </p:nvPr>
        </p:nvSpPr>
        <p:spPr/>
        <p:txBody>
          <a:bodyPr/>
          <a:lstStyle/>
          <a:p>
            <a:pPr marL="0" indent="0">
              <a:buNone/>
            </a:pPr>
            <a:r>
              <a:rPr lang="en-US" sz="2100" dirty="0"/>
              <a:t>The value can be</a:t>
            </a:r>
          </a:p>
          <a:p>
            <a:r>
              <a:rPr lang="en-US" sz="2100" b="1" dirty="0"/>
              <a:t>string</a:t>
            </a:r>
            <a:r>
              <a:rPr lang="en-US" sz="2100" dirty="0"/>
              <a:t> - the CSS classes declared as string. For example, &lt;some-element [</a:t>
            </a:r>
            <a:r>
              <a:rPr lang="en-US" sz="2100" dirty="0" err="1"/>
              <a:t>ngClass</a:t>
            </a:r>
            <a:r>
              <a:rPr lang="en-US" sz="2100" dirty="0"/>
              <a:t>]="'first second'"&gt;...&lt;/some-element&gt; where first and second are the two CSS Classes delimited by space. Both the first and second CSS style will be applied to the element.</a:t>
            </a:r>
          </a:p>
          <a:p>
            <a:r>
              <a:rPr lang="en-US" sz="2100" b="1" dirty="0"/>
              <a:t>Array</a:t>
            </a:r>
            <a:r>
              <a:rPr lang="en-US" sz="2100" dirty="0"/>
              <a:t> - the CSS classes declared as Array elements. For example,&lt;some-element [</a:t>
            </a:r>
            <a:r>
              <a:rPr lang="en-US" sz="2100" dirty="0" err="1"/>
              <a:t>ngClass</a:t>
            </a:r>
            <a:r>
              <a:rPr lang="en-US" sz="2100" dirty="0"/>
              <a:t>]="['first', 'second']"&gt;...&lt;/some-element&gt;</a:t>
            </a:r>
          </a:p>
          <a:p>
            <a:r>
              <a:rPr lang="en-US" sz="2100" b="1" dirty="0"/>
              <a:t>Object</a:t>
            </a:r>
            <a:r>
              <a:rPr lang="en-US" sz="2100" dirty="0"/>
              <a:t> - in which </a:t>
            </a:r>
            <a:r>
              <a:rPr lang="en-US" sz="2100" i="1" dirty="0"/>
              <a:t>keys</a:t>
            </a:r>
            <a:r>
              <a:rPr lang="en-US" sz="2100" dirty="0"/>
              <a:t> are CSS classes and </a:t>
            </a:r>
            <a:r>
              <a:rPr lang="en-US" sz="2100" i="1" dirty="0"/>
              <a:t>values</a:t>
            </a:r>
            <a:r>
              <a:rPr lang="en-US" sz="2100" dirty="0"/>
              <a:t> are expression that evaluates true or false. The CSS Class applied to the element when the expression evaluates a </a:t>
            </a:r>
            <a:r>
              <a:rPr lang="en-US" sz="2100" dirty="0" err="1"/>
              <a:t>truthy</a:t>
            </a:r>
            <a:r>
              <a:rPr lang="en-US" sz="2100" dirty="0"/>
              <a:t> value, else they will be removed. For example,&lt;some-element [</a:t>
            </a:r>
            <a:r>
              <a:rPr lang="en-US" sz="2100" dirty="0" err="1"/>
              <a:t>ngClass</a:t>
            </a:r>
            <a:r>
              <a:rPr lang="en-US" sz="2100" dirty="0"/>
              <a:t>]="{'first': true, 'second': true, 'third': false}"&gt;...&lt;/some-element&gt;</a:t>
            </a:r>
          </a:p>
          <a:p>
            <a:endParaRPr lang="en-US" sz="2100" dirty="0"/>
          </a:p>
        </p:txBody>
      </p:sp>
      <p:sp>
        <p:nvSpPr>
          <p:cNvPr id="4" name="Slide Number Placeholder 3"/>
          <p:cNvSpPr>
            <a:spLocks noGrp="1"/>
          </p:cNvSpPr>
          <p:nvPr>
            <p:ph type="sldNum" sz="quarter" idx="12"/>
          </p:nvPr>
        </p:nvSpPr>
        <p:spPr/>
        <p:txBody>
          <a:bodyPr/>
          <a:lstStyle/>
          <a:p>
            <a:fld id="{9A6727EE-634A-4038-8F5D-F64F8ED6D112}" type="slidenum">
              <a:rPr lang="en-US" smtClean="0"/>
              <a:t>28</a:t>
            </a:fld>
            <a:endParaRPr lang="en-US"/>
          </a:p>
        </p:txBody>
      </p:sp>
    </p:spTree>
    <p:extLst>
      <p:ext uri="{BB962C8B-B14F-4D97-AF65-F5344CB8AC3E}">
        <p14:creationId xmlns:p14="http://schemas.microsoft.com/office/powerpoint/2010/main" val="1388706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ngStyle</a:t>
            </a:r>
            <a:r>
              <a:rPr lang="en-US" dirty="0"/>
              <a:t> Directive</a:t>
            </a:r>
          </a:p>
        </p:txBody>
      </p:sp>
      <p:sp>
        <p:nvSpPr>
          <p:cNvPr id="3" name="Content Placeholder 2"/>
          <p:cNvSpPr>
            <a:spLocks noGrp="1"/>
          </p:cNvSpPr>
          <p:nvPr>
            <p:ph idx="1"/>
          </p:nvPr>
        </p:nvSpPr>
        <p:spPr/>
        <p:txBody>
          <a:bodyPr/>
          <a:lstStyle/>
          <a:p>
            <a:r>
              <a:rPr lang="en-US" dirty="0"/>
              <a:t>The [</a:t>
            </a:r>
            <a:r>
              <a:rPr lang="en-US" dirty="0" err="1"/>
              <a:t>ngStyle</a:t>
            </a:r>
            <a:r>
              <a:rPr lang="en-US" dirty="0"/>
              <a:t>] directive allows us to dynamically change the style of HTML element based on the expression.</a:t>
            </a:r>
          </a:p>
          <a:p>
            <a:r>
              <a:rPr lang="en-US" b="1" dirty="0"/>
              <a:t>Syntax:</a:t>
            </a:r>
            <a:r>
              <a:rPr lang="en-US" dirty="0"/>
              <a:t> </a:t>
            </a:r>
          </a:p>
          <a:p>
            <a:pPr marL="0" indent="0">
              <a:buNone/>
            </a:pPr>
            <a:r>
              <a:rPr lang="en-US" sz="2400" dirty="0"/>
              <a:t>&lt;some-element [</a:t>
            </a:r>
            <a:r>
              <a:rPr lang="en-US" sz="2400" dirty="0" err="1"/>
              <a:t>ngStyle</a:t>
            </a:r>
            <a:r>
              <a:rPr lang="en-US" sz="2400" dirty="0"/>
              <a:t>]="</a:t>
            </a:r>
            <a:r>
              <a:rPr lang="en-US" sz="2400" dirty="0" err="1"/>
              <a:t>objExp</a:t>
            </a:r>
            <a:r>
              <a:rPr lang="en-US" sz="2400" dirty="0"/>
              <a:t>"&gt;...&lt;/some-element&gt;</a:t>
            </a:r>
          </a:p>
          <a:p>
            <a:endParaRPr lang="en-US" dirty="0"/>
          </a:p>
        </p:txBody>
      </p:sp>
      <p:sp>
        <p:nvSpPr>
          <p:cNvPr id="4" name="Slide Number Placeholder 3"/>
          <p:cNvSpPr>
            <a:spLocks noGrp="1"/>
          </p:cNvSpPr>
          <p:nvPr>
            <p:ph type="sldNum" sz="quarter" idx="12"/>
          </p:nvPr>
        </p:nvSpPr>
        <p:spPr/>
        <p:txBody>
          <a:bodyPr/>
          <a:lstStyle/>
          <a:p>
            <a:fld id="{9A6727EE-634A-4038-8F5D-F64F8ED6D112}" type="slidenum">
              <a:rPr lang="en-US" smtClean="0"/>
              <a:t>29</a:t>
            </a:fld>
            <a:endParaRPr lang="en-US"/>
          </a:p>
        </p:txBody>
      </p:sp>
    </p:spTree>
    <p:extLst>
      <p:ext uri="{BB962C8B-B14F-4D97-AF65-F5344CB8AC3E}">
        <p14:creationId xmlns:p14="http://schemas.microsoft.com/office/powerpoint/2010/main" val="169856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Components</a:t>
            </a:r>
          </a:p>
        </p:txBody>
      </p:sp>
      <p:sp>
        <p:nvSpPr>
          <p:cNvPr id="3" name="Content Placeholder 2"/>
          <p:cNvSpPr>
            <a:spLocks noGrp="1"/>
          </p:cNvSpPr>
          <p:nvPr>
            <p:ph idx="1"/>
          </p:nvPr>
        </p:nvSpPr>
        <p:spPr/>
        <p:txBody>
          <a:bodyPr/>
          <a:lstStyle/>
          <a:p>
            <a:r>
              <a:rPr lang="en-US" sz="2400" dirty="0"/>
              <a:t>Angular applications can have multiple components. </a:t>
            </a:r>
          </a:p>
          <a:p>
            <a:r>
              <a:rPr lang="en-US" sz="2400" dirty="0"/>
              <a:t>Each component handles a small part of UI. </a:t>
            </a:r>
          </a:p>
          <a:p>
            <a:r>
              <a:rPr lang="en-US" sz="2400" dirty="0"/>
              <a:t>These components work together to produce the complete user interface of the application. </a:t>
            </a:r>
          </a:p>
          <a:p>
            <a:r>
              <a:rPr lang="en-US" sz="2400" dirty="0"/>
              <a:t>An Angular application has one </a:t>
            </a:r>
            <a:r>
              <a:rPr lang="en-US" sz="2400" b="1" dirty="0"/>
              <a:t>root component</a:t>
            </a:r>
            <a:r>
              <a:rPr lang="en-US" sz="2400" dirty="0"/>
              <a:t> (</a:t>
            </a:r>
            <a:r>
              <a:rPr lang="en-US" sz="2400" dirty="0" err="1"/>
              <a:t>AppComponent</a:t>
            </a:r>
            <a:r>
              <a:rPr lang="en-US" sz="2400" dirty="0"/>
              <a:t>) which is specified in the bootstrap array under the main </a:t>
            </a:r>
            <a:r>
              <a:rPr lang="en-US" sz="2400" b="1" dirty="0" err="1"/>
              <a:t>ngModule</a:t>
            </a:r>
            <a:r>
              <a:rPr lang="en-US" sz="2400" dirty="0"/>
              <a:t> module defined in the </a:t>
            </a:r>
            <a:r>
              <a:rPr lang="en-US" sz="2400" b="1" dirty="0" err="1"/>
              <a:t>app.module.ts</a:t>
            </a:r>
            <a:r>
              <a:rPr lang="en-US" sz="2400" dirty="0"/>
              <a:t> file.</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3</a:t>
            </a:fld>
            <a:endParaRPr lang="en-US"/>
          </a:p>
        </p:txBody>
      </p:sp>
    </p:spTree>
    <p:extLst>
      <p:ext uri="{BB962C8B-B14F-4D97-AF65-F5344CB8AC3E}">
        <p14:creationId xmlns:p14="http://schemas.microsoft.com/office/powerpoint/2010/main" val="128995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Directives</a:t>
            </a:r>
          </a:p>
        </p:txBody>
      </p:sp>
      <p:sp>
        <p:nvSpPr>
          <p:cNvPr id="3" name="Content Placeholder 2"/>
          <p:cNvSpPr>
            <a:spLocks noGrp="1"/>
          </p:cNvSpPr>
          <p:nvPr>
            <p:ph idx="1"/>
          </p:nvPr>
        </p:nvSpPr>
        <p:spPr/>
        <p:txBody>
          <a:bodyPr/>
          <a:lstStyle/>
          <a:p>
            <a:r>
              <a:rPr lang="en-US" sz="2400" dirty="0"/>
              <a:t>We can create our custom directives to use in the </a:t>
            </a:r>
          </a:p>
          <a:p>
            <a:r>
              <a:rPr lang="en-US" sz="2400" dirty="0"/>
              <a:t>Angular component with the CLI command </a:t>
            </a:r>
            <a:br>
              <a:rPr lang="en-US" sz="2400" dirty="0"/>
            </a:br>
            <a:r>
              <a:rPr lang="en-US" sz="2400" b="1" dirty="0" err="1"/>
              <a:t>ng</a:t>
            </a:r>
            <a:r>
              <a:rPr lang="en-US" sz="2400" b="1" dirty="0"/>
              <a:t> generate directive &lt;name of the directive&gt;</a:t>
            </a:r>
            <a:r>
              <a:rPr lang="en-US" sz="2400" dirty="0"/>
              <a:t>.</a:t>
            </a:r>
          </a:p>
          <a:p>
            <a:r>
              <a:rPr lang="en-US" sz="2400" b="1" dirty="0"/>
              <a:t>For example</a:t>
            </a:r>
            <a:r>
              <a:rPr lang="en-US" sz="2400" dirty="0"/>
              <a:t>, </a:t>
            </a:r>
          </a:p>
          <a:p>
            <a:r>
              <a:rPr lang="en-US" sz="2400" dirty="0"/>
              <a:t>When we run this command </a:t>
            </a:r>
            <a:r>
              <a:rPr lang="en-US" sz="2400" b="1" dirty="0" err="1"/>
              <a:t>ng</a:t>
            </a:r>
            <a:r>
              <a:rPr lang="en-US" sz="2400" b="1" dirty="0"/>
              <a:t> generate directive text </a:t>
            </a:r>
            <a:r>
              <a:rPr lang="en-US" sz="2400" dirty="0"/>
              <a:t>in a terminal, the CLI creates </a:t>
            </a:r>
            <a:r>
              <a:rPr lang="en-US" sz="2400" i="1" dirty="0" err="1"/>
              <a:t>text.directive.ts</a:t>
            </a:r>
            <a:r>
              <a:rPr lang="en-US" sz="2400" dirty="0"/>
              <a:t> file and corresponding test file </a:t>
            </a:r>
            <a:r>
              <a:rPr lang="en-US" sz="2400" i="1" dirty="0" err="1"/>
              <a:t>text.directive.spec.ts</a:t>
            </a:r>
            <a:r>
              <a:rPr lang="en-US" sz="2400" dirty="0"/>
              <a:t> under </a:t>
            </a:r>
            <a:r>
              <a:rPr lang="en-US" sz="2400" i="1" dirty="0" err="1"/>
              <a:t>src</a:t>
            </a:r>
            <a:r>
              <a:rPr lang="en-US" sz="2400" i="1" dirty="0"/>
              <a:t>/app</a:t>
            </a:r>
            <a:r>
              <a:rPr lang="en-US" sz="2400" dirty="0"/>
              <a:t> folder in our application. </a:t>
            </a:r>
          </a:p>
          <a:p>
            <a:r>
              <a:rPr lang="en-US" sz="2400" dirty="0"/>
              <a:t>Also, CLI declares this directive class under </a:t>
            </a:r>
            <a:r>
              <a:rPr lang="en-US" sz="2400" i="1" dirty="0" err="1"/>
              <a:t>AppModule</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30</a:t>
            </a:fld>
            <a:endParaRPr lang="en-US"/>
          </a:p>
        </p:txBody>
      </p:sp>
    </p:spTree>
    <p:extLst>
      <p:ext uri="{BB962C8B-B14F-4D97-AF65-F5344CB8AC3E}">
        <p14:creationId xmlns:p14="http://schemas.microsoft.com/office/powerpoint/2010/main" val="1552265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Directives</a:t>
            </a:r>
          </a:p>
        </p:txBody>
      </p:sp>
      <p:sp>
        <p:nvSpPr>
          <p:cNvPr id="3" name="Content Placeholder 2"/>
          <p:cNvSpPr>
            <a:spLocks noGrp="1"/>
          </p:cNvSpPr>
          <p:nvPr>
            <p:ph idx="1"/>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you use this directive in the template of the root </a:t>
            </a:r>
            <a:r>
              <a:rPr lang="en-US" sz="2400" dirty="0" err="1"/>
              <a:t>AppComponent</a:t>
            </a:r>
            <a:r>
              <a:rPr lang="en-US" sz="2400" dirty="0"/>
              <a:t> and apply the directive as an attribute.</a:t>
            </a:r>
          </a:p>
          <a:p>
            <a:r>
              <a:rPr lang="en-US" sz="2400" dirty="0"/>
              <a:t>For Example: &lt;p </a:t>
            </a:r>
            <a:r>
              <a:rPr lang="en-US" sz="2400" dirty="0" err="1"/>
              <a:t>appText</a:t>
            </a:r>
            <a:r>
              <a:rPr lang="en-US" sz="2400" dirty="0"/>
              <a:t>&gt; Text inside....&lt;/p&gt;</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31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400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86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Decorator</a:t>
            </a:r>
          </a:p>
        </p:txBody>
      </p:sp>
      <p:sp>
        <p:nvSpPr>
          <p:cNvPr id="3" name="Content Placeholder 2"/>
          <p:cNvSpPr>
            <a:spLocks noGrp="1"/>
          </p:cNvSpPr>
          <p:nvPr>
            <p:ph idx="1"/>
          </p:nvPr>
        </p:nvSpPr>
        <p:spPr/>
        <p:txBody>
          <a:bodyPr/>
          <a:lstStyle/>
          <a:p>
            <a:pPr marL="0" indent="0">
              <a:buNone/>
            </a:pPr>
            <a:r>
              <a:rPr lang="en-US" sz="2400" dirty="0"/>
              <a:t>In </a:t>
            </a:r>
            <a:r>
              <a:rPr lang="en-US" sz="2400" i="1" dirty="0" err="1"/>
              <a:t>src</a:t>
            </a:r>
            <a:r>
              <a:rPr lang="en-US" sz="2400" i="1" dirty="0"/>
              <a:t>/app</a:t>
            </a:r>
            <a:r>
              <a:rPr lang="en-US" sz="2400" dirty="0"/>
              <a:t>, we can find the below files referred to as a root component of the application.</a:t>
            </a:r>
          </a:p>
          <a:p>
            <a:r>
              <a:rPr lang="en-US" sz="2400" b="1" dirty="0"/>
              <a:t>app.component.css</a:t>
            </a:r>
            <a:r>
              <a:rPr lang="en-US" sz="2400" dirty="0"/>
              <a:t> - holds all the CSS styles</a:t>
            </a:r>
          </a:p>
          <a:p>
            <a:r>
              <a:rPr lang="en-US" sz="2400" b="1" dirty="0"/>
              <a:t>app.component.html</a:t>
            </a:r>
            <a:r>
              <a:rPr lang="en-US" sz="2400" dirty="0"/>
              <a:t> - this is template contains typical HTML elements and alters the HTML based on our app's logic and DOM manipulations.</a:t>
            </a:r>
          </a:p>
          <a:p>
            <a:r>
              <a:rPr lang="en-US" sz="2400" b="1" dirty="0" err="1"/>
              <a:t>app.component.ts</a:t>
            </a:r>
            <a:r>
              <a:rPr lang="en-US" sz="2400" dirty="0"/>
              <a:t> - contains typescript code to control the component behavior.</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4</a:t>
            </a:fld>
            <a:endParaRPr lang="en-US"/>
          </a:p>
        </p:txBody>
      </p:sp>
    </p:spTree>
    <p:extLst>
      <p:ext uri="{BB962C8B-B14F-4D97-AF65-F5344CB8AC3E}">
        <p14:creationId xmlns:p14="http://schemas.microsoft.com/office/powerpoint/2010/main" val="184051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Decorator</a:t>
            </a:r>
          </a:p>
        </p:txBody>
      </p:sp>
      <p:sp>
        <p:nvSpPr>
          <p:cNvPr id="4" name="Slide Number Placeholder 3"/>
          <p:cNvSpPr>
            <a:spLocks noGrp="1"/>
          </p:cNvSpPr>
          <p:nvPr>
            <p:ph type="sldNum" sz="quarter" idx="12"/>
          </p:nvPr>
        </p:nvSpPr>
        <p:spPr/>
        <p:txBody>
          <a:bodyPr/>
          <a:lstStyle/>
          <a:p>
            <a:fld id="{9A6727EE-634A-4038-8F5D-F64F8ED6D112}" type="slidenum">
              <a:rPr lang="en-US" smtClean="0"/>
              <a:t>5</a:t>
            </a:fld>
            <a:endParaRPr lang="en-US"/>
          </a:p>
        </p:txBody>
      </p:sp>
      <p:sp>
        <p:nvSpPr>
          <p:cNvPr id="5" name="Content Placeholder 4"/>
          <p:cNvSpPr>
            <a:spLocks noGrp="1"/>
          </p:cNvSpPr>
          <p:nvPr>
            <p:ph idx="1"/>
          </p:nvPr>
        </p:nvSpPr>
        <p:spPr/>
        <p:txBody>
          <a:bodyPr/>
          <a:lstStyle/>
          <a:p>
            <a:r>
              <a:rPr lang="en-US" sz="2400" dirty="0"/>
              <a:t>have a look at the </a:t>
            </a:r>
            <a:r>
              <a:rPr lang="en-US" sz="2400" dirty="0" err="1"/>
              <a:t>app.component.ts</a:t>
            </a:r>
            <a:r>
              <a:rPr lang="en-US" sz="2400" dirty="0"/>
              <a:t> file under app folder and understand the code behind the root component of the application.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058" y="3161071"/>
            <a:ext cx="5791200" cy="331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04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Decorator</a:t>
            </a:r>
          </a:p>
        </p:txBody>
      </p:sp>
      <p:sp>
        <p:nvSpPr>
          <p:cNvPr id="3" name="Content Placeholder 2"/>
          <p:cNvSpPr>
            <a:spLocks noGrp="1"/>
          </p:cNvSpPr>
          <p:nvPr>
            <p:ph idx="1"/>
          </p:nvPr>
        </p:nvSpPr>
        <p:spPr/>
        <p:txBody>
          <a:bodyPr/>
          <a:lstStyle/>
          <a:p>
            <a:r>
              <a:rPr lang="en-US" sz="2000" dirty="0"/>
              <a:t>In this file, we export the </a:t>
            </a:r>
            <a:r>
              <a:rPr lang="en-US" sz="2000" i="1" dirty="0" err="1"/>
              <a:t>AppComponent</a:t>
            </a:r>
            <a:r>
              <a:rPr lang="en-US" sz="2000" dirty="0"/>
              <a:t> class, and we decorate it with the @Component decorator, imported from the @angular/core package, which takes a few metadata, such as:</a:t>
            </a:r>
          </a:p>
          <a:p>
            <a:r>
              <a:rPr lang="en-US" sz="2000" b="1" dirty="0"/>
              <a:t>selector:</a:t>
            </a:r>
            <a:r>
              <a:rPr lang="en-US" sz="2000" dirty="0"/>
              <a:t> A CSS selector that tells Angular to create and insert an instance of this component wherever it finds the corresponding tag in template HTML. For example, if an app's HTML contains , then Angular inserts an instance of the </a:t>
            </a:r>
            <a:r>
              <a:rPr lang="en-US" sz="2000" dirty="0" err="1"/>
              <a:t>AppComponent</a:t>
            </a:r>
            <a:r>
              <a:rPr lang="en-US" sz="2000" dirty="0"/>
              <a:t> view between those tags.</a:t>
            </a:r>
          </a:p>
          <a:p>
            <a:r>
              <a:rPr lang="en-US" sz="2000" b="1" dirty="0" err="1"/>
              <a:t>templateUrl</a:t>
            </a:r>
            <a:r>
              <a:rPr lang="en-US" sz="2000" b="1" dirty="0"/>
              <a:t>:</a:t>
            </a:r>
            <a:r>
              <a:rPr lang="en-US" sz="2000" dirty="0"/>
              <a:t> The module-relative address of this component's HTML template. Alternatively, you can provide the HTML template inline, as the value of the </a:t>
            </a:r>
            <a:r>
              <a:rPr lang="en-US" sz="2000" b="1" dirty="0"/>
              <a:t>template</a:t>
            </a:r>
            <a:r>
              <a:rPr lang="en-US" sz="2000" dirty="0"/>
              <a:t> property.</a:t>
            </a:r>
          </a:p>
          <a:p>
            <a:r>
              <a:rPr lang="en-US" sz="2000" b="1" dirty="0" err="1"/>
              <a:t>styleUrls</a:t>
            </a:r>
            <a:r>
              <a:rPr lang="en-US" sz="2000" b="1" dirty="0"/>
              <a:t>:</a:t>
            </a:r>
            <a:r>
              <a:rPr lang="en-US" sz="2000" dirty="0"/>
              <a:t> This is an array of relative paths to where the component can find the styles used to style the HTML view. Alternatively, you can provide the CSS Style inline, as the value of the </a:t>
            </a:r>
            <a:r>
              <a:rPr lang="en-US" sz="2000" b="1" dirty="0"/>
              <a:t>styles</a:t>
            </a:r>
            <a:r>
              <a:rPr lang="en-US" sz="2000" dirty="0"/>
              <a:t> property.</a:t>
            </a:r>
          </a:p>
          <a:p>
            <a:endParaRPr lang="en-US" sz="2000" dirty="0"/>
          </a:p>
        </p:txBody>
      </p:sp>
      <p:sp>
        <p:nvSpPr>
          <p:cNvPr id="4" name="Slide Number Placeholder 3"/>
          <p:cNvSpPr>
            <a:spLocks noGrp="1"/>
          </p:cNvSpPr>
          <p:nvPr>
            <p:ph type="sldNum" sz="quarter" idx="12"/>
          </p:nvPr>
        </p:nvSpPr>
        <p:spPr/>
        <p:txBody>
          <a:bodyPr/>
          <a:lstStyle/>
          <a:p>
            <a:fld id="{9A6727EE-634A-4038-8F5D-F64F8ED6D112}" type="slidenum">
              <a:rPr lang="en-US" smtClean="0"/>
              <a:t>6</a:t>
            </a:fld>
            <a:endParaRPr lang="en-US"/>
          </a:p>
        </p:txBody>
      </p:sp>
    </p:spTree>
    <p:extLst>
      <p:ext uri="{BB962C8B-B14F-4D97-AF65-F5344CB8AC3E}">
        <p14:creationId xmlns:p14="http://schemas.microsoft.com/office/powerpoint/2010/main" val="175336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Decorator</a:t>
            </a:r>
          </a:p>
        </p:txBody>
      </p:sp>
      <p:sp>
        <p:nvSpPr>
          <p:cNvPr id="3" name="Content Placeholder 2"/>
          <p:cNvSpPr>
            <a:spLocks noGrp="1"/>
          </p:cNvSpPr>
          <p:nvPr>
            <p:ph idx="1"/>
          </p:nvPr>
        </p:nvSpPr>
        <p:spPr/>
        <p:txBody>
          <a:bodyPr/>
          <a:lstStyle/>
          <a:p>
            <a:r>
              <a:rPr lang="en-US" sz="2400" dirty="0"/>
              <a:t>The template is an HTML file in Angular. </a:t>
            </a:r>
          </a:p>
          <a:p>
            <a:r>
              <a:rPr lang="en-US" sz="2400" dirty="0"/>
              <a:t>Let's have a look at the app.component.html file under app folder.</a:t>
            </a:r>
          </a:p>
          <a:p>
            <a:endParaRPr lang="en-US" sz="2400" dirty="0"/>
          </a:p>
          <a:p>
            <a:r>
              <a:rPr lang="en-US" sz="2400" dirty="0"/>
              <a:t>The title inside the double curly bracket used for rendering the view. </a:t>
            </a:r>
          </a:p>
          <a:p>
            <a:r>
              <a:rPr lang="en-US" sz="2400" dirty="0"/>
              <a:t>Angular looks for a title property in our component and binds the property to our view. </a:t>
            </a:r>
          </a:p>
          <a:p>
            <a:r>
              <a:rPr lang="en-US" sz="2400" dirty="0"/>
              <a:t>This is called </a:t>
            </a:r>
            <a:r>
              <a:rPr lang="en-US" sz="2400" b="1" dirty="0"/>
              <a:t>data binding</a:t>
            </a:r>
            <a:r>
              <a:rPr lang="en-US" sz="2400" dirty="0"/>
              <a:t>.</a:t>
            </a:r>
          </a:p>
        </p:txBody>
      </p:sp>
      <p:sp>
        <p:nvSpPr>
          <p:cNvPr id="4" name="Slide Number Placeholder 3"/>
          <p:cNvSpPr>
            <a:spLocks noGrp="1"/>
          </p:cNvSpPr>
          <p:nvPr>
            <p:ph type="sldNum" sz="quarter" idx="12"/>
          </p:nvPr>
        </p:nvSpPr>
        <p:spPr/>
        <p:txBody>
          <a:bodyPr/>
          <a:lstStyle/>
          <a:p>
            <a:fld id="{9A6727EE-634A-4038-8F5D-F64F8ED6D112}" type="slidenum">
              <a:rPr lang="en-US" smtClean="0"/>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28900"/>
            <a:ext cx="4014788"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Decorator</a:t>
            </a:r>
          </a:p>
        </p:txBody>
      </p:sp>
      <p:sp>
        <p:nvSpPr>
          <p:cNvPr id="3" name="Content Placeholder 2"/>
          <p:cNvSpPr>
            <a:spLocks noGrp="1"/>
          </p:cNvSpPr>
          <p:nvPr>
            <p:ph idx="1"/>
          </p:nvPr>
        </p:nvSpPr>
        <p:spPr/>
        <p:txBody>
          <a:bodyPr/>
          <a:lstStyle/>
          <a:p>
            <a:r>
              <a:rPr lang="en-US" sz="2400" dirty="0" err="1"/>
              <a:t>AppComponent</a:t>
            </a:r>
            <a:r>
              <a:rPr lang="en-US" sz="2400" dirty="0"/>
              <a:t> uses an inline template and style to render the view of the application: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In the case of a Multi-line template, you can use </a:t>
            </a:r>
            <a:r>
              <a:rPr lang="en-US" sz="2400" dirty="0" err="1"/>
              <a:t>BackTicks</a:t>
            </a:r>
            <a:r>
              <a:rPr lang="en-US" sz="2400" dirty="0"/>
              <a:t>/graves (`) to enclose the template string.</a:t>
            </a:r>
          </a:p>
        </p:txBody>
      </p:sp>
      <p:sp>
        <p:nvSpPr>
          <p:cNvPr id="4" name="Slide Number Placeholder 3"/>
          <p:cNvSpPr>
            <a:spLocks noGrp="1"/>
          </p:cNvSpPr>
          <p:nvPr>
            <p:ph type="sldNum" sz="quarter" idx="12"/>
          </p:nvPr>
        </p:nvSpPr>
        <p:spPr/>
        <p:txBody>
          <a:bodyPr/>
          <a:lstStyle/>
          <a:p>
            <a:fld id="{9A6727EE-634A-4038-8F5D-F64F8ED6D112}" type="slidenum">
              <a:rPr lang="en-US" smtClean="0"/>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6400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89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component in Angular?</a:t>
            </a:r>
          </a:p>
        </p:txBody>
      </p:sp>
      <p:sp>
        <p:nvSpPr>
          <p:cNvPr id="3" name="Content Placeholder 2"/>
          <p:cNvSpPr>
            <a:spLocks noGrp="1"/>
          </p:cNvSpPr>
          <p:nvPr>
            <p:ph idx="1"/>
          </p:nvPr>
        </p:nvSpPr>
        <p:spPr/>
        <p:txBody>
          <a:bodyPr/>
          <a:lstStyle/>
          <a:p>
            <a:r>
              <a:rPr lang="en-US" sz="2400" dirty="0"/>
              <a:t>Run the </a:t>
            </a:r>
            <a:r>
              <a:rPr lang="en-US" sz="2400" b="1" dirty="0" err="1"/>
              <a:t>ng</a:t>
            </a:r>
            <a:r>
              <a:rPr lang="en-US" sz="2400" b="1" dirty="0"/>
              <a:t> generate component &lt;</a:t>
            </a:r>
            <a:r>
              <a:rPr lang="en-US" sz="2400" b="1" dirty="0" err="1"/>
              <a:t>component_name</a:t>
            </a:r>
            <a:r>
              <a:rPr lang="en-US" sz="2400" b="1" dirty="0"/>
              <a:t>&gt; </a:t>
            </a:r>
            <a:r>
              <a:rPr lang="en-US" sz="2400" dirty="0"/>
              <a:t>or </a:t>
            </a:r>
            <a:r>
              <a:rPr lang="en-US" sz="2400" b="1" dirty="0" err="1"/>
              <a:t>ng</a:t>
            </a:r>
            <a:r>
              <a:rPr lang="en-US" sz="2400" b="1" dirty="0"/>
              <a:t> g c &lt;component-name&gt; </a:t>
            </a:r>
            <a:r>
              <a:rPr lang="en-US" sz="2400" dirty="0"/>
              <a:t>command in the terminal to create a component</a:t>
            </a:r>
          </a:p>
          <a:p>
            <a:r>
              <a:rPr lang="en-US" sz="2400" dirty="0"/>
              <a:t>For example: </a:t>
            </a:r>
          </a:p>
          <a:p>
            <a:r>
              <a:rPr lang="en-US" sz="2400" dirty="0"/>
              <a:t>When we run </a:t>
            </a:r>
            <a:r>
              <a:rPr lang="en-US" sz="2400" b="1" dirty="0" err="1"/>
              <a:t>ng</a:t>
            </a:r>
            <a:r>
              <a:rPr lang="en-US" sz="2400" b="1" dirty="0"/>
              <a:t> g c server </a:t>
            </a:r>
            <a:r>
              <a:rPr lang="en-US" sz="2400" dirty="0"/>
              <a:t>in the terminal, CLI creates a component and registers this component in the </a:t>
            </a:r>
            <a:r>
              <a:rPr lang="en-US" sz="2400" dirty="0" err="1"/>
              <a:t>AppModule</a:t>
            </a:r>
            <a:r>
              <a:rPr lang="en-US" sz="2400" dirty="0"/>
              <a:t>. </a:t>
            </a:r>
          </a:p>
          <a:p>
            <a:r>
              <a:rPr lang="en-US" sz="2400" dirty="0"/>
              <a:t>Now, you're able to see a </a:t>
            </a:r>
            <a:r>
              <a:rPr lang="en-US" sz="2400" i="1" dirty="0"/>
              <a:t>server</a:t>
            </a:r>
            <a:r>
              <a:rPr lang="en-US" sz="2400" dirty="0"/>
              <a:t> folder inside </a:t>
            </a:r>
            <a:r>
              <a:rPr lang="en-US" sz="2400" i="1" dirty="0" err="1"/>
              <a:t>src</a:t>
            </a:r>
            <a:r>
              <a:rPr lang="en-US" sz="2400" i="1" dirty="0"/>
              <a:t>/app</a:t>
            </a:r>
            <a:r>
              <a:rPr lang="en-US" sz="2400" dirty="0"/>
              <a:t>. This </a:t>
            </a:r>
            <a:r>
              <a:rPr lang="en-US" sz="2400" i="1" dirty="0"/>
              <a:t>server</a:t>
            </a:r>
            <a:r>
              <a:rPr lang="en-US" sz="2400" dirty="0"/>
              <a:t> folder contains 4 files - </a:t>
            </a:r>
          </a:p>
          <a:p>
            <a:pPr lvl="1"/>
            <a:r>
              <a:rPr lang="en-US" sz="2000" i="1" dirty="0"/>
              <a:t>server.component.html</a:t>
            </a:r>
            <a:r>
              <a:rPr lang="en-US" sz="2000" dirty="0"/>
              <a:t>, </a:t>
            </a:r>
          </a:p>
          <a:p>
            <a:pPr lvl="1"/>
            <a:r>
              <a:rPr lang="en-US" sz="2000" i="1" dirty="0" err="1"/>
              <a:t>server.component.spec.ts</a:t>
            </a:r>
            <a:r>
              <a:rPr lang="en-US" sz="2000" dirty="0"/>
              <a:t>, </a:t>
            </a:r>
          </a:p>
          <a:p>
            <a:pPr lvl="1"/>
            <a:r>
              <a:rPr lang="en-US" sz="2000" i="1" dirty="0" err="1"/>
              <a:t>server.component.ts</a:t>
            </a:r>
            <a:r>
              <a:rPr lang="en-US" sz="2000" dirty="0"/>
              <a:t> </a:t>
            </a:r>
          </a:p>
          <a:p>
            <a:pPr lvl="1"/>
            <a:r>
              <a:rPr lang="en-US" sz="2000" i="1" dirty="0"/>
              <a:t>server.component.css</a:t>
            </a:r>
            <a:r>
              <a:rPr lang="en-US" sz="2000" dirty="0"/>
              <a:t>.</a:t>
            </a:r>
          </a:p>
          <a:p>
            <a:endParaRPr lang="en-US" sz="2400" dirty="0"/>
          </a:p>
        </p:txBody>
      </p:sp>
      <p:sp>
        <p:nvSpPr>
          <p:cNvPr id="4" name="Slide Number Placeholder 3"/>
          <p:cNvSpPr>
            <a:spLocks noGrp="1"/>
          </p:cNvSpPr>
          <p:nvPr>
            <p:ph type="sldNum" sz="quarter" idx="12"/>
          </p:nvPr>
        </p:nvSpPr>
        <p:spPr/>
        <p:txBody>
          <a:bodyPr/>
          <a:lstStyle/>
          <a:p>
            <a:fld id="{9A6727EE-634A-4038-8F5D-F64F8ED6D112}" type="slidenum">
              <a:rPr lang="en-US" smtClean="0"/>
              <a:t>9</a:t>
            </a:fld>
            <a:endParaRPr lang="en-US"/>
          </a:p>
        </p:txBody>
      </p:sp>
    </p:spTree>
    <p:extLst>
      <p:ext uri="{BB962C8B-B14F-4D97-AF65-F5344CB8AC3E}">
        <p14:creationId xmlns:p14="http://schemas.microsoft.com/office/powerpoint/2010/main" val="142069628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298</TotalTime>
  <Words>2006</Words>
  <Application>Microsoft Office PowerPoint</Application>
  <PresentationFormat>On-screen Show (4:3)</PresentationFormat>
  <Paragraphs>182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Learner Template</vt:lpstr>
      <vt:lpstr>Directives, Components, Modules</vt:lpstr>
      <vt:lpstr>Angular Components</vt:lpstr>
      <vt:lpstr>Angular Components</vt:lpstr>
      <vt:lpstr>@Component Decorator</vt:lpstr>
      <vt:lpstr>@Component Decorator</vt:lpstr>
      <vt:lpstr>@Component Decorator</vt:lpstr>
      <vt:lpstr>@Component Decorator</vt:lpstr>
      <vt:lpstr>@Component Decorator</vt:lpstr>
      <vt:lpstr>How to create a component in Angular?</vt:lpstr>
      <vt:lpstr>Components Life Cycle Hooks</vt:lpstr>
      <vt:lpstr>Eight lifecycle hooks in Angular</vt:lpstr>
      <vt:lpstr>Eight lifecycle hooks in Angular</vt:lpstr>
      <vt:lpstr>Eight lifecycle hooks in Angular</vt:lpstr>
      <vt:lpstr>@NgModule</vt:lpstr>
      <vt:lpstr>@NgModule</vt:lpstr>
      <vt:lpstr>@NgModule</vt:lpstr>
      <vt:lpstr>Bootstrapping in Angular</vt:lpstr>
      <vt:lpstr>Angular Directives</vt:lpstr>
      <vt:lpstr>Types of Directive</vt:lpstr>
      <vt:lpstr>Structural directives</vt:lpstr>
      <vt:lpstr>ngIf Directive</vt:lpstr>
      <vt:lpstr>ngFor Directive</vt:lpstr>
      <vt:lpstr>ngSwitch Directive</vt:lpstr>
      <vt:lpstr>ngSwitch Directive</vt:lpstr>
      <vt:lpstr>&lt;ng-template&gt; </vt:lpstr>
      <vt:lpstr>Attribute Directives</vt:lpstr>
      <vt:lpstr>ngClass Directive</vt:lpstr>
      <vt:lpstr>ngClass Directive</vt:lpstr>
      <vt:lpstr>ngStyle Directive</vt:lpstr>
      <vt:lpstr>Custom Directives</vt:lpstr>
      <vt:lpstr>Custom Directives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Directives, Components, Modules</dc:title>
  <dc:creator>Windows User</dc:creator>
  <cp:lastModifiedBy>Jasdhir Singh</cp:lastModifiedBy>
  <cp:revision>81</cp:revision>
  <dcterms:created xsi:type="dcterms:W3CDTF">2021-04-04T11:00:29Z</dcterms:created>
  <dcterms:modified xsi:type="dcterms:W3CDTF">2021-07-31T05:23:50Z</dcterms:modified>
</cp:coreProperties>
</file>