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3" d="100"/>
          <a:sy n="63" d="100"/>
        </p:scale>
        <p:origin x="732" y="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035A7A-A090-40D3-8D55-136A6BD8716F}" type="datetimeFigureOut">
              <a:rPr lang="en-US" smtClean="0"/>
              <a:t>7/31/2021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E0A485-E7FB-4766-B255-4EBA00028A1F}" type="slidenum">
              <a:rPr lang="en-US" smtClean="0"/>
              <a:t>‹#›</a:t>
            </a:fld>
            <a:endParaRPr lang="en-US"/>
          </a:p>
        </p:txBody>
      </p:sp>
    </p:spTree>
    <p:extLst>
      <p:ext uri="{BB962C8B-B14F-4D97-AF65-F5344CB8AC3E}">
        <p14:creationId xmlns:p14="http://schemas.microsoft.com/office/powerpoint/2010/main" val="691126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59A0BA36-A2AA-43BD-9895-B090C2E056A9}" type="datetime1">
              <a:rPr lang="en-US" smtClean="0"/>
              <a:t>7/31/2021</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08007460-0D6F-4848-B939-ACFBCF31A567}"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3424482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C93B4E2D-00FC-43DB-A5D2-3C4B3497F2D5}" type="datetime1">
              <a:rPr lang="en-US" smtClean="0"/>
              <a:t>7/31/2021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8007460-0D6F-4848-B939-ACFBCF31A567}"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670460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7D9F668A-EC90-4498-9363-F47CE0F8D8D8}" type="datetime1">
              <a:rPr lang="en-US" smtClean="0"/>
              <a:t>7/31/2021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8007460-0D6F-4848-B939-ACFBCF31A567}"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960488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471EE8B4-4FB4-44F3-B912-58D711F808DD}" type="datetime1">
              <a:rPr lang="en-US" smtClean="0"/>
              <a:t>7/31/2021</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08007460-0D6F-4848-B939-ACFBCF31A567}"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895965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BA48232E-212C-4A99-8F80-0E32552B2B2C}" type="datetime1">
              <a:rPr lang="en-US" smtClean="0"/>
              <a:t>7/31/2021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8007460-0D6F-4848-B939-ACFBCF31A567}"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3289018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665E7FA-4CA3-47B5-B3BA-BA7905D77064}" type="datetime1">
              <a:rPr lang="en-US" smtClean="0"/>
              <a:t>7/31/2021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8007460-0D6F-4848-B939-ACFBCF31A567}"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877504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3B027F21-D303-4F00-A000-3A43CEC60222}" type="datetime1">
              <a:rPr lang="en-US" smtClean="0"/>
              <a:t>7/31/2021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8007460-0D6F-4848-B939-ACFBCF31A567}"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276615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AA50126C-EA0D-4BDD-9C04-16854AC024F8}" type="datetime1">
              <a:rPr lang="en-US" smtClean="0"/>
              <a:t>7/31/2021</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08007460-0D6F-4848-B939-ACFBCF31A567}"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24399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F3742933-0920-42D8-B964-FA2BB14C332F}" type="datetime1">
              <a:rPr lang="en-US" smtClean="0"/>
              <a:t>7/31/2021</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8007460-0D6F-4848-B939-ACFBCF31A567}"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038170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DF1EC17-D7BD-4F66-AB61-06E32133EEAC}" type="datetime1">
              <a:rPr lang="en-US" smtClean="0"/>
              <a:t>7/31/2021</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8007460-0D6F-4848-B939-ACFBCF31A567}"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835057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7011082-0346-46B7-B13B-3F1439A93291}" type="datetime1">
              <a:rPr lang="en-US" smtClean="0"/>
              <a:t>7/31/2021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8007460-0D6F-4848-B939-ACFBCF31A567}"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099884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2E6C57A-7E37-430C-AF8E-39A48921448B}" type="datetime1">
              <a:rPr lang="en-US" smtClean="0"/>
              <a:t>7/31/2021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8007460-0D6F-4848-B939-ACFBCF31A567}"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541393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659BECCE-FD8C-450C-AED4-5D3C45AE06A4}" type="datetime1">
              <a:rPr lang="en-US" smtClean="0"/>
              <a:t>7/31/2021</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08007460-0D6F-4848-B939-ACFBCF31A567}"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2299682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307B3-2F4F-4530-B06B-30131F3AE6C2}"/>
              </a:ext>
            </a:extLst>
          </p:cNvPr>
          <p:cNvSpPr>
            <a:spLocks noGrp="1"/>
          </p:cNvSpPr>
          <p:nvPr>
            <p:ph type="ctrTitle"/>
          </p:nvPr>
        </p:nvSpPr>
        <p:spPr/>
        <p:txBody>
          <a:bodyPr/>
          <a:lstStyle/>
          <a:p>
            <a:r>
              <a:rPr lang="en-US" b="0" i="0" dirty="0">
                <a:solidFill>
                  <a:srgbClr val="333333"/>
                </a:solidFill>
                <a:effectLst/>
                <a:latin typeface="Roboto" panose="02000000000000000000" pitchFamily="2" charset="0"/>
              </a:rPr>
              <a:t>Forms in Angular</a:t>
            </a:r>
            <a:endParaRPr lang="en-US" dirty="0"/>
          </a:p>
        </p:txBody>
      </p:sp>
      <p:sp>
        <p:nvSpPr>
          <p:cNvPr id="3" name="Subtitle 2">
            <a:extLst>
              <a:ext uri="{FF2B5EF4-FFF2-40B4-BE49-F238E27FC236}">
                <a16:creationId xmlns:a16="http://schemas.microsoft.com/office/drawing/2014/main" id="{21C7E92B-FBFD-426C-BDB5-9F685E4EF72D}"/>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D6D67944-D754-4EF3-B19B-237F02B67050}"/>
              </a:ext>
            </a:extLst>
          </p:cNvPr>
          <p:cNvSpPr>
            <a:spLocks noGrp="1"/>
          </p:cNvSpPr>
          <p:nvPr>
            <p:ph type="sldNum" sz="quarter" idx="4"/>
          </p:nvPr>
        </p:nvSpPr>
        <p:spPr/>
        <p:txBody>
          <a:bodyPr/>
          <a:lstStyle/>
          <a:p>
            <a:fld id="{08007460-0D6F-4848-B939-ACFBCF31A567}" type="slidenum">
              <a:rPr lang="en-US" smtClean="0"/>
              <a:t>1</a:t>
            </a:fld>
            <a:endParaRPr lang="en-US"/>
          </a:p>
        </p:txBody>
      </p:sp>
    </p:spTree>
    <p:extLst>
      <p:ext uri="{BB962C8B-B14F-4D97-AF65-F5344CB8AC3E}">
        <p14:creationId xmlns:p14="http://schemas.microsoft.com/office/powerpoint/2010/main" val="3000975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F02FC-BF83-4256-B37B-026AADADA64F}"/>
              </a:ext>
            </a:extLst>
          </p:cNvPr>
          <p:cNvSpPr>
            <a:spLocks noGrp="1"/>
          </p:cNvSpPr>
          <p:nvPr>
            <p:ph type="title"/>
          </p:nvPr>
        </p:nvSpPr>
        <p:spPr/>
        <p:txBody>
          <a:bodyPr/>
          <a:lstStyle/>
          <a:p>
            <a:r>
              <a:rPr lang="en-US" b="0" dirty="0">
                <a:solidFill>
                  <a:srgbClr val="333333"/>
                </a:solidFill>
                <a:latin typeface="Roboto" panose="02000000000000000000" pitchFamily="2" charset="0"/>
              </a:rPr>
              <a:t>F</a:t>
            </a:r>
            <a:r>
              <a:rPr lang="en-US" b="0" i="0" dirty="0">
                <a:solidFill>
                  <a:srgbClr val="333333"/>
                </a:solidFill>
                <a:effectLst/>
                <a:latin typeface="Roboto" panose="02000000000000000000" pitchFamily="2" charset="0"/>
              </a:rPr>
              <a:t>orms in Angular</a:t>
            </a:r>
            <a:endParaRPr lang="en-US" dirty="0"/>
          </a:p>
        </p:txBody>
      </p:sp>
      <p:sp>
        <p:nvSpPr>
          <p:cNvPr id="3" name="Content Placeholder 2">
            <a:extLst>
              <a:ext uri="{FF2B5EF4-FFF2-40B4-BE49-F238E27FC236}">
                <a16:creationId xmlns:a16="http://schemas.microsoft.com/office/drawing/2014/main" id="{05F9F3E2-08E6-4FBA-8115-CBCC180DEB22}"/>
              </a:ext>
            </a:extLst>
          </p:cNvPr>
          <p:cNvSpPr>
            <a:spLocks noGrp="1"/>
          </p:cNvSpPr>
          <p:nvPr>
            <p:ph idx="1"/>
          </p:nvPr>
        </p:nvSpPr>
        <p:spPr/>
        <p:txBody>
          <a:bodyPr/>
          <a:lstStyle/>
          <a:p>
            <a:r>
              <a:rPr lang="en-US" sz="2600" dirty="0"/>
              <a:t>Handling user input with forms is the cornerstone of many common applications. </a:t>
            </a:r>
          </a:p>
          <a:p>
            <a:r>
              <a:rPr lang="en-US" sz="2600" dirty="0"/>
              <a:t>Applications use forms to enable users to log in, to update a profile, to enter sensitive information, and to perform many other data-entry tasks.</a:t>
            </a:r>
          </a:p>
          <a:p>
            <a:r>
              <a:rPr lang="en-US" sz="2600" dirty="0"/>
              <a:t>Angular provides two different approaches to handling user input through forms: </a:t>
            </a:r>
            <a:r>
              <a:rPr lang="en-US" sz="2600" b="1" dirty="0">
                <a:solidFill>
                  <a:srgbClr val="FF0000"/>
                </a:solidFill>
              </a:rPr>
              <a:t>reactive</a:t>
            </a:r>
            <a:r>
              <a:rPr lang="en-US" sz="2600" dirty="0"/>
              <a:t> and </a:t>
            </a:r>
            <a:r>
              <a:rPr lang="en-US" sz="2600" b="1" dirty="0">
                <a:solidFill>
                  <a:srgbClr val="FF0000"/>
                </a:solidFill>
              </a:rPr>
              <a:t>template-driven</a:t>
            </a:r>
            <a:r>
              <a:rPr lang="en-US" sz="2600" dirty="0"/>
              <a:t>. </a:t>
            </a:r>
          </a:p>
          <a:p>
            <a:r>
              <a:rPr lang="en-US" sz="2600" dirty="0"/>
              <a:t>Both capture user input events from the view, validate the user input, create a form model and data model to update, and provide a way to track changes.</a:t>
            </a:r>
          </a:p>
        </p:txBody>
      </p:sp>
      <p:sp>
        <p:nvSpPr>
          <p:cNvPr id="4" name="Slide Number Placeholder 3">
            <a:extLst>
              <a:ext uri="{FF2B5EF4-FFF2-40B4-BE49-F238E27FC236}">
                <a16:creationId xmlns:a16="http://schemas.microsoft.com/office/drawing/2014/main" id="{31D71715-3268-4D97-90FC-79E622F57C5D}"/>
              </a:ext>
            </a:extLst>
          </p:cNvPr>
          <p:cNvSpPr>
            <a:spLocks noGrp="1"/>
          </p:cNvSpPr>
          <p:nvPr>
            <p:ph type="sldNum" sz="quarter" idx="12"/>
          </p:nvPr>
        </p:nvSpPr>
        <p:spPr/>
        <p:txBody>
          <a:bodyPr/>
          <a:lstStyle/>
          <a:p>
            <a:fld id="{08007460-0D6F-4848-B939-ACFBCF31A567}" type="slidenum">
              <a:rPr lang="en-US" smtClean="0"/>
              <a:t>2</a:t>
            </a:fld>
            <a:endParaRPr lang="en-US"/>
          </a:p>
        </p:txBody>
      </p:sp>
    </p:spTree>
    <p:extLst>
      <p:ext uri="{BB962C8B-B14F-4D97-AF65-F5344CB8AC3E}">
        <p14:creationId xmlns:p14="http://schemas.microsoft.com/office/powerpoint/2010/main" val="26140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00C31-B96F-4B9B-896C-17C7601904C6}"/>
              </a:ext>
            </a:extLst>
          </p:cNvPr>
          <p:cNvSpPr>
            <a:spLocks noGrp="1"/>
          </p:cNvSpPr>
          <p:nvPr>
            <p:ph type="title"/>
          </p:nvPr>
        </p:nvSpPr>
        <p:spPr/>
        <p:txBody>
          <a:bodyPr/>
          <a:lstStyle/>
          <a:p>
            <a:r>
              <a:rPr lang="en-US" b="0" i="0" dirty="0">
                <a:solidFill>
                  <a:srgbClr val="333333"/>
                </a:solidFill>
                <a:effectLst/>
                <a:latin typeface="Roboto" panose="02000000000000000000" pitchFamily="2" charset="0"/>
              </a:rPr>
              <a:t>Choosing an approach</a:t>
            </a:r>
            <a:endParaRPr lang="en-US" dirty="0"/>
          </a:p>
        </p:txBody>
      </p:sp>
      <p:sp>
        <p:nvSpPr>
          <p:cNvPr id="3" name="Content Placeholder 2">
            <a:extLst>
              <a:ext uri="{FF2B5EF4-FFF2-40B4-BE49-F238E27FC236}">
                <a16:creationId xmlns:a16="http://schemas.microsoft.com/office/drawing/2014/main" id="{B45599CE-6569-49A6-B290-24C61264C6D8}"/>
              </a:ext>
            </a:extLst>
          </p:cNvPr>
          <p:cNvSpPr>
            <a:spLocks noGrp="1"/>
          </p:cNvSpPr>
          <p:nvPr>
            <p:ph idx="1"/>
          </p:nvPr>
        </p:nvSpPr>
        <p:spPr/>
        <p:txBody>
          <a:bodyPr/>
          <a:lstStyle/>
          <a:p>
            <a:r>
              <a:rPr lang="en-US" sz="2400" dirty="0"/>
              <a:t>Reactive forms and template-driven forms process and manage form data differently. Each approach offers different advantages.</a:t>
            </a:r>
          </a:p>
          <a:p>
            <a:r>
              <a:rPr lang="en-US" sz="2400" dirty="0"/>
              <a:t>Reactive forms provide direct, explicit access to the underlying forms object model. Compared to template-driven forms, they are more robust: they're more scalable, reusable, and testable. If forms are a key part of your application, or you're already using reactive patterns for building your application, use reactive forms.</a:t>
            </a:r>
          </a:p>
          <a:p>
            <a:r>
              <a:rPr lang="en-US" sz="2400" dirty="0"/>
              <a:t>Template-driven forms rely on directives in the template to create and manipulate the underlying object model. They are useful for adding a simple form to an app, such as an email list signup form. They're easy to add to an app, but they don't scale as well as reactive forms. If you have very basic form requirements and logic that can be managed solely in the template, template-driven forms could be a good fit.</a:t>
            </a:r>
          </a:p>
        </p:txBody>
      </p:sp>
      <p:sp>
        <p:nvSpPr>
          <p:cNvPr id="4" name="Slide Number Placeholder 3">
            <a:extLst>
              <a:ext uri="{FF2B5EF4-FFF2-40B4-BE49-F238E27FC236}">
                <a16:creationId xmlns:a16="http://schemas.microsoft.com/office/drawing/2014/main" id="{8F66534A-4CA2-44BF-9A02-833E0D7D3902}"/>
              </a:ext>
            </a:extLst>
          </p:cNvPr>
          <p:cNvSpPr>
            <a:spLocks noGrp="1"/>
          </p:cNvSpPr>
          <p:nvPr>
            <p:ph type="sldNum" sz="quarter" idx="12"/>
          </p:nvPr>
        </p:nvSpPr>
        <p:spPr/>
        <p:txBody>
          <a:bodyPr/>
          <a:lstStyle/>
          <a:p>
            <a:fld id="{08007460-0D6F-4848-B939-ACFBCF31A567}" type="slidenum">
              <a:rPr lang="en-US" smtClean="0"/>
              <a:t>3</a:t>
            </a:fld>
            <a:endParaRPr lang="en-US"/>
          </a:p>
        </p:txBody>
      </p:sp>
    </p:spTree>
    <p:extLst>
      <p:ext uri="{BB962C8B-B14F-4D97-AF65-F5344CB8AC3E}">
        <p14:creationId xmlns:p14="http://schemas.microsoft.com/office/powerpoint/2010/main" val="432587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AEB95-3392-4789-926D-ACEA746AD264}"/>
              </a:ext>
            </a:extLst>
          </p:cNvPr>
          <p:cNvSpPr>
            <a:spLocks noGrp="1"/>
          </p:cNvSpPr>
          <p:nvPr>
            <p:ph type="title"/>
          </p:nvPr>
        </p:nvSpPr>
        <p:spPr/>
        <p:txBody>
          <a:bodyPr/>
          <a:lstStyle/>
          <a:p>
            <a:r>
              <a:rPr lang="en-US" b="0" i="0" dirty="0">
                <a:solidFill>
                  <a:srgbClr val="333333"/>
                </a:solidFill>
                <a:effectLst/>
                <a:latin typeface="Roboto" panose="02000000000000000000" pitchFamily="2" charset="0"/>
              </a:rPr>
              <a:t>Common form foundation classes</a:t>
            </a:r>
            <a:endParaRPr lang="en-US" dirty="0"/>
          </a:p>
        </p:txBody>
      </p:sp>
      <p:sp>
        <p:nvSpPr>
          <p:cNvPr id="3" name="Content Placeholder 2">
            <a:extLst>
              <a:ext uri="{FF2B5EF4-FFF2-40B4-BE49-F238E27FC236}">
                <a16:creationId xmlns:a16="http://schemas.microsoft.com/office/drawing/2014/main" id="{0545A1C6-7CED-4434-8C48-1372022CCCF5}"/>
              </a:ext>
            </a:extLst>
          </p:cNvPr>
          <p:cNvSpPr>
            <a:spLocks noGrp="1"/>
          </p:cNvSpPr>
          <p:nvPr>
            <p:ph idx="1"/>
          </p:nvPr>
        </p:nvSpPr>
        <p:spPr/>
        <p:txBody>
          <a:bodyPr/>
          <a:lstStyle/>
          <a:p>
            <a:r>
              <a:rPr lang="en-US" sz="2600" dirty="0"/>
              <a:t>Both reactive and template-driven forms are built on the following base classes.</a:t>
            </a:r>
          </a:p>
          <a:p>
            <a:r>
              <a:rPr lang="en-US" sz="2600" b="1" dirty="0" err="1"/>
              <a:t>FormControl</a:t>
            </a:r>
            <a:r>
              <a:rPr lang="en-US" sz="2600" dirty="0"/>
              <a:t> tracks the value and validation status of an individual form control.</a:t>
            </a:r>
          </a:p>
          <a:p>
            <a:r>
              <a:rPr lang="en-US" sz="2600" b="1" dirty="0" err="1"/>
              <a:t>FormGroup</a:t>
            </a:r>
            <a:r>
              <a:rPr lang="en-US" sz="2600" dirty="0"/>
              <a:t> tracks the same values and status for a collection of form controls.</a:t>
            </a:r>
          </a:p>
          <a:p>
            <a:r>
              <a:rPr lang="en-US" sz="2600" b="1" dirty="0" err="1"/>
              <a:t>FormArray</a:t>
            </a:r>
            <a:r>
              <a:rPr lang="en-US" sz="2600" dirty="0"/>
              <a:t> tracks the same values and status for an array of form controls.</a:t>
            </a:r>
          </a:p>
          <a:p>
            <a:r>
              <a:rPr lang="en-US" sz="2600" b="1" dirty="0" err="1"/>
              <a:t>ControlValueAccessor</a:t>
            </a:r>
            <a:r>
              <a:rPr lang="en-US" sz="2600" dirty="0"/>
              <a:t> creates a bridge between Angular </a:t>
            </a:r>
            <a:r>
              <a:rPr lang="en-US" sz="2600" dirty="0" err="1"/>
              <a:t>FormControl</a:t>
            </a:r>
            <a:r>
              <a:rPr lang="en-US" sz="2600" dirty="0"/>
              <a:t> instances and native DOM elements.</a:t>
            </a:r>
          </a:p>
        </p:txBody>
      </p:sp>
      <p:sp>
        <p:nvSpPr>
          <p:cNvPr id="4" name="Slide Number Placeholder 3">
            <a:extLst>
              <a:ext uri="{FF2B5EF4-FFF2-40B4-BE49-F238E27FC236}">
                <a16:creationId xmlns:a16="http://schemas.microsoft.com/office/drawing/2014/main" id="{6417A4BC-751B-4EEB-8805-BF5926E7CDAE}"/>
              </a:ext>
            </a:extLst>
          </p:cNvPr>
          <p:cNvSpPr>
            <a:spLocks noGrp="1"/>
          </p:cNvSpPr>
          <p:nvPr>
            <p:ph type="sldNum" sz="quarter" idx="12"/>
          </p:nvPr>
        </p:nvSpPr>
        <p:spPr/>
        <p:txBody>
          <a:bodyPr/>
          <a:lstStyle/>
          <a:p>
            <a:fld id="{08007460-0D6F-4848-B939-ACFBCF31A567}" type="slidenum">
              <a:rPr lang="en-US" smtClean="0"/>
              <a:t>4</a:t>
            </a:fld>
            <a:endParaRPr lang="en-US"/>
          </a:p>
        </p:txBody>
      </p:sp>
    </p:spTree>
    <p:extLst>
      <p:ext uri="{BB962C8B-B14F-4D97-AF65-F5344CB8AC3E}">
        <p14:creationId xmlns:p14="http://schemas.microsoft.com/office/powerpoint/2010/main" val="3028585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146D-EC1B-4EEF-938A-51B003F6A055}"/>
              </a:ext>
            </a:extLst>
          </p:cNvPr>
          <p:cNvSpPr>
            <a:spLocks noGrp="1"/>
          </p:cNvSpPr>
          <p:nvPr>
            <p:ph type="title"/>
          </p:nvPr>
        </p:nvSpPr>
        <p:spPr/>
        <p:txBody>
          <a:bodyPr/>
          <a:lstStyle/>
          <a:p>
            <a:r>
              <a:rPr lang="en-US" b="1" i="0" dirty="0">
                <a:solidFill>
                  <a:srgbClr val="0A0B0C"/>
                </a:solidFill>
                <a:effectLst/>
                <a:latin typeface="Roboto" panose="02000000000000000000" pitchFamily="2" charset="0"/>
              </a:rPr>
              <a:t>Template Driven Forms</a:t>
            </a:r>
            <a:endParaRPr lang="en-US" dirty="0"/>
          </a:p>
        </p:txBody>
      </p:sp>
      <p:sp>
        <p:nvSpPr>
          <p:cNvPr id="3" name="Content Placeholder 2">
            <a:extLst>
              <a:ext uri="{FF2B5EF4-FFF2-40B4-BE49-F238E27FC236}">
                <a16:creationId xmlns:a16="http://schemas.microsoft.com/office/drawing/2014/main" id="{7CBEB759-D980-49B4-8598-EB4E9E3640C3}"/>
              </a:ext>
            </a:extLst>
          </p:cNvPr>
          <p:cNvSpPr>
            <a:spLocks noGrp="1"/>
          </p:cNvSpPr>
          <p:nvPr>
            <p:ph idx="1"/>
          </p:nvPr>
        </p:nvSpPr>
        <p:spPr/>
        <p:txBody>
          <a:bodyPr/>
          <a:lstStyle/>
          <a:p>
            <a:r>
              <a:rPr lang="en-US" dirty="0"/>
              <a:t>Enable Template Driven Forms by adding </a:t>
            </a:r>
            <a:r>
              <a:rPr lang="en-US" dirty="0" err="1"/>
              <a:t>FormsModule</a:t>
            </a:r>
            <a:r>
              <a:rPr lang="en-US" dirty="0"/>
              <a:t> to our application root module.</a:t>
            </a:r>
          </a:p>
          <a:p>
            <a:r>
              <a:rPr lang="en-US" dirty="0"/>
              <a:t>The form is set up using </a:t>
            </a:r>
            <a:r>
              <a:rPr lang="en-US" dirty="0" err="1"/>
              <a:t>ngForm</a:t>
            </a:r>
            <a:r>
              <a:rPr lang="en-US" dirty="0"/>
              <a:t> directive</a:t>
            </a:r>
          </a:p>
          <a:p>
            <a:r>
              <a:rPr lang="en-US" dirty="0"/>
              <a:t>controls are set up using the </a:t>
            </a:r>
            <a:r>
              <a:rPr lang="en-US" dirty="0" err="1"/>
              <a:t>ngModel</a:t>
            </a:r>
            <a:r>
              <a:rPr lang="en-US" dirty="0"/>
              <a:t> directive</a:t>
            </a:r>
          </a:p>
          <a:p>
            <a:r>
              <a:rPr lang="en-US" dirty="0" err="1"/>
              <a:t>ngModel</a:t>
            </a:r>
            <a:r>
              <a:rPr lang="en-US" dirty="0"/>
              <a:t> also provides the two-way data binding</a:t>
            </a:r>
          </a:p>
          <a:p>
            <a:r>
              <a:rPr lang="en-US" dirty="0"/>
              <a:t>The Validations are configured in the template via directives</a:t>
            </a:r>
          </a:p>
        </p:txBody>
      </p:sp>
      <p:sp>
        <p:nvSpPr>
          <p:cNvPr id="4" name="Slide Number Placeholder 3">
            <a:extLst>
              <a:ext uri="{FF2B5EF4-FFF2-40B4-BE49-F238E27FC236}">
                <a16:creationId xmlns:a16="http://schemas.microsoft.com/office/drawing/2014/main" id="{EFD3FE91-4AD4-41D7-AC6A-FED4C647B7E2}"/>
              </a:ext>
            </a:extLst>
          </p:cNvPr>
          <p:cNvSpPr>
            <a:spLocks noGrp="1"/>
          </p:cNvSpPr>
          <p:nvPr>
            <p:ph type="sldNum" sz="quarter" idx="12"/>
          </p:nvPr>
        </p:nvSpPr>
        <p:spPr/>
        <p:txBody>
          <a:bodyPr/>
          <a:lstStyle/>
          <a:p>
            <a:fld id="{08007460-0D6F-4848-B939-ACFBCF31A567}" type="slidenum">
              <a:rPr lang="en-US" smtClean="0"/>
              <a:t>5</a:t>
            </a:fld>
            <a:endParaRPr lang="en-US"/>
          </a:p>
        </p:txBody>
      </p:sp>
    </p:spTree>
    <p:extLst>
      <p:ext uri="{BB962C8B-B14F-4D97-AF65-F5344CB8AC3E}">
        <p14:creationId xmlns:p14="http://schemas.microsoft.com/office/powerpoint/2010/main" val="289223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E4FB5-A4AE-450C-B4CF-96CB10AAFB6E}"/>
              </a:ext>
            </a:extLst>
          </p:cNvPr>
          <p:cNvSpPr>
            <a:spLocks noGrp="1"/>
          </p:cNvSpPr>
          <p:nvPr>
            <p:ph type="title"/>
          </p:nvPr>
        </p:nvSpPr>
        <p:spPr/>
        <p:txBody>
          <a:bodyPr/>
          <a:lstStyle/>
          <a:p>
            <a:r>
              <a:rPr lang="en-US" b="1" i="0" dirty="0">
                <a:solidFill>
                  <a:srgbClr val="000000"/>
                </a:solidFill>
                <a:effectLst/>
                <a:latin typeface="-apple-system"/>
              </a:rPr>
              <a:t>Reactive Forms</a:t>
            </a:r>
            <a:endParaRPr lang="en-US" dirty="0"/>
          </a:p>
        </p:txBody>
      </p:sp>
      <p:sp>
        <p:nvSpPr>
          <p:cNvPr id="3" name="Content Placeholder 2">
            <a:extLst>
              <a:ext uri="{FF2B5EF4-FFF2-40B4-BE49-F238E27FC236}">
                <a16:creationId xmlns:a16="http://schemas.microsoft.com/office/drawing/2014/main" id="{4609B347-C473-4F87-91AC-04E336757644}"/>
              </a:ext>
            </a:extLst>
          </p:cNvPr>
          <p:cNvSpPr>
            <a:spLocks noGrp="1"/>
          </p:cNvSpPr>
          <p:nvPr>
            <p:ph idx="1"/>
          </p:nvPr>
        </p:nvSpPr>
        <p:spPr/>
        <p:txBody>
          <a:bodyPr/>
          <a:lstStyle/>
          <a:p>
            <a:r>
              <a:rPr lang="en-US" dirty="0"/>
              <a:t>Import </a:t>
            </a:r>
            <a:r>
              <a:rPr lang="en-US" dirty="0" err="1"/>
              <a:t>ReactiveFormsModule</a:t>
            </a:r>
            <a:endParaRPr lang="en-US" dirty="0"/>
          </a:p>
          <a:p>
            <a:r>
              <a:rPr lang="en-US" dirty="0"/>
              <a:t>Create Form Model in component class using Form Group, Form Control &amp; Form Arrays</a:t>
            </a:r>
          </a:p>
          <a:p>
            <a:r>
              <a:rPr lang="en-US" dirty="0"/>
              <a:t>Create the HTML Form resembling the Form Model.</a:t>
            </a:r>
          </a:p>
          <a:p>
            <a:r>
              <a:rPr lang="en-US" dirty="0"/>
              <a:t>Bind the HTML Form to the Form Model</a:t>
            </a:r>
          </a:p>
        </p:txBody>
      </p:sp>
      <p:sp>
        <p:nvSpPr>
          <p:cNvPr id="4" name="Slide Number Placeholder 3">
            <a:extLst>
              <a:ext uri="{FF2B5EF4-FFF2-40B4-BE49-F238E27FC236}">
                <a16:creationId xmlns:a16="http://schemas.microsoft.com/office/drawing/2014/main" id="{D6D218D6-E4B8-407F-BD5C-B8277EC5BE15}"/>
              </a:ext>
            </a:extLst>
          </p:cNvPr>
          <p:cNvSpPr>
            <a:spLocks noGrp="1"/>
          </p:cNvSpPr>
          <p:nvPr>
            <p:ph type="sldNum" sz="quarter" idx="12"/>
          </p:nvPr>
        </p:nvSpPr>
        <p:spPr/>
        <p:txBody>
          <a:bodyPr/>
          <a:lstStyle/>
          <a:p>
            <a:fld id="{08007460-0D6F-4848-B939-ACFBCF31A567}" type="slidenum">
              <a:rPr lang="en-US" smtClean="0"/>
              <a:t>6</a:t>
            </a:fld>
            <a:endParaRPr lang="en-US"/>
          </a:p>
        </p:txBody>
      </p:sp>
    </p:spTree>
    <p:extLst>
      <p:ext uri="{BB962C8B-B14F-4D97-AF65-F5344CB8AC3E}">
        <p14:creationId xmlns:p14="http://schemas.microsoft.com/office/powerpoint/2010/main" val="3829595846"/>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Learner Template</Template>
  <TotalTime>57</TotalTime>
  <Words>416</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-apple-system</vt:lpstr>
      <vt:lpstr>Arial</vt:lpstr>
      <vt:lpstr>Calibri</vt:lpstr>
      <vt:lpstr>Roboto</vt:lpstr>
      <vt:lpstr>Wingdings</vt:lpstr>
      <vt:lpstr>Learner Template</vt:lpstr>
      <vt:lpstr>Forms in Angular</vt:lpstr>
      <vt:lpstr>Forms in Angular</vt:lpstr>
      <vt:lpstr>Choosing an approach</vt:lpstr>
      <vt:lpstr>Common form foundation classes</vt:lpstr>
      <vt:lpstr>Template Driven Forms</vt:lpstr>
      <vt:lpstr>Reactive Forms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Jasdhir Singh</dc:creator>
  <cp:lastModifiedBy>Jasdhir Singh</cp:lastModifiedBy>
  <cp:revision>17</cp:revision>
  <dcterms:created xsi:type="dcterms:W3CDTF">2021-07-31T14:09:10Z</dcterms:created>
  <dcterms:modified xsi:type="dcterms:W3CDTF">2021-07-31T15:08:51Z</dcterms:modified>
</cp:coreProperties>
</file>