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07823-5A40-4535-80D0-9E06CA0F965C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D3DE-41F4-4D55-8B1D-25DD319C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9134829-A0CC-48D5-90DD-FBE74A3B678A}" type="datetime1">
              <a:rPr lang="en-US" smtClean="0"/>
              <a:t>07-Apr-21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F55ED0-B39B-4BDE-9B30-8314873422B7}" type="datetime1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E02CF3-7C9D-4DB6-A1D2-825E20695679}" type="datetime1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8493CC-2CAD-42F9-8E68-59710E32B131}" type="datetime1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C5F79-C13E-40D6-B359-160340048328}" type="datetime1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2D040-424D-4AF2-B5CD-C621FA460A90}" type="datetime1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06EB44-0571-4D3F-B11D-64E81ED256F1}" type="datetime1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E775F-F61E-4B12-81B5-C72690D38BC6}" type="datetime1">
              <a:rPr lang="en-US" smtClean="0"/>
              <a:t>07-Apr-21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9E1A2-699C-4D34-84E4-C856B40F96F6}" type="datetime1">
              <a:rPr lang="en-US" smtClean="0"/>
              <a:t>07-Apr-21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20498-3A9D-4562-BE14-D77C38BB43D3}" type="datetime1">
              <a:rPr lang="en-US" smtClean="0"/>
              <a:t>07-Apr-21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2BBEF-B975-4306-8FE1-1BD2E27A135A}" type="datetime1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44C73D-C420-4A53-9B3A-81ACD71E95F7}" type="datetime1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16BD898-76C1-400B-83B3-F62B74EB5087}" type="datetime1">
              <a:rPr lang="en-US" smtClean="0"/>
              <a:t>07-Apr-21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4588B33-5ACF-4807-8900-A0F3C407AA0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 and </a:t>
            </a:r>
            <a:br>
              <a:rPr lang="en-US" dirty="0" smtClean="0"/>
            </a:br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Dependency Injection</a:t>
            </a:r>
            <a:r>
              <a:rPr lang="en-US" sz="2200" dirty="0"/>
              <a:t> allows the class to receive its dependencies from external sources rather than creating them itself.</a:t>
            </a:r>
          </a:p>
          <a:p>
            <a:r>
              <a:rPr lang="en-US" sz="2200" dirty="0"/>
              <a:t>With DI, we create a </a:t>
            </a:r>
            <a:r>
              <a:rPr lang="en-US" sz="2200" i="1" dirty="0"/>
              <a:t>Car</a:t>
            </a:r>
            <a:r>
              <a:rPr lang="en-US" sz="2200" dirty="0"/>
              <a:t> instance by passing the dependencies as parameters. </a:t>
            </a:r>
            <a:endParaRPr lang="en-US" sz="2200" dirty="0" smtClean="0"/>
          </a:p>
          <a:p>
            <a:r>
              <a:rPr lang="en-US" sz="2200" dirty="0" smtClean="0"/>
              <a:t>Here </a:t>
            </a:r>
            <a:r>
              <a:rPr lang="en-US" sz="2200" dirty="0"/>
              <a:t>the </a:t>
            </a:r>
            <a:r>
              <a:rPr lang="en-US" sz="2200" i="1" dirty="0"/>
              <a:t>Car</a:t>
            </a:r>
            <a:r>
              <a:rPr lang="en-US" sz="2200" dirty="0"/>
              <a:t> has only 2 dependencies (</a:t>
            </a:r>
            <a:r>
              <a:rPr lang="en-US" sz="2200" i="1" dirty="0"/>
              <a:t>Engine</a:t>
            </a:r>
            <a:r>
              <a:rPr lang="en-US" sz="2200" dirty="0"/>
              <a:t> and </a:t>
            </a:r>
            <a:r>
              <a:rPr lang="en-US" sz="2200" i="1" dirty="0"/>
              <a:t>Tires</a:t>
            </a:r>
            <a:r>
              <a:rPr lang="en-US" sz="2200" dirty="0"/>
              <a:t>), but what if the </a:t>
            </a:r>
            <a:r>
              <a:rPr lang="en-US" sz="2200" i="1" dirty="0"/>
              <a:t>Car</a:t>
            </a:r>
            <a:r>
              <a:rPr lang="en-US" sz="2200" dirty="0"/>
              <a:t> 10 or 20 dependencies? Then, we would have to create an instance for each of those dependencies before passing them as parameters. </a:t>
            </a:r>
            <a:endParaRPr lang="en-US" sz="2200" dirty="0" smtClean="0"/>
          </a:p>
          <a:p>
            <a:r>
              <a:rPr lang="en-US" sz="2200" dirty="0" smtClean="0"/>
              <a:t>And </a:t>
            </a:r>
            <a:r>
              <a:rPr lang="en-US" sz="2200" dirty="0"/>
              <a:t>if these dependencies in turn had dependencies on something else then we would have to create </a:t>
            </a:r>
            <a:r>
              <a:rPr lang="en-US" sz="2200" i="1" dirty="0"/>
              <a:t>those</a:t>
            </a:r>
            <a:r>
              <a:rPr lang="en-US" sz="2200" dirty="0"/>
              <a:t> dependencies. </a:t>
            </a:r>
            <a:endParaRPr lang="en-US" sz="2200" dirty="0" smtClean="0"/>
          </a:p>
          <a:p>
            <a:r>
              <a:rPr lang="en-US" sz="2200" dirty="0" smtClean="0"/>
              <a:t>As </a:t>
            </a:r>
            <a:r>
              <a:rPr lang="en-US" sz="2200" dirty="0"/>
              <a:t>the number of dependencies grows, it rapidly becomes difficult to manage the code.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overcome this, we use </a:t>
            </a:r>
            <a:r>
              <a:rPr lang="en-US" sz="2400" b="1" dirty="0"/>
              <a:t>Dependency Injection as a Framework</a:t>
            </a:r>
            <a:r>
              <a:rPr lang="en-US" sz="2400" dirty="0"/>
              <a:t> in Angular.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DI framework uses an </a:t>
            </a:r>
            <a:r>
              <a:rPr lang="en-US" sz="2400" b="1" dirty="0"/>
              <a:t>Injector</a:t>
            </a:r>
            <a:r>
              <a:rPr lang="en-US" sz="2400" dirty="0"/>
              <a:t> where we register all those dependencies to be managed.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we need a </a:t>
            </a:r>
            <a:r>
              <a:rPr lang="en-US" sz="2400" i="1" dirty="0"/>
              <a:t>Car</a:t>
            </a:r>
            <a:r>
              <a:rPr lang="en-US" sz="2400" dirty="0"/>
              <a:t> instance, the injector will provide the </a:t>
            </a:r>
            <a:r>
              <a:rPr lang="en-US" sz="2400" i="1" dirty="0"/>
              <a:t>Car</a:t>
            </a:r>
            <a:r>
              <a:rPr lang="en-US" sz="2400" dirty="0"/>
              <a:t> instance.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injector is responsible for creating service instances and injecting them into </a:t>
            </a:r>
            <a:r>
              <a:rPr lang="en-US" sz="2400" dirty="0" smtClean="0"/>
              <a:t>components.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FF0000"/>
                </a:solidFill>
              </a:rPr>
              <a:t>Angular, dependencies are typically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Service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607"/>
            <a:ext cx="8229600" cy="41509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Injector holds all the services, and registers them at the NgModule or component level based on their </a:t>
            </a:r>
            <a:r>
              <a:rPr lang="en-US" sz="2200" b="1" dirty="0"/>
              <a:t>provider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provider tells where in our application to register the service. The registered service can be accessed using a </a:t>
            </a:r>
            <a:r>
              <a:rPr lang="en-US" sz="2200" b="1" dirty="0"/>
              <a:t>DI token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DI token is a lookup key for the registered services.</a:t>
            </a:r>
          </a:p>
          <a:p>
            <a:r>
              <a:rPr lang="en-US" sz="2200" dirty="0"/>
              <a:t>The @Injectable() decorator marks a class as a service class that can be injected.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@Injectable() decorator has a </a:t>
            </a:r>
            <a:r>
              <a:rPr lang="en-US" sz="2200" dirty="0" err="1"/>
              <a:t>providedIn</a:t>
            </a:r>
            <a:r>
              <a:rPr lang="en-US" sz="2200" dirty="0"/>
              <a:t> property where we specify the </a:t>
            </a:r>
            <a:r>
              <a:rPr lang="en-US" sz="2200" b="1" dirty="0"/>
              <a:t>provider</a:t>
            </a:r>
            <a:r>
              <a:rPr lang="en-US" sz="2200" dirty="0"/>
              <a:t> of the decorated service class with the 'root' as a default, or any other module of our application.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the </a:t>
            </a:r>
            <a:r>
              <a:rPr lang="en-US" sz="2400" b="1" dirty="0" err="1"/>
              <a:t>ng</a:t>
            </a:r>
            <a:r>
              <a:rPr lang="en-US" sz="2400" b="1" dirty="0"/>
              <a:t> g s employee </a:t>
            </a:r>
            <a:r>
              <a:rPr lang="en-US" sz="2400" dirty="0"/>
              <a:t>command in the CLI, which creates </a:t>
            </a:r>
            <a:r>
              <a:rPr lang="en-US" sz="2400" i="1" dirty="0" err="1"/>
              <a:t>employee.service.ts</a:t>
            </a:r>
            <a:r>
              <a:rPr lang="en-US" sz="2400" dirty="0"/>
              <a:t> file and </a:t>
            </a:r>
            <a:r>
              <a:rPr lang="en-US" sz="2400" i="1" dirty="0" err="1"/>
              <a:t>employee.service.spec.ts</a:t>
            </a:r>
            <a:r>
              <a:rPr lang="en-US" sz="2400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199"/>
            <a:ext cx="5638800" cy="325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62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injector provides a </a:t>
            </a:r>
            <a:r>
              <a:rPr lang="en-US" sz="2400" b="1" dirty="0"/>
              <a:t>singleton instance of a service</a:t>
            </a:r>
            <a:r>
              <a:rPr lang="en-US" sz="2400" dirty="0"/>
              <a:t>, and can inject this same instance into multiple components.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hierarchy of injectors</a:t>
            </a:r>
            <a:r>
              <a:rPr lang="en-US" sz="2400" dirty="0"/>
              <a:t> at the NgModule and component level can provide different instances of a services to their own components and child components.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configure injectors with different providers that can provide different implementations of the same services.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we register the service in the </a:t>
            </a:r>
            <a:r>
              <a:rPr lang="en-US" sz="2400" dirty="0" err="1"/>
              <a:t>EmployeeListComponent</a:t>
            </a:r>
            <a:r>
              <a:rPr lang="en-US" sz="2400" dirty="0"/>
              <a:t>, then the service can be used by </a:t>
            </a:r>
            <a:r>
              <a:rPr lang="en-US" sz="2400" dirty="0" err="1"/>
              <a:t>EmployeeListComponent</a:t>
            </a:r>
            <a:r>
              <a:rPr lang="en-US" sz="2400" dirty="0"/>
              <a:t> and its child components. </a:t>
            </a:r>
            <a:endParaRPr lang="en-US" sz="2400" dirty="0" smtClean="0"/>
          </a:p>
          <a:p>
            <a:r>
              <a:rPr lang="en-US" sz="2400" dirty="0" smtClean="0"/>
              <a:t>Other </a:t>
            </a:r>
            <a:r>
              <a:rPr lang="en-US" sz="2400" dirty="0"/>
              <a:t>components in our application, can't use this service. If we register the service in the </a:t>
            </a:r>
            <a:r>
              <a:rPr lang="en-US" sz="2400" i="1" dirty="0" err="1"/>
              <a:t>AppModule</a:t>
            </a:r>
            <a:r>
              <a:rPr lang="en-US" sz="2400" dirty="0"/>
              <a:t>, then the service can be used by all the components in our application.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register the service, we use </a:t>
            </a:r>
            <a:r>
              <a:rPr lang="en-US" sz="2400" dirty="0" err="1"/>
              <a:t>providedIn</a:t>
            </a:r>
            <a:r>
              <a:rPr lang="en-US" sz="2400" dirty="0"/>
              <a:t> property in the @Injectable() decorator.</a:t>
            </a:r>
          </a:p>
          <a:p>
            <a:r>
              <a:rPr lang="en-US" sz="2400" dirty="0"/>
              <a:t>By default, </a:t>
            </a:r>
            <a:r>
              <a:rPr lang="en-US" sz="2400" dirty="0" err="1"/>
              <a:t>AngularCLI</a:t>
            </a:r>
            <a:r>
              <a:rPr lang="en-US" sz="2400" dirty="0"/>
              <a:t> sets the </a:t>
            </a:r>
            <a:r>
              <a:rPr lang="en-US" sz="2400" dirty="0" err="1"/>
              <a:t>providedIn</a:t>
            </a:r>
            <a:r>
              <a:rPr lang="en-US" sz="2400" dirty="0"/>
              <a:t> to 'root' registers the service at the module level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employee.service.ts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763000" cy="4411662"/>
          </a:xfrm>
        </p:spPr>
        <p:txBody>
          <a:bodyPr/>
          <a:lstStyle/>
          <a:p>
            <a:r>
              <a:rPr lang="en-US" sz="2400" dirty="0"/>
              <a:t>Here we return the employee object array in the </a:t>
            </a:r>
            <a:r>
              <a:rPr lang="en-US" sz="2400" dirty="0" err="1"/>
              <a:t>getEmployees</a:t>
            </a:r>
            <a:r>
              <a:rPr lang="en-US" sz="2400" dirty="0"/>
              <a:t>().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injecting this service into the </a:t>
            </a:r>
            <a:r>
              <a:rPr lang="en-US" sz="2400" dirty="0" err="1"/>
              <a:t>EmployeeListComponent</a:t>
            </a:r>
            <a:r>
              <a:rPr lang="en-US" sz="2400" dirty="0"/>
              <a:t> and </a:t>
            </a:r>
            <a:r>
              <a:rPr lang="en-US" sz="2400" dirty="0" err="1"/>
              <a:t>EmployeeNamesComponent</a:t>
            </a:r>
            <a:r>
              <a:rPr lang="en-US" sz="2400" dirty="0"/>
              <a:t>, both can call the </a:t>
            </a:r>
            <a:r>
              <a:rPr lang="en-US" sz="2400" dirty="0" err="1"/>
              <a:t>getEmployees</a:t>
            </a:r>
            <a:r>
              <a:rPr lang="en-US" sz="2400" dirty="0"/>
              <a:t>() method which returns employee object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8100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95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we create an instance of </a:t>
            </a:r>
            <a:r>
              <a:rPr lang="en-US" sz="2400" dirty="0" err="1"/>
              <a:t>EmployeeService</a:t>
            </a:r>
            <a:r>
              <a:rPr lang="en-US" sz="2400" dirty="0"/>
              <a:t> class, </a:t>
            </a:r>
            <a:endParaRPr lang="en-US" sz="2400" dirty="0" smtClean="0"/>
          </a:p>
          <a:p>
            <a:r>
              <a:rPr lang="en-US" sz="2400" dirty="0" smtClean="0"/>
              <a:t>Angular </a:t>
            </a:r>
            <a:r>
              <a:rPr lang="en-US" sz="2400" dirty="0"/>
              <a:t>injects the </a:t>
            </a:r>
            <a:r>
              <a:rPr lang="en-US" sz="2400" i="1" dirty="0" err="1"/>
              <a:t>EmployeeService</a:t>
            </a:r>
            <a:r>
              <a:rPr lang="en-US" sz="2400" dirty="0"/>
              <a:t> into that </a:t>
            </a:r>
            <a:r>
              <a:rPr lang="en-US" sz="2400" dirty="0" err="1"/>
              <a:t>commponent</a:t>
            </a:r>
            <a:r>
              <a:rPr lang="en-US" sz="2400" dirty="0"/>
              <a:t>. Here, _</a:t>
            </a:r>
            <a:r>
              <a:rPr lang="en-US" sz="2400" dirty="0" err="1"/>
              <a:t>employeeService</a:t>
            </a:r>
            <a:r>
              <a:rPr lang="en-US" sz="2400" dirty="0"/>
              <a:t> is used as a lookup key for the </a:t>
            </a:r>
            <a:r>
              <a:rPr lang="en-US" sz="2400" dirty="0" err="1" smtClean="0"/>
              <a:t>EmployeeService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the </a:t>
            </a:r>
            <a:r>
              <a:rPr lang="en-US" sz="2400" dirty="0" err="1"/>
              <a:t>EmployeeNamesComponent</a:t>
            </a:r>
            <a:r>
              <a:rPr lang="en-US" sz="2400" dirty="0"/>
              <a:t>, we return the employee object array by calling _</a:t>
            </a:r>
            <a:r>
              <a:rPr lang="en-US" sz="2400" dirty="0" err="1"/>
              <a:t>employeeService.getEmployees</a:t>
            </a:r>
            <a:r>
              <a:rPr lang="en-US" sz="2400" dirty="0"/>
              <a:t>() method </a:t>
            </a:r>
            <a:r>
              <a:rPr lang="en-US" sz="2400" dirty="0" err="1"/>
              <a:t>definied</a:t>
            </a:r>
            <a:r>
              <a:rPr lang="en-US" sz="2400" dirty="0"/>
              <a:t> inside the </a:t>
            </a:r>
            <a:r>
              <a:rPr lang="en-US" sz="2400" i="1" dirty="0" err="1"/>
              <a:t>EmployeeService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Similarly </a:t>
            </a:r>
            <a:r>
              <a:rPr lang="en-US" sz="2400" dirty="0"/>
              <a:t>we can access the employee object array in the </a:t>
            </a:r>
            <a:r>
              <a:rPr lang="en-US" sz="2400" dirty="0" err="1"/>
              <a:t>EmployeeListsComponent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doing so, </a:t>
            </a:r>
            <a:r>
              <a:rPr lang="en-US" sz="2400" dirty="0" err="1"/>
              <a:t>EmployeeNamesComponent</a:t>
            </a:r>
            <a:r>
              <a:rPr lang="en-US" sz="2400" dirty="0"/>
              <a:t> and </a:t>
            </a:r>
            <a:r>
              <a:rPr lang="en-US" sz="2400" dirty="0" err="1"/>
              <a:t>EmployeeListsComponent</a:t>
            </a:r>
            <a:r>
              <a:rPr lang="en-US" sz="2400" dirty="0"/>
              <a:t> controls only the view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4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943600" cy="428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1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Services are used to organize and share business logic, models, data, or functions with different components of an Angular application.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Angular service is a singleton instance that can be injected into multiple components, where the component utilizes the functions defined in a service class.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allows us to reuse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consider an </a:t>
            </a:r>
            <a:r>
              <a:rPr lang="en-US" sz="2200" i="1" dirty="0" err="1"/>
              <a:t>EmployeeNames</a:t>
            </a:r>
            <a:r>
              <a:rPr lang="en-US" sz="2200" dirty="0"/>
              <a:t> component that displays the employee names. </a:t>
            </a:r>
            <a:endParaRPr lang="en-US" sz="2200" dirty="0" smtClean="0"/>
          </a:p>
          <a:p>
            <a:r>
              <a:rPr lang="en-US" sz="2200" dirty="0" smtClean="0"/>
              <a:t>Here </a:t>
            </a:r>
            <a:r>
              <a:rPr lang="en-US" sz="2200" dirty="0"/>
              <a:t>we declare the </a:t>
            </a:r>
            <a:r>
              <a:rPr lang="en-US" sz="2200" i="1" dirty="0"/>
              <a:t>employees</a:t>
            </a:r>
            <a:r>
              <a:rPr lang="en-US" sz="2200" dirty="0"/>
              <a:t> object array in the class and display the </a:t>
            </a:r>
            <a:r>
              <a:rPr lang="en-US" sz="2200" i="1" dirty="0"/>
              <a:t>name</a:t>
            </a:r>
            <a:r>
              <a:rPr lang="en-US" sz="2200" dirty="0"/>
              <a:t> in the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1"/>
            <a:ext cx="3629025" cy="33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0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we need another component to display the employee list with id, name and age.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do so, we create an </a:t>
            </a:r>
            <a:r>
              <a:rPr lang="en-US" sz="2000" i="1" dirty="0" err="1"/>
              <a:t>EmployeeList</a:t>
            </a:r>
            <a:r>
              <a:rPr lang="en-US" sz="2000" dirty="0"/>
              <a:t> component and in that component also, we'll have the </a:t>
            </a:r>
            <a:r>
              <a:rPr lang="en-US" sz="2000" i="1" dirty="0"/>
              <a:t>employees</a:t>
            </a:r>
            <a:r>
              <a:rPr lang="en-US" sz="2000" dirty="0"/>
              <a:t> object array to display each employee's id, name and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43748"/>
            <a:ext cx="42291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1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Here, we are repeating the same </a:t>
            </a:r>
            <a:r>
              <a:rPr lang="en-US" sz="2400" i="1" dirty="0"/>
              <a:t>employees</a:t>
            </a:r>
            <a:r>
              <a:rPr lang="en-US" sz="2400" dirty="0"/>
              <a:t> object code in the two components. </a:t>
            </a:r>
            <a:endParaRPr lang="en-US" sz="2400" dirty="0" smtClean="0"/>
          </a:p>
          <a:p>
            <a:r>
              <a:rPr lang="en-US" sz="2400" dirty="0" smtClean="0"/>
              <a:t>Also</a:t>
            </a:r>
            <a:r>
              <a:rPr lang="en-US" sz="2400" dirty="0"/>
              <a:t>, the component is only responsible for controlling the view's logic, but in our case, it is also responsible for creating data </a:t>
            </a:r>
            <a:r>
              <a:rPr lang="en-US" sz="2400" i="1" dirty="0"/>
              <a:t>employees</a:t>
            </a:r>
            <a:r>
              <a:rPr lang="en-US" sz="2400" dirty="0"/>
              <a:t> object.</a:t>
            </a:r>
          </a:p>
          <a:p>
            <a:r>
              <a:rPr lang="en-US" sz="2400" dirty="0"/>
              <a:t>So, components can delegate these tasks to services.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service is a class that is used to share data across the multiple components, to implement the application logic, and for external communication.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Angular, we have a file with *</a:t>
            </a:r>
            <a:r>
              <a:rPr lang="en-US" sz="2400" b="1" dirty="0"/>
              <a:t>.</a:t>
            </a:r>
            <a:r>
              <a:rPr lang="en-US" sz="2400" b="1" dirty="0" err="1"/>
              <a:t>service.ts</a:t>
            </a:r>
            <a:r>
              <a:rPr lang="en-US" sz="2400" dirty="0"/>
              <a:t> extension where we define the service class.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that class, we can have a </a:t>
            </a:r>
            <a:r>
              <a:rPr lang="en-US" sz="2400" i="1" dirty="0"/>
              <a:t>employees</a:t>
            </a:r>
            <a:r>
              <a:rPr lang="en-US" sz="2400" dirty="0"/>
              <a:t> object code, which later can be injected into the components.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use a </a:t>
            </a:r>
            <a:r>
              <a:rPr lang="en-US" sz="2400" b="1" dirty="0"/>
              <a:t>Dependency Injection framework</a:t>
            </a:r>
            <a:r>
              <a:rPr lang="en-US" sz="2400" dirty="0"/>
              <a:t> to inject the service into components in our application.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r>
              <a:rPr lang="en-US" sz="2400" b="1" dirty="0"/>
              <a:t>DI as a design pattern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</a:p>
          <a:p>
            <a:r>
              <a:rPr lang="en-US" sz="2400" dirty="0" smtClean="0"/>
              <a:t>Consider</a:t>
            </a:r>
            <a:r>
              <a:rPr lang="en-US" sz="2400" dirty="0"/>
              <a:t>, we have three classes </a:t>
            </a:r>
            <a:r>
              <a:rPr lang="en-US" sz="2400" i="1" dirty="0"/>
              <a:t>Engine</a:t>
            </a:r>
            <a:r>
              <a:rPr lang="en-US" sz="2400" dirty="0"/>
              <a:t>, </a:t>
            </a:r>
            <a:r>
              <a:rPr lang="en-US" sz="2400" i="1" dirty="0"/>
              <a:t>Tires</a:t>
            </a:r>
            <a:r>
              <a:rPr lang="en-US" sz="2400" dirty="0"/>
              <a:t>, and </a:t>
            </a:r>
            <a:r>
              <a:rPr lang="en-US" sz="2400" i="1" dirty="0"/>
              <a:t>Car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Let's </a:t>
            </a:r>
            <a:r>
              <a:rPr lang="en-US" sz="2400" dirty="0"/>
              <a:t>assume, we need an </a:t>
            </a:r>
            <a:r>
              <a:rPr lang="en-US" sz="2400" i="1" dirty="0"/>
              <a:t>Engine</a:t>
            </a:r>
            <a:r>
              <a:rPr lang="en-US" sz="2400" dirty="0"/>
              <a:t> instance and a </a:t>
            </a:r>
            <a:r>
              <a:rPr lang="en-US" sz="2400" i="1" dirty="0"/>
              <a:t>Tires</a:t>
            </a:r>
            <a:r>
              <a:rPr lang="en-US" sz="2400" dirty="0"/>
              <a:t> instance to create a </a:t>
            </a:r>
            <a:r>
              <a:rPr lang="en-US" sz="2400" i="1" dirty="0"/>
              <a:t>Car</a:t>
            </a:r>
            <a:r>
              <a:rPr lang="en-US" sz="2400" dirty="0"/>
              <a:t> instance. </a:t>
            </a:r>
            <a:endParaRPr lang="en-US" sz="2400" dirty="0" smtClean="0"/>
          </a:p>
          <a:p>
            <a:r>
              <a:rPr lang="en-US" sz="2400" dirty="0" smtClean="0"/>
              <a:t>So</a:t>
            </a:r>
            <a:r>
              <a:rPr lang="en-US" sz="2400" dirty="0"/>
              <a:t>, the </a:t>
            </a:r>
            <a:r>
              <a:rPr lang="en-US" sz="2400" i="1" dirty="0"/>
              <a:t>Car</a:t>
            </a:r>
            <a:r>
              <a:rPr lang="en-US" sz="2400" dirty="0"/>
              <a:t> class has two dependencies - </a:t>
            </a:r>
            <a:r>
              <a:rPr lang="en-US" sz="2400" i="1" dirty="0"/>
              <a:t>Engine</a:t>
            </a:r>
            <a:r>
              <a:rPr lang="en-US" sz="2400" dirty="0"/>
              <a:t> and </a:t>
            </a:r>
            <a:r>
              <a:rPr lang="en-US" sz="2400" i="1" dirty="0"/>
              <a:t>Tires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43350"/>
            <a:ext cx="3124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5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Engine</a:t>
            </a:r>
            <a:r>
              <a:rPr lang="en-US" sz="2400" dirty="0"/>
              <a:t> and </a:t>
            </a:r>
            <a:r>
              <a:rPr lang="en-US" sz="2400" i="1" dirty="0"/>
              <a:t>Tires</a:t>
            </a:r>
            <a:r>
              <a:rPr lang="en-US" sz="2400" dirty="0"/>
              <a:t> are tightly coupled to the </a:t>
            </a:r>
            <a:r>
              <a:rPr lang="en-US" sz="2400" i="1" dirty="0"/>
              <a:t>Car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instance, Whenever we change the </a:t>
            </a:r>
            <a:r>
              <a:rPr lang="en-US" sz="2400" i="1" dirty="0"/>
              <a:t>Engine</a:t>
            </a:r>
            <a:r>
              <a:rPr lang="en-US" sz="2400" dirty="0"/>
              <a:t> and </a:t>
            </a:r>
            <a:r>
              <a:rPr lang="en-US" sz="2400" i="1" dirty="0"/>
              <a:t>Tires</a:t>
            </a:r>
            <a:r>
              <a:rPr lang="en-US" sz="2400" dirty="0"/>
              <a:t> class definition, then we need to manually change the </a:t>
            </a:r>
            <a:r>
              <a:rPr lang="en-US" sz="2400" i="1" dirty="0"/>
              <a:t>Car</a:t>
            </a:r>
            <a:r>
              <a:rPr lang="en-US" sz="2400" dirty="0"/>
              <a:t> Class definition.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problem can be solved by using the </a:t>
            </a:r>
            <a:r>
              <a:rPr lang="en-US" sz="2400" b="1" dirty="0"/>
              <a:t>Dependency Injection</a:t>
            </a:r>
            <a:r>
              <a:rPr lang="en-US" sz="2400" dirty="0"/>
              <a:t> design pattern.</a:t>
            </a:r>
          </a:p>
          <a:p>
            <a:r>
              <a:rPr lang="en-US" sz="2400" dirty="0"/>
              <a:t>Have a look at this code making use of the </a:t>
            </a:r>
            <a:r>
              <a:rPr lang="en-US" sz="2400" b="1" dirty="0"/>
              <a:t>Dependency Injection</a:t>
            </a:r>
            <a:r>
              <a:rPr lang="en-US" sz="2400" dirty="0"/>
              <a:t> design pattern. </a:t>
            </a:r>
            <a:endParaRPr lang="en-US" sz="2400" dirty="0" smtClean="0"/>
          </a:p>
          <a:p>
            <a:r>
              <a:rPr lang="en-US" sz="2400" smtClean="0"/>
              <a:t>Instead </a:t>
            </a:r>
            <a:r>
              <a:rPr lang="en-US" sz="2400" dirty="0"/>
              <a:t>of creating an instance of the </a:t>
            </a:r>
            <a:r>
              <a:rPr lang="en-US" sz="2400" i="1" dirty="0"/>
              <a:t>Engine</a:t>
            </a:r>
            <a:r>
              <a:rPr lang="en-US" sz="2400" dirty="0"/>
              <a:t> and </a:t>
            </a:r>
            <a:r>
              <a:rPr lang="en-US" sz="2400" i="1" dirty="0"/>
              <a:t>Tires</a:t>
            </a:r>
            <a:r>
              <a:rPr lang="en-US" sz="2400" dirty="0"/>
              <a:t> classes inside the </a:t>
            </a:r>
            <a:r>
              <a:rPr lang="en-US" sz="2400" i="1" dirty="0"/>
              <a:t>Car</a:t>
            </a:r>
            <a:r>
              <a:rPr lang="en-US" sz="2400" dirty="0"/>
              <a:t> constructor, we assign references to passed-in </a:t>
            </a:r>
            <a:r>
              <a:rPr lang="en-US" sz="2400" i="1" dirty="0"/>
              <a:t>Engine</a:t>
            </a:r>
            <a:r>
              <a:rPr lang="en-US" sz="2400" dirty="0"/>
              <a:t> and </a:t>
            </a:r>
            <a:r>
              <a:rPr lang="en-US" sz="2400" i="1" dirty="0"/>
              <a:t>Tires</a:t>
            </a:r>
            <a:r>
              <a:rPr lang="en-US" sz="2400" dirty="0"/>
              <a:t> objects.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33-5ACF-4807-8900-A0F3C407AA07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419600" cy="473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52</TotalTime>
  <Words>1043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Learner Template</vt:lpstr>
      <vt:lpstr>Services and  Dependency Injection</vt:lpstr>
      <vt:lpstr>Services</vt:lpstr>
      <vt:lpstr>Services</vt:lpstr>
      <vt:lpstr>Services</vt:lpstr>
      <vt:lpstr>Services</vt:lpstr>
      <vt:lpstr>Services</vt:lpstr>
      <vt:lpstr>Dependency Injection (DI)</vt:lpstr>
      <vt:lpstr>Dependency Injection (DI)</vt:lpstr>
      <vt:lpstr>Dependency Injection (DI)</vt:lpstr>
      <vt:lpstr>Dependency Injection (DI)</vt:lpstr>
      <vt:lpstr>Dependency Injection (DI)</vt:lpstr>
      <vt:lpstr>Using a Service</vt:lpstr>
      <vt:lpstr>Using a Service</vt:lpstr>
      <vt:lpstr>Creating Service</vt:lpstr>
      <vt:lpstr>Creating Service</vt:lpstr>
      <vt:lpstr>Creating Service</vt:lpstr>
      <vt:lpstr>employee.service.ts</vt:lpstr>
      <vt:lpstr>Creating Service</vt:lpstr>
      <vt:lpstr>Using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and  Dependency Injection</dc:title>
  <dc:creator>Windows User</dc:creator>
  <cp:lastModifiedBy>Windows User</cp:lastModifiedBy>
  <cp:revision>50</cp:revision>
  <dcterms:created xsi:type="dcterms:W3CDTF">2021-04-04T20:14:48Z</dcterms:created>
  <dcterms:modified xsi:type="dcterms:W3CDTF">2021-04-07T11:53:23Z</dcterms:modified>
</cp:coreProperties>
</file>