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0" d="100"/>
          <a:sy n="60" d="100"/>
        </p:scale>
        <p:origin x="146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B63120-2EC8-4D55-931E-60D63BBE0279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27FD58-4E14-47F3-AA53-E6E8E5624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933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73152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6389688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06BB5BF3-5687-43E5-9711-572A988EA059}" type="datetime1">
              <a:rPr lang="en-US" smtClean="0"/>
              <a:t>8/4/2022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E4A81D3-4940-44D6-BD6E-14827B5B51F1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838200" y="2819400"/>
            <a:ext cx="6477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716" y="6247725"/>
            <a:ext cx="374823" cy="46030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6DE26B-5D2D-4392-B131-88E30479212D}" type="datetime1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4A81D3-4940-44D6-BD6E-14827B5B51F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2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165E39-16D1-44BA-974E-7BF9C52D97B1}" type="datetime1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4A81D3-4940-44D6-BD6E-14827B5B51F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88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5FC96E9-49BA-47E0-A662-E675B80EAFC3}" type="datetime1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E4A81D3-4940-44D6-BD6E-14827B5B51F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5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D11CE6-FDB3-4DD6-8E43-73A58AD54549}" type="datetime1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4A81D3-4940-44D6-BD6E-14827B5B51F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965" y="6261304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8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C2BEE7-B098-46A3-88D7-FE5034C25A33}" type="datetime1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4A81D3-4940-44D6-BD6E-14827B5B51F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78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E47184-9661-49BF-B316-823CC7E4C4C0}" type="datetime1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4A81D3-4940-44D6-BD6E-14827B5B51F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9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A5DB59-73C6-45F9-91AB-44AFC300F097}" type="datetime1">
              <a:rPr lang="en-US" smtClean="0"/>
              <a:t>8/4/2022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4A81D3-4940-44D6-BD6E-14827B5B51F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8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8727D7-BC3E-4E29-8EC7-094F757FA329}" type="datetime1">
              <a:rPr lang="en-US" smtClean="0"/>
              <a:t>8/4/2022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4A81D3-4940-44D6-BD6E-14827B5B51F1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7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1463DC-64CB-4B45-8E78-233024838211}" type="datetime1">
              <a:rPr lang="en-US" smtClean="0"/>
              <a:t>8/4/2022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4A81D3-4940-44D6-BD6E-14827B5B51F1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35C393-CE87-4921-BE59-E48D848354DA}" type="datetime1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4A81D3-4940-44D6-BD6E-14827B5B51F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76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2BC3CC-6FD1-44EE-A70B-EBDFEF66F1F4}" type="datetime1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4A81D3-4940-44D6-BD6E-14827B5B51F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4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8001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115C6908-216E-47E7-A003-5646B975FE96}" type="datetime1">
              <a:rPr lang="en-US" smtClean="0"/>
              <a:t>8/4/2022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0E4A81D3-4940-44D6-BD6E-14827B5B51F1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457200" y="1524000"/>
            <a:ext cx="7543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/employee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api/common/http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json-server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HttpClient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4A81D3-4940-44D6-BD6E-14827B5B51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02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: Starting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We are done setting up a fake JSON server in our Angular application. </a:t>
            </a:r>
          </a:p>
          <a:p>
            <a:r>
              <a:rPr lang="en-US" sz="2400" dirty="0"/>
              <a:t>To start the fake JSON server, run the </a:t>
            </a:r>
            <a:br>
              <a:rPr lang="en-US" sz="2400" dirty="0"/>
            </a:br>
            <a:r>
              <a:rPr lang="en-US" sz="2400" b="1" dirty="0"/>
              <a:t>json-server --watch ../backend/</a:t>
            </a:r>
            <a:r>
              <a:rPr lang="en-US" sz="2400" b="1" dirty="0" err="1"/>
              <a:t>database.json</a:t>
            </a:r>
            <a:r>
              <a:rPr lang="en-US" sz="2400" dirty="0"/>
              <a:t> command in the terminal. </a:t>
            </a:r>
          </a:p>
          <a:p>
            <a:r>
              <a:rPr lang="en-US" sz="2400" dirty="0"/>
              <a:t>Now, your fake </a:t>
            </a:r>
            <a:r>
              <a:rPr lang="en-US" sz="2400" dirty="0" err="1"/>
              <a:t>json</a:t>
            </a:r>
            <a:r>
              <a:rPr lang="en-US" sz="2400" dirty="0"/>
              <a:t> server is up and running on the port </a:t>
            </a:r>
            <a:r>
              <a:rPr lang="en-US" sz="2400" b="1" dirty="0"/>
              <a:t>3000</a:t>
            </a:r>
            <a:r>
              <a:rPr lang="en-US" sz="2400" dirty="0"/>
              <a:t>. </a:t>
            </a:r>
          </a:p>
          <a:p>
            <a:r>
              <a:rPr lang="en-US" sz="2400" dirty="0"/>
              <a:t>You are able to view this employees array by visiting </a:t>
            </a:r>
            <a:r>
              <a:rPr lang="en-US" sz="2400" dirty="0">
                <a:hlinkClick r:id="rId2"/>
              </a:rPr>
              <a:t>http://localhost:3000/employees</a:t>
            </a:r>
            <a:r>
              <a:rPr lang="en-US" sz="2400" dirty="0"/>
              <a:t> on the browser. </a:t>
            </a:r>
          </a:p>
          <a:p>
            <a:r>
              <a:rPr lang="en-US" sz="2400" dirty="0"/>
              <a:t>Now that our server is ready, we communicate with the server through HTTP Requests.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A81D3-4940-44D6-BD6E-14827B5B51F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33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: Creating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We create service file that allow us to handle all HTTP requests to our application. </a:t>
            </a:r>
          </a:p>
          <a:p>
            <a:r>
              <a:rPr lang="en-US" sz="2200" dirty="0"/>
              <a:t>All </a:t>
            </a:r>
            <a:r>
              <a:rPr lang="en-US" sz="2200" i="1" dirty="0"/>
              <a:t>HttpClient</a:t>
            </a:r>
            <a:r>
              <a:rPr lang="en-US" sz="2200" dirty="0"/>
              <a:t> methods return an </a:t>
            </a:r>
            <a:r>
              <a:rPr lang="en-US" sz="2200" b="1" dirty="0"/>
              <a:t>observable</a:t>
            </a:r>
            <a:r>
              <a:rPr lang="en-US" sz="2200" dirty="0"/>
              <a:t> object, so we need to cast the observable object into an </a:t>
            </a:r>
            <a:r>
              <a:rPr lang="en-US" sz="2200" i="1" dirty="0"/>
              <a:t>Employee</a:t>
            </a:r>
            <a:r>
              <a:rPr lang="en-US" sz="2200" dirty="0"/>
              <a:t> type.</a:t>
            </a:r>
          </a:p>
          <a:p>
            <a:r>
              <a:rPr lang="en-US" sz="2200" dirty="0"/>
              <a:t>Before, we create the service file we need to create an interface to define the </a:t>
            </a:r>
            <a:r>
              <a:rPr lang="en-US" sz="2200" i="1" dirty="0"/>
              <a:t>employee</a:t>
            </a:r>
            <a:r>
              <a:rPr lang="en-US" sz="2200" dirty="0"/>
              <a:t> type. </a:t>
            </a:r>
          </a:p>
          <a:p>
            <a:r>
              <a:rPr lang="en-US" sz="2200" dirty="0"/>
              <a:t>So, the observable object returned by the HttpClient Methods can be cast to the </a:t>
            </a:r>
            <a:r>
              <a:rPr lang="en-US" sz="2200" i="1" dirty="0"/>
              <a:t>Employee</a:t>
            </a:r>
            <a:r>
              <a:rPr lang="en-US" sz="2200" dirty="0"/>
              <a:t> type.</a:t>
            </a:r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A81D3-4940-44D6-BD6E-14827B5B51F1}" type="slidenum">
              <a:rPr lang="en-US" smtClean="0"/>
              <a:t>11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800600"/>
            <a:ext cx="3200400" cy="1644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5573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: Creating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Let's create a </a:t>
            </a:r>
            <a:r>
              <a:rPr lang="en-US" sz="2400" i="1" dirty="0" err="1"/>
              <a:t>employee.service.ts</a:t>
            </a:r>
            <a:r>
              <a:rPr lang="en-US" sz="2400" i="1" dirty="0"/>
              <a:t> file</a:t>
            </a:r>
            <a:r>
              <a:rPr lang="en-US" sz="2400" dirty="0"/>
              <a:t> to handle all HTTP requests. </a:t>
            </a:r>
          </a:p>
          <a:p>
            <a:r>
              <a:rPr lang="en-US" sz="2400" dirty="0"/>
              <a:t>We import the HttpClient and </a:t>
            </a:r>
            <a:r>
              <a:rPr lang="en-US" sz="2400" dirty="0" err="1"/>
              <a:t>HttpHeaders</a:t>
            </a:r>
            <a:r>
              <a:rPr lang="en-US" sz="2400" dirty="0"/>
              <a:t> services to make the HTTP request work. </a:t>
            </a:r>
          </a:p>
          <a:p>
            <a:r>
              <a:rPr lang="en-US" sz="2400" dirty="0"/>
              <a:t>Here, we create CRUD operations using </a:t>
            </a:r>
            <a:r>
              <a:rPr lang="en-US" sz="2400" i="1" dirty="0"/>
              <a:t>HttpClient</a:t>
            </a:r>
            <a:r>
              <a:rPr lang="en-US" sz="2400" dirty="0"/>
              <a:t> methods (GET, POST, PUT, DELETE) and also there is some error handling logic in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A81D3-4940-44D6-BD6E-14827B5B51F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84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: </a:t>
            </a:r>
            <a:r>
              <a:rPr lang="en-US" i="1" dirty="0" err="1"/>
              <a:t>employee.service.ts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A81D3-4940-44D6-BD6E-14827B5B51F1}" type="slidenum">
              <a:rPr lang="en-US" smtClean="0"/>
              <a:t>13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52599"/>
            <a:ext cx="6172200" cy="4948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1609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: </a:t>
            </a:r>
            <a:r>
              <a:rPr lang="en-US" i="1" dirty="0" err="1"/>
              <a:t>employee.service.ts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A81D3-4940-44D6-BD6E-14827B5B51F1}" type="slidenum">
              <a:rPr lang="en-US" smtClean="0"/>
              <a:t>14</a:t>
            </a:fld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19262"/>
            <a:ext cx="7391400" cy="4038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9775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: </a:t>
            </a:r>
            <a:r>
              <a:rPr lang="en-US" i="1" dirty="0" err="1"/>
              <a:t>employee.service.ts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A81D3-4940-44D6-BD6E-14827B5B51F1}" type="slidenum">
              <a:rPr lang="en-US" smtClean="0"/>
              <a:t>15</a:t>
            </a:fld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33550"/>
            <a:ext cx="7924800" cy="4082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9417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: </a:t>
            </a:r>
            <a:r>
              <a:rPr lang="en-US" i="1" dirty="0" err="1"/>
              <a:t>employee.service.ts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A81D3-4940-44D6-BD6E-14827B5B51F1}" type="slidenum">
              <a:rPr lang="en-US" smtClean="0"/>
              <a:t>16</a:t>
            </a:fld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76399"/>
            <a:ext cx="5867400" cy="4963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9224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POST Request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458200" cy="4411662"/>
          </a:xfrm>
        </p:spPr>
        <p:txBody>
          <a:bodyPr/>
          <a:lstStyle/>
          <a:p>
            <a:r>
              <a:rPr lang="en-US" sz="2200" dirty="0"/>
              <a:t>Let's make an </a:t>
            </a:r>
            <a:r>
              <a:rPr lang="en-US" sz="2200" b="1" dirty="0"/>
              <a:t>HTTP POST Request</a:t>
            </a:r>
            <a:r>
              <a:rPr lang="en-US" sz="2200" dirty="0"/>
              <a:t> to add one employee to the </a:t>
            </a:r>
            <a:r>
              <a:rPr lang="en-US" sz="2200" i="1" dirty="0"/>
              <a:t>employees</a:t>
            </a:r>
            <a:r>
              <a:rPr lang="en-US" sz="2200" dirty="0"/>
              <a:t> array in the local server using </a:t>
            </a:r>
            <a:r>
              <a:rPr lang="en-US" sz="2200" i="1" dirty="0"/>
              <a:t>HttpClient</a:t>
            </a:r>
            <a:r>
              <a:rPr lang="en-US" sz="2200" dirty="0"/>
              <a:t> service.</a:t>
            </a:r>
          </a:p>
          <a:p>
            <a:r>
              <a:rPr lang="en-US" sz="2200" dirty="0"/>
              <a:t>In the </a:t>
            </a:r>
            <a:r>
              <a:rPr lang="en-US" sz="2200" i="1" dirty="0" err="1"/>
              <a:t>app.component.ts</a:t>
            </a:r>
            <a:r>
              <a:rPr lang="en-US" sz="2200" dirty="0"/>
              <a:t> file,</a:t>
            </a:r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A81D3-4940-44D6-BD6E-14827B5B51F1}" type="slidenum">
              <a:rPr lang="en-US" smtClean="0"/>
              <a:t>17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124200"/>
            <a:ext cx="60198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2764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GET 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19263"/>
            <a:ext cx="8991600" cy="4411662"/>
          </a:xfrm>
        </p:spPr>
        <p:txBody>
          <a:bodyPr/>
          <a:lstStyle/>
          <a:p>
            <a:r>
              <a:rPr lang="en-US" sz="2000" dirty="0"/>
              <a:t>Now let's make an </a:t>
            </a:r>
            <a:r>
              <a:rPr lang="en-US" sz="2000" b="1" dirty="0"/>
              <a:t>HTTP GET Request</a:t>
            </a:r>
            <a:r>
              <a:rPr lang="en-US" sz="2000" dirty="0"/>
              <a:t> to get a specific employee details from the </a:t>
            </a:r>
            <a:r>
              <a:rPr lang="en-US" sz="2000" i="1" dirty="0"/>
              <a:t>employees</a:t>
            </a:r>
            <a:r>
              <a:rPr lang="en-US" sz="2000" dirty="0"/>
              <a:t> array in the local server using </a:t>
            </a:r>
            <a:r>
              <a:rPr lang="en-US" sz="2000" i="1" dirty="0"/>
              <a:t>HttpClient</a:t>
            </a:r>
            <a:r>
              <a:rPr lang="en-US" sz="2000" dirty="0"/>
              <a:t> service.</a:t>
            </a:r>
          </a:p>
          <a:p>
            <a:r>
              <a:rPr lang="en-US" sz="2000" dirty="0"/>
              <a:t>In the </a:t>
            </a:r>
            <a:r>
              <a:rPr lang="en-US" sz="2000" i="1" dirty="0" err="1"/>
              <a:t>app.component.ts</a:t>
            </a:r>
            <a:r>
              <a:rPr lang="en-US" sz="2000" dirty="0"/>
              <a:t> file,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A81D3-4940-44D6-BD6E-14827B5B51F1}" type="slidenum">
              <a:rPr lang="en-US" smtClean="0"/>
              <a:t>18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3028335"/>
            <a:ext cx="6781800" cy="344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7244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GET 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Let's make an </a:t>
            </a:r>
            <a:r>
              <a:rPr lang="en-US" sz="2000" b="1" dirty="0"/>
              <a:t>HTTP GET Request</a:t>
            </a:r>
            <a:r>
              <a:rPr lang="en-US" sz="2000" dirty="0"/>
              <a:t> to get all the employee details in the </a:t>
            </a:r>
            <a:r>
              <a:rPr lang="en-US" sz="2000" i="1" dirty="0"/>
              <a:t>employees</a:t>
            </a:r>
            <a:r>
              <a:rPr lang="en-US" sz="2000" dirty="0"/>
              <a:t> array.</a:t>
            </a:r>
          </a:p>
          <a:p>
            <a:r>
              <a:rPr lang="en-US" sz="2000" dirty="0"/>
              <a:t>In the </a:t>
            </a:r>
            <a:r>
              <a:rPr lang="en-US" sz="2000" i="1" dirty="0" err="1"/>
              <a:t>app.component.ts</a:t>
            </a:r>
            <a:r>
              <a:rPr lang="en-US" sz="2000" dirty="0"/>
              <a:t> file,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A81D3-4940-44D6-BD6E-14827B5B51F1}" type="slidenum">
              <a:rPr lang="en-US" smtClean="0"/>
              <a:t>19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335" y="2285385"/>
            <a:ext cx="4181475" cy="447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495368"/>
            <a:ext cx="2552700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0592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HttpClient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Most front-end applications need to communicate with a server over the HTTP protocol, in order to download or upload data and access other back-end services. </a:t>
            </a:r>
          </a:p>
          <a:p>
            <a:r>
              <a:rPr lang="en-US" sz="2400" dirty="0"/>
              <a:t>Angular provides a simplified client HTTP API for Angular applications, the </a:t>
            </a:r>
            <a:r>
              <a:rPr lang="en-US" sz="2400" i="1" dirty="0"/>
              <a:t>HttpClient</a:t>
            </a:r>
            <a:r>
              <a:rPr lang="en-US" sz="2400" dirty="0"/>
              <a:t> service class in </a:t>
            </a:r>
            <a:r>
              <a:rPr lang="en-US" sz="2400" dirty="0">
                <a:hlinkClick r:id="rId2"/>
              </a:rPr>
              <a:t>@angular/common/http</a:t>
            </a:r>
            <a:r>
              <a:rPr lang="en-US" sz="2400" dirty="0"/>
              <a:t>.</a:t>
            </a:r>
          </a:p>
          <a:p>
            <a:r>
              <a:rPr lang="en-US" sz="2400" dirty="0"/>
              <a:t>The Angular </a:t>
            </a:r>
            <a:r>
              <a:rPr lang="en-US" sz="2400" i="1" dirty="0"/>
              <a:t>HttpClient</a:t>
            </a:r>
            <a:r>
              <a:rPr lang="en-US" sz="2400" dirty="0"/>
              <a:t> offers testability features, typed request and response objects, request and response interception, Observable APIs, and streamlined error handling.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A81D3-4940-44D6-BD6E-14827B5B51F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456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PUT 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Let's make an </a:t>
            </a:r>
            <a:r>
              <a:rPr lang="en-US" sz="2200" b="1" dirty="0"/>
              <a:t>HTTP PUT Request</a:t>
            </a:r>
            <a:r>
              <a:rPr lang="en-US" sz="2200" dirty="0"/>
              <a:t> to update a specific employee details in the </a:t>
            </a:r>
            <a:r>
              <a:rPr lang="en-US" sz="2200" i="1" dirty="0"/>
              <a:t>employees</a:t>
            </a:r>
            <a:r>
              <a:rPr lang="en-US" sz="2200" dirty="0"/>
              <a:t> array.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A81D3-4940-44D6-BD6E-14827B5B51F1}" type="slidenum">
              <a:rPr lang="en-US" smtClean="0"/>
              <a:t>20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667000"/>
            <a:ext cx="6629400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2143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DELETE 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Let's make an </a:t>
            </a:r>
            <a:r>
              <a:rPr lang="en-US" sz="2200" b="1" dirty="0"/>
              <a:t>HTTP DELETE Request</a:t>
            </a:r>
            <a:r>
              <a:rPr lang="en-US" sz="2200" dirty="0"/>
              <a:t> to delete a specific employee in the </a:t>
            </a:r>
            <a:r>
              <a:rPr lang="en-US" sz="2200" i="1" dirty="0"/>
              <a:t>employees</a:t>
            </a:r>
            <a:r>
              <a:rPr lang="en-US" sz="2200" dirty="0"/>
              <a:t> array.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A81D3-4940-44D6-BD6E-14827B5B51F1}" type="slidenum">
              <a:rPr lang="en-US" smtClean="0"/>
              <a:t>21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90800"/>
            <a:ext cx="6567147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62495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Employee Found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We can request a specific employee's details by passing the id in the request URL. </a:t>
            </a:r>
          </a:p>
          <a:p>
            <a:r>
              <a:rPr lang="en-US" sz="2200" dirty="0"/>
              <a:t>If the id in the request URL is not present in the </a:t>
            </a:r>
            <a:r>
              <a:rPr lang="en-US" sz="2200" i="1" dirty="0"/>
              <a:t>employee</a:t>
            </a:r>
            <a:r>
              <a:rPr lang="en-US" sz="2200" dirty="0"/>
              <a:t> array, it results in an server- side error. </a:t>
            </a:r>
          </a:p>
          <a:p>
            <a:r>
              <a:rPr lang="en-US" sz="2200" dirty="0"/>
              <a:t>These errors can be handled by the error handler method defined in the </a:t>
            </a:r>
            <a:r>
              <a:rPr lang="en-US" sz="2200" i="1" dirty="0" err="1"/>
              <a:t>EmployeeService</a:t>
            </a:r>
            <a:r>
              <a:rPr lang="en-US" sz="22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A81D3-4940-44D6-BD6E-14827B5B51F1}" type="slidenum">
              <a:rPr lang="en-US" smtClean="0"/>
              <a:t>22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191000"/>
            <a:ext cx="7096125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3805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HttpClient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The </a:t>
            </a:r>
            <a:r>
              <a:rPr lang="en-US" sz="2200" i="1" dirty="0"/>
              <a:t>HttpClient</a:t>
            </a:r>
            <a:r>
              <a:rPr lang="en-US" sz="2200" dirty="0"/>
              <a:t> Module is already included when creating a new Angular app. </a:t>
            </a:r>
          </a:p>
          <a:p>
            <a:r>
              <a:rPr lang="en-US" sz="2200" dirty="0"/>
              <a:t>We just need to register it in our Angular application. In </a:t>
            </a:r>
            <a:r>
              <a:rPr lang="en-US" sz="2200" dirty="0" err="1"/>
              <a:t>src</a:t>
            </a:r>
            <a:r>
              <a:rPr lang="en-US" sz="2200" dirty="0"/>
              <a:t>/app/</a:t>
            </a:r>
            <a:r>
              <a:rPr lang="en-US" sz="2200" dirty="0" err="1"/>
              <a:t>app.module.ts</a:t>
            </a:r>
            <a:r>
              <a:rPr lang="en-US" sz="2200" dirty="0"/>
              <a:t> file, import the </a:t>
            </a:r>
            <a:r>
              <a:rPr lang="en-US" sz="2200" i="1" dirty="0" err="1"/>
              <a:t>HttpClientModule</a:t>
            </a:r>
            <a:r>
              <a:rPr lang="en-US" sz="2200" dirty="0"/>
              <a:t> module to make use of the </a:t>
            </a:r>
            <a:r>
              <a:rPr lang="en-US" sz="2200" i="1" dirty="0"/>
              <a:t>HttpClient</a:t>
            </a:r>
            <a:r>
              <a:rPr lang="en-US" sz="2200" dirty="0"/>
              <a:t> service.</a:t>
            </a:r>
          </a:p>
          <a:p>
            <a:endParaRPr lang="en-US" sz="2200" dirty="0"/>
          </a:p>
          <a:p>
            <a:r>
              <a:rPr lang="en-US" sz="2200" dirty="0"/>
              <a:t>Also, include the </a:t>
            </a:r>
            <a:r>
              <a:rPr lang="en-US" sz="2200" dirty="0" err="1"/>
              <a:t>HttpClientModule</a:t>
            </a:r>
            <a:r>
              <a:rPr lang="en-US" sz="2200" dirty="0"/>
              <a:t> in @</a:t>
            </a:r>
            <a:r>
              <a:rPr lang="en-US" sz="2200" dirty="0" err="1"/>
              <a:t>NgModule's</a:t>
            </a:r>
            <a:r>
              <a:rPr lang="en-US" sz="2200" dirty="0"/>
              <a:t> imports array.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400" dirty="0"/>
              <a:t>Now, the Angular </a:t>
            </a:r>
            <a:r>
              <a:rPr lang="en-US" sz="2400" i="1" dirty="0"/>
              <a:t>HttpClient</a:t>
            </a:r>
            <a:r>
              <a:rPr lang="en-US" sz="2400" dirty="0"/>
              <a:t> is ready to use or inject with the Angular service or component.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A81D3-4940-44D6-BD6E-14827B5B51F1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18A4D9-2723-45F6-B3C2-2863E3C13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49" y="3536677"/>
            <a:ext cx="8572501" cy="349523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BEC5AE69-0ED8-4FCF-B43B-45531B8B3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037" y="4343400"/>
            <a:ext cx="3286125" cy="164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784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HttpClient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The </a:t>
            </a:r>
            <a:r>
              <a:rPr lang="en-US" sz="2200" i="1" dirty="0"/>
              <a:t>HttpClient</a:t>
            </a:r>
            <a:r>
              <a:rPr lang="en-US" sz="2200" dirty="0"/>
              <a:t> service is used for communication between front-end web apps and backend services. </a:t>
            </a:r>
          </a:p>
          <a:p>
            <a:r>
              <a:rPr lang="en-US" sz="2200" dirty="0"/>
              <a:t>This communication is done over the HTTP protocol. </a:t>
            </a:r>
          </a:p>
          <a:p>
            <a:r>
              <a:rPr lang="en-US" sz="2200" dirty="0"/>
              <a:t>The </a:t>
            </a:r>
            <a:r>
              <a:rPr lang="en-US" sz="2200" i="1" dirty="0"/>
              <a:t>HttpClient</a:t>
            </a:r>
            <a:r>
              <a:rPr lang="en-US" sz="2200" dirty="0"/>
              <a:t> service is available as an injectable class, with methods to perform HTTP requests. </a:t>
            </a:r>
          </a:p>
          <a:p>
            <a:r>
              <a:rPr lang="en-US" sz="2200" dirty="0"/>
              <a:t>The Angular </a:t>
            </a:r>
            <a:r>
              <a:rPr lang="en-US" sz="2200" i="1" dirty="0"/>
              <a:t>HttpClient</a:t>
            </a:r>
            <a:r>
              <a:rPr lang="en-US" sz="2200" dirty="0"/>
              <a:t> Methods are request(), delete(), get(), patch(), post(), put(), head(), </a:t>
            </a:r>
            <a:r>
              <a:rPr lang="en-US" sz="2200" dirty="0" err="1"/>
              <a:t>jsonp</a:t>
            </a:r>
            <a:r>
              <a:rPr lang="en-US" sz="2200" dirty="0"/>
              <a:t>(), and options(). </a:t>
            </a:r>
          </a:p>
          <a:p>
            <a:r>
              <a:rPr lang="en-US" sz="2200" dirty="0"/>
              <a:t>All HttpClient methods return an </a:t>
            </a:r>
            <a:r>
              <a:rPr lang="en-US" sz="2200" b="1" dirty="0"/>
              <a:t>Observable</a:t>
            </a:r>
            <a:r>
              <a:rPr lang="en-US" sz="2200" dirty="0"/>
              <a:t> of something. </a:t>
            </a:r>
          </a:p>
          <a:p>
            <a:r>
              <a:rPr lang="en-US" sz="2200" dirty="0"/>
              <a:t>In general, an observable can return multiple values over time. </a:t>
            </a:r>
          </a:p>
          <a:p>
            <a:r>
              <a:rPr lang="en-US" sz="2200" dirty="0"/>
              <a:t>An observable from </a:t>
            </a:r>
            <a:r>
              <a:rPr lang="en-US" sz="2200" i="1" dirty="0"/>
              <a:t>HttpClient</a:t>
            </a:r>
            <a:r>
              <a:rPr lang="en-US" sz="2200" dirty="0"/>
              <a:t> always emits a single value and then completes, never to emit again.</a:t>
            </a:r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A81D3-4940-44D6-BD6E-14827B5B51F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80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HttpClient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</a:t>
            </a:r>
            <a:r>
              <a:rPr lang="en-US" sz="2400" i="1" dirty="0" err="1"/>
              <a:t>HttpHeaders</a:t>
            </a:r>
            <a:r>
              <a:rPr lang="en-US" sz="2400" dirty="0"/>
              <a:t> service is used for the header configuration options of an HTTP request. </a:t>
            </a:r>
          </a:p>
          <a:p>
            <a:r>
              <a:rPr lang="en-US" sz="2400" dirty="0"/>
              <a:t>HTTP Headers let the client and the server share additional information about the HTTP request or response</a:t>
            </a:r>
          </a:p>
          <a:p>
            <a:r>
              <a:rPr lang="en-US" sz="2400" dirty="0"/>
              <a:t>For example, we use the content-type header to indicate the media type of the resource like JSON, text, blob,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A81D3-4940-44D6-BD6E-14827B5B51F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08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Errors with HttpClient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By using </a:t>
            </a:r>
            <a:r>
              <a:rPr lang="en-US" sz="2400" dirty="0" err="1"/>
              <a:t>Angular's</a:t>
            </a:r>
            <a:r>
              <a:rPr lang="en-US" sz="2400" dirty="0"/>
              <a:t> </a:t>
            </a:r>
            <a:r>
              <a:rPr lang="en-US" sz="2400" i="1" dirty="0"/>
              <a:t>HttpClient</a:t>
            </a:r>
            <a:r>
              <a:rPr lang="en-US" sz="2400" dirty="0"/>
              <a:t> along with </a:t>
            </a:r>
            <a:r>
              <a:rPr lang="en-US" sz="2400" dirty="0" err="1"/>
              <a:t>catchError</a:t>
            </a:r>
            <a:r>
              <a:rPr lang="en-US" sz="2400" dirty="0"/>
              <a:t> from </a:t>
            </a:r>
            <a:r>
              <a:rPr lang="en-US" sz="2400" dirty="0" err="1"/>
              <a:t>RxJS</a:t>
            </a:r>
            <a:r>
              <a:rPr lang="en-US" sz="2400" dirty="0"/>
              <a:t>, we can easily write a function to handle errors within each service. </a:t>
            </a:r>
          </a:p>
          <a:p>
            <a:r>
              <a:rPr lang="en-US" sz="2400" i="1" dirty="0"/>
              <a:t>HttpClient</a:t>
            </a:r>
            <a:r>
              <a:rPr lang="en-US" sz="2400" dirty="0"/>
              <a:t> will also conveniently parse JSON responses and returns an observable object.</a:t>
            </a:r>
          </a:p>
          <a:p>
            <a:r>
              <a:rPr lang="en-US" sz="2400" dirty="0"/>
              <a:t>There are two categories of errors which need to be handled differently:</a:t>
            </a:r>
          </a:p>
          <a:p>
            <a:pPr lvl="1"/>
            <a:r>
              <a:rPr lang="en-US" sz="2200" dirty="0"/>
              <a:t>Client-side: Network problems and front-end code errors. With </a:t>
            </a:r>
            <a:r>
              <a:rPr lang="en-US" sz="2200" i="1" dirty="0"/>
              <a:t>HttpClient</a:t>
            </a:r>
            <a:r>
              <a:rPr lang="en-US" sz="2200" dirty="0"/>
              <a:t>, these errors return </a:t>
            </a:r>
            <a:r>
              <a:rPr lang="en-US" sz="2200" i="1" dirty="0" err="1"/>
              <a:t>ErrorEvent</a:t>
            </a:r>
            <a:r>
              <a:rPr lang="en-US" sz="2200" dirty="0"/>
              <a:t> instances.</a:t>
            </a:r>
          </a:p>
          <a:p>
            <a:pPr lvl="1"/>
            <a:r>
              <a:rPr lang="en-US" sz="2200" dirty="0"/>
              <a:t>Server-side: AJAX errors, user errors, back-end code errors, database errors, file system errors. With </a:t>
            </a:r>
            <a:r>
              <a:rPr lang="en-US" sz="2200" i="1" dirty="0"/>
              <a:t>HttpClient</a:t>
            </a:r>
            <a:r>
              <a:rPr lang="en-US" sz="2200" dirty="0"/>
              <a:t>, these errors return HTTP Error Responses.</a:t>
            </a:r>
          </a:p>
          <a:p>
            <a:pPr lvl="1"/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A81D3-4940-44D6-BD6E-14827B5B51F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50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Errors with HttpClient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By verifying if an error is an instance of </a:t>
            </a:r>
            <a:r>
              <a:rPr lang="en-US" sz="2400" i="1" dirty="0" err="1"/>
              <a:t>ErrorEvent</a:t>
            </a:r>
            <a:r>
              <a:rPr lang="en-US" sz="2400" dirty="0"/>
              <a:t>, we can figure out which type of error we have and handle it accordingly.</a:t>
            </a:r>
          </a:p>
          <a:p>
            <a:r>
              <a:rPr lang="en-US" sz="2400" dirty="0"/>
              <a:t>To catch errors, we "pipe" the observable result from </a:t>
            </a:r>
            <a:r>
              <a:rPr lang="en-US" sz="2400" dirty="0" err="1"/>
              <a:t>http.get</a:t>
            </a:r>
            <a:r>
              <a:rPr lang="en-US" sz="2400" dirty="0"/>
              <a:t>() (or any </a:t>
            </a:r>
            <a:r>
              <a:rPr lang="en-US" sz="2400" i="1" dirty="0"/>
              <a:t>HttpClient</a:t>
            </a:r>
            <a:r>
              <a:rPr lang="en-US" sz="2400" dirty="0"/>
              <a:t> methods) through an </a:t>
            </a:r>
            <a:r>
              <a:rPr lang="en-US" sz="2400" dirty="0" err="1"/>
              <a:t>RxJS</a:t>
            </a:r>
            <a:r>
              <a:rPr lang="en-US" sz="2400" dirty="0"/>
              <a:t> </a:t>
            </a:r>
            <a:r>
              <a:rPr lang="en-US" sz="2400" dirty="0" err="1"/>
              <a:t>catchError</a:t>
            </a:r>
            <a:r>
              <a:rPr lang="en-US" sz="2400" dirty="0"/>
              <a:t>() operator. </a:t>
            </a:r>
          </a:p>
          <a:p>
            <a:r>
              <a:rPr lang="en-US" sz="2400" dirty="0"/>
              <a:t>Also, we add the retry(1) function to the pipe to retry all requests once before failing.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A81D3-4940-44D6-BD6E-14827B5B51F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16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: Creating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We are going to create a fake backend server using the </a:t>
            </a:r>
            <a:br>
              <a:rPr lang="en-US" sz="2400" dirty="0"/>
            </a:br>
            <a:r>
              <a:rPr lang="en-US" sz="2400" dirty="0" err="1">
                <a:hlinkClick r:id="rId2"/>
              </a:rPr>
              <a:t>json</a:t>
            </a:r>
            <a:r>
              <a:rPr lang="en-US" sz="2400" dirty="0">
                <a:hlinkClick r:id="rId2"/>
              </a:rPr>
              <a:t>-server</a:t>
            </a:r>
            <a:r>
              <a:rPr lang="en-US" sz="2400" dirty="0"/>
              <a:t> NPM module in our Angular app. </a:t>
            </a:r>
          </a:p>
          <a:p>
            <a:r>
              <a:rPr lang="en-US" sz="2400" dirty="0"/>
              <a:t>This module will allow us to communicate with a server to which we can send and receive data locally.</a:t>
            </a:r>
          </a:p>
          <a:p>
            <a:r>
              <a:rPr lang="en-US" sz="2400" dirty="0"/>
              <a:t>Run the </a:t>
            </a:r>
            <a:r>
              <a:rPr lang="en-US" sz="2400" b="1" dirty="0" err="1"/>
              <a:t>npm</a:t>
            </a:r>
            <a:r>
              <a:rPr lang="en-US" sz="2400" b="1" dirty="0"/>
              <a:t> install -g </a:t>
            </a:r>
            <a:r>
              <a:rPr lang="en-US" sz="2400" b="1" dirty="0" err="1"/>
              <a:t>json</a:t>
            </a:r>
            <a:r>
              <a:rPr lang="en-US" sz="2400" b="1" dirty="0"/>
              <a:t>-server </a:t>
            </a:r>
            <a:r>
              <a:rPr lang="en-US" sz="2400" dirty="0"/>
              <a:t>command to set the fake </a:t>
            </a:r>
            <a:r>
              <a:rPr lang="en-US" sz="2400" dirty="0" err="1"/>
              <a:t>json</a:t>
            </a:r>
            <a:r>
              <a:rPr lang="en-US" sz="2400" dirty="0"/>
              <a:t>-server globally.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A81D3-4940-44D6-BD6E-14827B5B51F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523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: Creating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 the root folder of the Angular project, create a folder by the name of backend and also create a file by the name of </a:t>
            </a:r>
            <a:r>
              <a:rPr lang="en-US" sz="2400" dirty="0" err="1"/>
              <a:t>database.json</a:t>
            </a:r>
            <a:r>
              <a:rPr lang="en-US" sz="2400" dirty="0"/>
              <a:t>. </a:t>
            </a:r>
          </a:p>
          <a:p>
            <a:r>
              <a:rPr lang="en-US" sz="2400" dirty="0"/>
              <a:t>This file will have our fake JSON data. </a:t>
            </a:r>
          </a:p>
          <a:p>
            <a:r>
              <a:rPr lang="en-US" sz="2400" dirty="0"/>
              <a:t>Add some fake data to the </a:t>
            </a:r>
            <a:r>
              <a:rPr lang="en-US" sz="2400" dirty="0" err="1"/>
              <a:t>database.json</a:t>
            </a:r>
            <a:r>
              <a:rPr lang="en-US" sz="2400" dirty="0"/>
              <a:t> file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A81D3-4940-44D6-BD6E-14827B5B51F1}" type="slidenum">
              <a:rPr lang="en-US" smtClean="0"/>
              <a:t>9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962400"/>
            <a:ext cx="52578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8847576"/>
      </p:ext>
    </p:extLst>
  </p:cSld>
  <p:clrMapOvr>
    <a:masterClrMapping/>
  </p:clrMapOvr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arner Template.potx" id="{AA975DF3-9356-413E-9652-11DC7C59B5AC}" vid="{ED3226D0-769C-4AE7-92F3-ABC6184D9D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68</TotalTime>
  <Words>1091</Words>
  <Application>Microsoft Office PowerPoint</Application>
  <PresentationFormat>On-screen Show (4:3)</PresentationFormat>
  <Paragraphs>102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Wingdings</vt:lpstr>
      <vt:lpstr>Learner Template</vt:lpstr>
      <vt:lpstr>HttpClient</vt:lpstr>
      <vt:lpstr>HttpClient</vt:lpstr>
      <vt:lpstr>HttpClient</vt:lpstr>
      <vt:lpstr>HttpClient</vt:lpstr>
      <vt:lpstr>HttpClient</vt:lpstr>
      <vt:lpstr>Handling Errors with HttpClient</vt:lpstr>
      <vt:lpstr>Handling Errors with HttpClient</vt:lpstr>
      <vt:lpstr>Example : Creating Server</vt:lpstr>
      <vt:lpstr>Example : Creating Data</vt:lpstr>
      <vt:lpstr>Example : Starting Server</vt:lpstr>
      <vt:lpstr>Example : Creating Type</vt:lpstr>
      <vt:lpstr>Example : Creating Service</vt:lpstr>
      <vt:lpstr>Example : employee.service.ts</vt:lpstr>
      <vt:lpstr>Example : employee.service.ts</vt:lpstr>
      <vt:lpstr>Example : employee.service.ts</vt:lpstr>
      <vt:lpstr>Example : employee.service.ts</vt:lpstr>
      <vt:lpstr>HTTP POST Request </vt:lpstr>
      <vt:lpstr>HTTP GET Request</vt:lpstr>
      <vt:lpstr>HTTP GET Request</vt:lpstr>
      <vt:lpstr>HTTP PUT Request</vt:lpstr>
      <vt:lpstr>HTTP DELETE Request</vt:lpstr>
      <vt:lpstr>No Employee Found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HttpClient</dc:title>
  <dc:creator>Windows User</dc:creator>
  <cp:lastModifiedBy>Jasdhir Singh</cp:lastModifiedBy>
  <cp:revision>61</cp:revision>
  <dcterms:created xsi:type="dcterms:W3CDTF">2021-04-05T10:15:55Z</dcterms:created>
  <dcterms:modified xsi:type="dcterms:W3CDTF">2022-08-04T16:15:44Z</dcterms:modified>
</cp:coreProperties>
</file>