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E0E89-17D2-437F-9014-9B3C40A7C3EE}" type="datetimeFigureOut">
              <a:rPr lang="en-US" smtClean="0"/>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126AD-2801-485D-9A57-16A35226FA56}" type="slidenum">
              <a:rPr lang="en-US" smtClean="0"/>
              <a:t>‹#›</a:t>
            </a:fld>
            <a:endParaRPr lang="en-US"/>
          </a:p>
        </p:txBody>
      </p:sp>
    </p:spTree>
    <p:extLst>
      <p:ext uri="{BB962C8B-B14F-4D97-AF65-F5344CB8AC3E}">
        <p14:creationId xmlns:p14="http://schemas.microsoft.com/office/powerpoint/2010/main" val="220929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43367CBD-6979-4291-ACF3-BA9F533FE40E}" type="datetime1">
              <a:rPr lang="en-US" smtClean="0"/>
              <a:t>5/10/2022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FD85CA4-495A-4AFD-9149-F7CEF1110C10}"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779B12B-535D-42EB-B039-E84BC03B202B}"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8D29CE9D-9E5F-4B99-8D1A-FD42A30EBC28}"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85055816-52B2-49C9-AC7A-1E9F613475F4}" type="datetime1">
              <a:rPr lang="en-US" smtClean="0"/>
              <a:t>5/10/2022</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FD85CA4-495A-4AFD-9149-F7CEF1110C1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FB27489-BFAF-4EF0-87BD-FB642DAAA27D}"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E65B36B-C3FB-4EB6-811A-4ADB89132315}" type="datetime1">
              <a:rPr lang="en-US" smtClean="0"/>
              <a:t>5/10/2022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C0DD34A1-6434-4D47-8256-3CD2753513EB}" type="datetime1">
              <a:rPr lang="en-US" smtClean="0"/>
              <a:t>5/10/2022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33378793-6AD0-4384-946B-1A04B2591054}" type="datetime1">
              <a:rPr lang="en-US" smtClean="0"/>
              <a:t>5/10/2022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05CA9048-DBC6-4DF1-A535-9AFAF5BE5E52}" type="datetime1">
              <a:rPr lang="en-US" smtClean="0"/>
              <a:t>5/10/2022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167F84E-9C43-4F35-B4D7-E64E9DBAE295}" type="datetime1">
              <a:rPr lang="en-US" smtClean="0"/>
              <a:t>5/10/2022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425C5E6-99A6-4C35-8B09-D281416BCCA5}" type="datetime1">
              <a:rPr lang="en-US" smtClean="0"/>
              <a:t>5/10/2022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9EFF600-D456-4FE9-834F-3834C18BEBE7}" type="datetime1">
              <a:rPr lang="en-US" smtClean="0"/>
              <a:t>5/10/2022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D85CA4-495A-4AFD-9149-F7CEF1110C10}"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211CCE3D-8562-4A0A-9F26-F85F69E4F651}" type="datetime1">
              <a:rPr lang="en-US" smtClean="0"/>
              <a:t>5/10/2022</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FD85CA4-495A-4AFD-9149-F7CEF1110C10}"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Testing in Angular</a:t>
            </a:r>
            <a:br>
              <a:rPr lang="en-US" b="1" dirty="0"/>
            </a:br>
            <a:r>
              <a:rPr lang="en-US" b="1" dirty="0"/>
              <a:t>Jasmine and Karma</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FD85CA4-495A-4AFD-9149-F7CEF1110C10}" type="slidenum">
              <a:rPr lang="en-US" smtClean="0"/>
              <a:t>1</a:t>
            </a:fld>
            <a:endParaRPr lang="en-US"/>
          </a:p>
        </p:txBody>
      </p:sp>
    </p:spTree>
    <p:extLst>
      <p:ext uri="{BB962C8B-B14F-4D97-AF65-F5344CB8AC3E}">
        <p14:creationId xmlns:p14="http://schemas.microsoft.com/office/powerpoint/2010/main" val="114642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TestBed</a:t>
            </a:r>
            <a:r>
              <a:rPr lang="en-US" b="0" dirty="0"/>
              <a:t> &amp; Component Fixtures</a:t>
            </a:r>
            <a:endParaRPr lang="en-US" dirty="0"/>
          </a:p>
        </p:txBody>
      </p:sp>
      <p:sp>
        <p:nvSpPr>
          <p:cNvPr id="3" name="Content Placeholder 2"/>
          <p:cNvSpPr>
            <a:spLocks noGrp="1"/>
          </p:cNvSpPr>
          <p:nvPr>
            <p:ph idx="1"/>
          </p:nvPr>
        </p:nvSpPr>
        <p:spPr>
          <a:xfrm>
            <a:off x="304800" y="1719263"/>
            <a:ext cx="8534400" cy="4411662"/>
          </a:xfrm>
        </p:spPr>
        <p:txBody>
          <a:bodyPr/>
          <a:lstStyle/>
          <a:p>
            <a:r>
              <a:rPr lang="en-US" sz="2200" dirty="0" err="1">
                <a:highlight>
                  <a:srgbClr val="FFFF00"/>
                </a:highlight>
              </a:rPr>
              <a:t>TestBed</a:t>
            </a:r>
            <a:r>
              <a:rPr lang="en-US" sz="2200" dirty="0"/>
              <a:t> is the main utility available for Angular-specific testing. </a:t>
            </a:r>
          </a:p>
          <a:p>
            <a:r>
              <a:rPr lang="en-US" sz="2200" dirty="0"/>
              <a:t>You’ll use </a:t>
            </a:r>
            <a:r>
              <a:rPr lang="en-US" sz="2200" dirty="0" err="1"/>
              <a:t>TestBed.configureTestingModule</a:t>
            </a:r>
            <a:r>
              <a:rPr lang="en-US" sz="2200" dirty="0"/>
              <a:t> in your test suite’s </a:t>
            </a:r>
            <a:r>
              <a:rPr lang="en-US" sz="2200" dirty="0" err="1"/>
              <a:t>beforeEach</a:t>
            </a:r>
            <a:r>
              <a:rPr lang="en-US" sz="2200" dirty="0"/>
              <a:t> block and give it an object with similar values as a  regular </a:t>
            </a:r>
            <a:r>
              <a:rPr lang="en-US" sz="2200" b="1" dirty="0"/>
              <a:t>NgModule</a:t>
            </a:r>
            <a:r>
              <a:rPr lang="en-US" sz="2200" dirty="0"/>
              <a:t> for declarations, providers and imports. </a:t>
            </a:r>
          </a:p>
          <a:p>
            <a:r>
              <a:rPr lang="en-US" sz="2200" dirty="0"/>
              <a:t>You can then chain a call to </a:t>
            </a:r>
            <a:r>
              <a:rPr lang="en-US" sz="2200" dirty="0" err="1"/>
              <a:t>compileComponents</a:t>
            </a:r>
            <a:r>
              <a:rPr lang="en-US" sz="2200" dirty="0"/>
              <a:t> to tell Angular to compile the declared components.</a:t>
            </a:r>
          </a:p>
          <a:p>
            <a:r>
              <a:rPr lang="en-US" sz="2200" dirty="0"/>
              <a:t>You can create a component fixture with </a:t>
            </a:r>
            <a:r>
              <a:rPr lang="en-US" sz="2200" dirty="0" err="1"/>
              <a:t>TestBed.createComponent</a:t>
            </a:r>
            <a:r>
              <a:rPr lang="en-US" sz="2200" dirty="0"/>
              <a:t>. </a:t>
            </a:r>
          </a:p>
          <a:p>
            <a:r>
              <a:rPr lang="en-US" sz="2200" dirty="0"/>
              <a:t>Fixtures have access to a </a:t>
            </a:r>
            <a:r>
              <a:rPr lang="en-US" sz="2200" dirty="0" err="1"/>
              <a:t>debugElement</a:t>
            </a:r>
            <a:r>
              <a:rPr lang="en-US" sz="2200" dirty="0"/>
              <a:t>, which will give you access to the internals of the component fixture.</a:t>
            </a:r>
          </a:p>
          <a:p>
            <a:r>
              <a:rPr lang="en-US" sz="2200" dirty="0"/>
              <a:t>Change detection isn’t done automatically, so you’ll call </a:t>
            </a:r>
            <a:r>
              <a:rPr lang="en-US" sz="2200" dirty="0" err="1"/>
              <a:t>detectChanges</a:t>
            </a:r>
            <a:r>
              <a:rPr lang="en-US" sz="2200" dirty="0"/>
              <a:t> on a fixture to tell Angular to run change detection.</a:t>
            </a:r>
          </a:p>
          <a:p>
            <a:endParaRPr lang="en-US" sz="2200" dirty="0"/>
          </a:p>
        </p:txBody>
      </p:sp>
      <p:sp>
        <p:nvSpPr>
          <p:cNvPr id="4" name="Slide Number Placeholder 3"/>
          <p:cNvSpPr>
            <a:spLocks noGrp="1"/>
          </p:cNvSpPr>
          <p:nvPr>
            <p:ph type="sldNum" sz="quarter" idx="12"/>
          </p:nvPr>
        </p:nvSpPr>
        <p:spPr/>
        <p:txBody>
          <a:bodyPr/>
          <a:lstStyle/>
          <a:p>
            <a:fld id="{1FD85CA4-495A-4AFD-9149-F7CEF1110C10}" type="slidenum">
              <a:rPr lang="en-US" smtClean="0"/>
              <a:t>10</a:t>
            </a:fld>
            <a:endParaRPr lang="en-US"/>
          </a:p>
        </p:txBody>
      </p:sp>
    </p:spTree>
    <p:extLst>
      <p:ext uri="{BB962C8B-B14F-4D97-AF65-F5344CB8AC3E}">
        <p14:creationId xmlns:p14="http://schemas.microsoft.com/office/powerpoint/2010/main" val="3294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Async</a:t>
            </a:r>
            <a:endParaRPr lang="en-US" dirty="0"/>
          </a:p>
        </p:txBody>
      </p:sp>
      <p:sp>
        <p:nvSpPr>
          <p:cNvPr id="3" name="Content Placeholder 2"/>
          <p:cNvSpPr>
            <a:spLocks noGrp="1"/>
          </p:cNvSpPr>
          <p:nvPr>
            <p:ph idx="1"/>
          </p:nvPr>
        </p:nvSpPr>
        <p:spPr/>
        <p:txBody>
          <a:bodyPr/>
          <a:lstStyle/>
          <a:p>
            <a:r>
              <a:rPr lang="en-US" sz="2600" dirty="0"/>
              <a:t>Wrapping the callback function of a test or the first argument of </a:t>
            </a:r>
            <a:r>
              <a:rPr lang="en-US" sz="2600" dirty="0" err="1"/>
              <a:t>beforeEach</a:t>
            </a:r>
            <a:r>
              <a:rPr lang="en-US" sz="2600" dirty="0"/>
              <a:t> with </a:t>
            </a:r>
            <a:r>
              <a:rPr lang="en-US" sz="2600" dirty="0" err="1"/>
              <a:t>async</a:t>
            </a:r>
            <a:r>
              <a:rPr lang="en-US" sz="2600" dirty="0"/>
              <a:t> allows Angular to perform asynchronous compilation and wait until the content inside of the </a:t>
            </a:r>
            <a:r>
              <a:rPr lang="en-US" sz="2600" b="1" dirty="0" err="1"/>
              <a:t>async</a:t>
            </a:r>
            <a:r>
              <a:rPr lang="en-US" sz="2600" dirty="0"/>
              <a:t> block to be ready before continuing.</a:t>
            </a:r>
          </a:p>
        </p:txBody>
      </p:sp>
      <p:sp>
        <p:nvSpPr>
          <p:cNvPr id="4" name="Slide Number Placeholder 3"/>
          <p:cNvSpPr>
            <a:spLocks noGrp="1"/>
          </p:cNvSpPr>
          <p:nvPr>
            <p:ph type="sldNum" sz="quarter" idx="12"/>
          </p:nvPr>
        </p:nvSpPr>
        <p:spPr/>
        <p:txBody>
          <a:bodyPr/>
          <a:lstStyle/>
          <a:p>
            <a:fld id="{1FD85CA4-495A-4AFD-9149-F7CEF1110C10}" type="slidenum">
              <a:rPr lang="en-US" smtClean="0"/>
              <a:t>11</a:t>
            </a:fld>
            <a:endParaRPr lang="en-US"/>
          </a:p>
        </p:txBody>
      </p:sp>
    </p:spTree>
    <p:extLst>
      <p:ext uri="{BB962C8B-B14F-4D97-AF65-F5344CB8AC3E}">
        <p14:creationId xmlns:p14="http://schemas.microsoft.com/office/powerpoint/2010/main" val="321849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 Simple Example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FD85CA4-495A-4AFD-9149-F7CEF1110C10}" type="slidenum">
              <a:rPr lang="en-US" smtClean="0"/>
              <a:t>12</a:t>
            </a:fld>
            <a:endParaRPr lang="en-US"/>
          </a:p>
        </p:txBody>
      </p:sp>
    </p:spTree>
    <p:extLst>
      <p:ext uri="{BB962C8B-B14F-4D97-AF65-F5344CB8AC3E}">
        <p14:creationId xmlns:p14="http://schemas.microsoft.com/office/powerpoint/2010/main" val="236269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Initial Test Structure</a:t>
            </a:r>
            <a:endParaRPr lang="en-US" dirty="0"/>
          </a:p>
        </p:txBody>
      </p:sp>
      <p:sp>
        <p:nvSpPr>
          <p:cNvPr id="3" name="Content Placeholder 2"/>
          <p:cNvSpPr>
            <a:spLocks noGrp="1"/>
          </p:cNvSpPr>
          <p:nvPr>
            <p:ph idx="1"/>
          </p:nvPr>
        </p:nvSpPr>
        <p:spPr/>
        <p:txBody>
          <a:bodyPr/>
          <a:lstStyle/>
          <a:p>
            <a:r>
              <a:rPr lang="en-US" b="1" dirty="0"/>
              <a:t>describe</a:t>
            </a:r>
            <a:r>
              <a:rPr lang="en-US" dirty="0"/>
              <a:t> block is used to declare the component that we are going to test, the component test fixture, and the component debug element. </a:t>
            </a:r>
          </a:p>
          <a:p>
            <a:r>
              <a:rPr lang="en-US" dirty="0"/>
              <a:t>The component fixture holds our component and exposes information that makes it easier to write tests. </a:t>
            </a:r>
          </a:p>
          <a:p>
            <a:r>
              <a:rPr lang="en-US" dirty="0"/>
              <a:t>The debug element is a reference to the component’s template.</a:t>
            </a:r>
          </a:p>
        </p:txBody>
      </p:sp>
      <p:sp>
        <p:nvSpPr>
          <p:cNvPr id="4" name="Slide Number Placeholder 3"/>
          <p:cNvSpPr>
            <a:spLocks noGrp="1"/>
          </p:cNvSpPr>
          <p:nvPr>
            <p:ph type="sldNum" sz="quarter" idx="12"/>
          </p:nvPr>
        </p:nvSpPr>
        <p:spPr/>
        <p:txBody>
          <a:bodyPr/>
          <a:lstStyle/>
          <a:p>
            <a:fld id="{1FD85CA4-495A-4AFD-9149-F7CEF1110C10}" type="slidenum">
              <a:rPr lang="en-US" smtClean="0"/>
              <a:t>13</a:t>
            </a:fld>
            <a:endParaRPr lang="en-US"/>
          </a:p>
        </p:txBody>
      </p:sp>
    </p:spTree>
    <p:extLst>
      <p:ext uri="{BB962C8B-B14F-4D97-AF65-F5344CB8AC3E}">
        <p14:creationId xmlns:p14="http://schemas.microsoft.com/office/powerpoint/2010/main" val="377973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a:t>
            </a:r>
            <a:r>
              <a:rPr lang="en-US" b="0" dirty="0" err="1"/>
              <a:t>TestBed</a:t>
            </a:r>
            <a:endParaRPr lang="en-US" dirty="0"/>
          </a:p>
        </p:txBody>
      </p:sp>
      <p:sp>
        <p:nvSpPr>
          <p:cNvPr id="3" name="Content Placeholder 2"/>
          <p:cNvSpPr>
            <a:spLocks noGrp="1"/>
          </p:cNvSpPr>
          <p:nvPr>
            <p:ph idx="1"/>
          </p:nvPr>
        </p:nvSpPr>
        <p:spPr/>
        <p:txBody>
          <a:bodyPr/>
          <a:lstStyle/>
          <a:p>
            <a:r>
              <a:rPr lang="en-US" sz="2400" dirty="0"/>
              <a:t>The </a:t>
            </a:r>
            <a:r>
              <a:rPr lang="en-US" sz="2400" b="1" dirty="0" err="1"/>
              <a:t>TestBed</a:t>
            </a:r>
            <a:r>
              <a:rPr lang="en-US" sz="2400" dirty="0"/>
              <a:t> is responsible for configuring and initializing the environment that we are going to write our tests in. </a:t>
            </a:r>
          </a:p>
          <a:p>
            <a:r>
              <a:rPr lang="en-US" sz="2400" dirty="0"/>
              <a:t>By calling </a:t>
            </a:r>
            <a:r>
              <a:rPr lang="en-US" sz="2400" b="1" dirty="0" err="1"/>
              <a:t>TestBed.configureTestingModule</a:t>
            </a:r>
            <a:r>
              <a:rPr lang="en-US" sz="2400" dirty="0"/>
              <a:t>, we can set up a special testing module that allows us to test our component. </a:t>
            </a:r>
          </a:p>
          <a:p>
            <a:r>
              <a:rPr lang="en-US" sz="2400" dirty="0"/>
              <a:t>This is very much like defining an </a:t>
            </a:r>
            <a:r>
              <a:rPr lang="en-US" sz="2400" b="1" dirty="0" err="1"/>
              <a:t>ngModule</a:t>
            </a:r>
            <a:r>
              <a:rPr lang="en-US" sz="2400" dirty="0"/>
              <a:t> in that we can define </a:t>
            </a:r>
            <a:r>
              <a:rPr lang="en-US" sz="2400" b="1" dirty="0"/>
              <a:t>declarations</a:t>
            </a:r>
            <a:r>
              <a:rPr lang="en-US" sz="2400" dirty="0"/>
              <a:t>, </a:t>
            </a:r>
            <a:r>
              <a:rPr lang="en-US" sz="2400" b="1" dirty="0"/>
              <a:t>imports</a:t>
            </a:r>
            <a:r>
              <a:rPr lang="en-US" sz="2400" dirty="0"/>
              <a:t>, </a:t>
            </a:r>
            <a:r>
              <a:rPr lang="en-US" sz="2400" b="1" dirty="0"/>
              <a:t>providers</a:t>
            </a:r>
            <a:r>
              <a:rPr lang="en-US" sz="2400" dirty="0"/>
              <a:t>, </a:t>
            </a:r>
            <a:r>
              <a:rPr lang="en-US" sz="2400" dirty="0" err="1"/>
              <a:t>etc</a:t>
            </a:r>
            <a:r>
              <a:rPr lang="en-US" sz="2400" dirty="0"/>
              <a:t> that we want to expose to our component. </a:t>
            </a:r>
          </a:p>
        </p:txBody>
      </p:sp>
      <p:sp>
        <p:nvSpPr>
          <p:cNvPr id="4" name="Slide Number Placeholder 3"/>
          <p:cNvSpPr>
            <a:spLocks noGrp="1"/>
          </p:cNvSpPr>
          <p:nvPr>
            <p:ph type="sldNum" sz="quarter" idx="12"/>
          </p:nvPr>
        </p:nvSpPr>
        <p:spPr/>
        <p:txBody>
          <a:bodyPr/>
          <a:lstStyle/>
          <a:p>
            <a:fld id="{1FD85CA4-495A-4AFD-9149-F7CEF1110C10}" type="slidenum">
              <a:rPr lang="en-US" smtClean="0"/>
              <a:t>14</a:t>
            </a:fld>
            <a:endParaRPr lang="en-US"/>
          </a:p>
        </p:txBody>
      </p:sp>
    </p:spTree>
    <p:extLst>
      <p:ext uri="{BB962C8B-B14F-4D97-AF65-F5344CB8AC3E}">
        <p14:creationId xmlns:p14="http://schemas.microsoft.com/office/powerpoint/2010/main" val="6895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Fixture</a:t>
            </a:r>
            <a:endParaRPr lang="en-US" dirty="0"/>
          </a:p>
        </p:txBody>
      </p:sp>
      <p:sp>
        <p:nvSpPr>
          <p:cNvPr id="3" name="Content Placeholder 2"/>
          <p:cNvSpPr>
            <a:spLocks noGrp="1"/>
          </p:cNvSpPr>
          <p:nvPr>
            <p:ph idx="1"/>
          </p:nvPr>
        </p:nvSpPr>
        <p:spPr/>
        <p:txBody>
          <a:bodyPr/>
          <a:lstStyle/>
          <a:p>
            <a:r>
              <a:rPr lang="en-US" sz="2400" dirty="0"/>
              <a:t>We use </a:t>
            </a:r>
            <a:r>
              <a:rPr lang="en-US" sz="2400" b="1" dirty="0" err="1"/>
              <a:t>TestBed.configureTestingModule</a:t>
            </a:r>
            <a:r>
              <a:rPr lang="en-US" sz="2400" dirty="0"/>
              <a:t> to define the environment that we want our component under test to live in, but we need the ability to get specific information about the component as it lives within our tests. </a:t>
            </a:r>
          </a:p>
          <a:p>
            <a:r>
              <a:rPr lang="en-US" sz="2400" dirty="0"/>
              <a:t>This is where the </a:t>
            </a:r>
            <a:r>
              <a:rPr lang="en-US" sz="2400" b="1" dirty="0" err="1"/>
              <a:t>ComponentFixture</a:t>
            </a:r>
            <a:r>
              <a:rPr lang="en-US" sz="2400" dirty="0"/>
              <a:t> comes into play as it gives us a reference to the component instance being tested, as well as the component’s template.</a:t>
            </a:r>
          </a:p>
        </p:txBody>
      </p:sp>
      <p:sp>
        <p:nvSpPr>
          <p:cNvPr id="4" name="Slide Number Placeholder 3"/>
          <p:cNvSpPr>
            <a:spLocks noGrp="1"/>
          </p:cNvSpPr>
          <p:nvPr>
            <p:ph type="sldNum" sz="quarter" idx="12"/>
          </p:nvPr>
        </p:nvSpPr>
        <p:spPr/>
        <p:txBody>
          <a:bodyPr/>
          <a:lstStyle/>
          <a:p>
            <a:fld id="{1FD85CA4-495A-4AFD-9149-F7CEF1110C10}" type="slidenum">
              <a:rPr lang="en-US" smtClean="0"/>
              <a:t>15</a:t>
            </a:fld>
            <a:endParaRPr lang="en-US"/>
          </a:p>
        </p:txBody>
      </p:sp>
    </p:spTree>
    <p:extLst>
      <p:ext uri="{BB962C8B-B14F-4D97-AF65-F5344CB8AC3E}">
        <p14:creationId xmlns:p14="http://schemas.microsoft.com/office/powerpoint/2010/main" val="34729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Initialize the Fixture</a:t>
            </a:r>
            <a:endParaRPr lang="en-US" dirty="0"/>
          </a:p>
        </p:txBody>
      </p:sp>
      <p:sp>
        <p:nvSpPr>
          <p:cNvPr id="3" name="Content Placeholder 2"/>
          <p:cNvSpPr>
            <a:spLocks noGrp="1"/>
          </p:cNvSpPr>
          <p:nvPr>
            <p:ph idx="1"/>
          </p:nvPr>
        </p:nvSpPr>
        <p:spPr/>
        <p:txBody>
          <a:bodyPr/>
          <a:lstStyle/>
          <a:p>
            <a:r>
              <a:rPr lang="en-US" sz="2400" dirty="0"/>
              <a:t>To instantiate the component fixture, we need </a:t>
            </a:r>
            <a:r>
              <a:rPr lang="en-US" sz="2400"/>
              <a:t>to chain </a:t>
            </a:r>
            <a:r>
              <a:rPr lang="en-US" sz="2400" dirty="0"/>
              <a:t>one more method onto our test bed, </a:t>
            </a:r>
            <a:r>
              <a:rPr lang="en-US" sz="2400" b="1" dirty="0" err="1"/>
              <a:t>createComponent</a:t>
            </a:r>
            <a:r>
              <a:rPr lang="en-US" sz="2400" dirty="0"/>
              <a:t>, and pass in the component we want to create. </a:t>
            </a:r>
          </a:p>
          <a:p>
            <a:r>
              <a:rPr lang="en-US" sz="2400" dirty="0"/>
              <a:t>By attaching </a:t>
            </a:r>
            <a:r>
              <a:rPr lang="en-US" sz="2400" b="1" dirty="0"/>
              <a:t>.</a:t>
            </a:r>
            <a:r>
              <a:rPr lang="en-US" sz="2400" b="1" dirty="0" err="1"/>
              <a:t>createComponent</a:t>
            </a:r>
            <a:r>
              <a:rPr lang="en-US" sz="2400" b="1" dirty="0"/>
              <a:t>(</a:t>
            </a:r>
            <a:r>
              <a:rPr lang="en-US" sz="2400" b="1" dirty="0" err="1"/>
              <a:t>SimpleComponent</a:t>
            </a:r>
            <a:r>
              <a:rPr lang="en-US" sz="2400" b="1" dirty="0"/>
              <a:t>)</a:t>
            </a:r>
            <a:r>
              <a:rPr lang="en-US" sz="2400" dirty="0"/>
              <a:t> to the end our of </a:t>
            </a:r>
            <a:r>
              <a:rPr lang="en-US" sz="2400" b="1" dirty="0" err="1"/>
              <a:t>TestBed.configureTestingModule</a:t>
            </a:r>
            <a:r>
              <a:rPr lang="en-US" sz="2400" dirty="0"/>
              <a:t> call, we are now receiving a </a:t>
            </a:r>
            <a:r>
              <a:rPr lang="en-US" sz="2400" b="1" dirty="0" err="1"/>
              <a:t>ComponentFixture</a:t>
            </a:r>
            <a:r>
              <a:rPr lang="en-US" sz="2400" dirty="0"/>
              <a:t> instance</a:t>
            </a:r>
          </a:p>
        </p:txBody>
      </p:sp>
      <p:sp>
        <p:nvSpPr>
          <p:cNvPr id="4" name="Slide Number Placeholder 3"/>
          <p:cNvSpPr>
            <a:spLocks noGrp="1"/>
          </p:cNvSpPr>
          <p:nvPr>
            <p:ph type="sldNum" sz="quarter" idx="12"/>
          </p:nvPr>
        </p:nvSpPr>
        <p:spPr/>
        <p:txBody>
          <a:bodyPr/>
          <a:lstStyle/>
          <a:p>
            <a:fld id="{1FD85CA4-495A-4AFD-9149-F7CEF1110C10}" type="slidenum">
              <a:rPr lang="en-US" smtClean="0"/>
              <a:t>16</a:t>
            </a:fld>
            <a:endParaRPr lang="en-US"/>
          </a:p>
        </p:txBody>
      </p:sp>
    </p:spTree>
    <p:extLst>
      <p:ext uri="{BB962C8B-B14F-4D97-AF65-F5344CB8AC3E}">
        <p14:creationId xmlns:p14="http://schemas.microsoft.com/office/powerpoint/2010/main" val="71170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Initialize the Fixture</a:t>
            </a:r>
            <a:endParaRPr lang="en-US" dirty="0"/>
          </a:p>
        </p:txBody>
      </p:sp>
      <p:sp>
        <p:nvSpPr>
          <p:cNvPr id="3" name="Content Placeholder 2"/>
          <p:cNvSpPr>
            <a:spLocks noGrp="1"/>
          </p:cNvSpPr>
          <p:nvPr>
            <p:ph idx="1"/>
          </p:nvPr>
        </p:nvSpPr>
        <p:spPr/>
        <p:txBody>
          <a:bodyPr/>
          <a:lstStyle/>
          <a:p>
            <a:r>
              <a:rPr lang="en-US" sz="2600" dirty="0"/>
              <a:t>Get a Component Reference</a:t>
            </a:r>
          </a:p>
          <a:p>
            <a:pPr lvl="1"/>
            <a:r>
              <a:rPr lang="en-US" sz="2200" dirty="0"/>
              <a:t>With our component fixture initialized, we can get a reference to the component we are testing by calling </a:t>
            </a:r>
            <a:r>
              <a:rPr lang="en-US" sz="2200" b="1" dirty="0" err="1"/>
              <a:t>fixture.componentInstance</a:t>
            </a:r>
            <a:r>
              <a:rPr lang="en-US" sz="2200" dirty="0"/>
              <a:t>, which we will assign to </a:t>
            </a:r>
            <a:r>
              <a:rPr lang="en-US" sz="2200" b="1" dirty="0"/>
              <a:t>component</a:t>
            </a:r>
            <a:r>
              <a:rPr lang="en-US" sz="2200" dirty="0"/>
              <a:t>.</a:t>
            </a:r>
          </a:p>
          <a:p>
            <a:r>
              <a:rPr lang="en-US" sz="2600" dirty="0"/>
              <a:t>Get a </a:t>
            </a:r>
            <a:r>
              <a:rPr lang="en-US" sz="2600" dirty="0" err="1"/>
              <a:t>DebugElement</a:t>
            </a:r>
            <a:r>
              <a:rPr lang="en-US" sz="2600" dirty="0"/>
              <a:t> Reference</a:t>
            </a:r>
          </a:p>
          <a:p>
            <a:pPr lvl="1"/>
            <a:r>
              <a:rPr lang="en-US" sz="2200" dirty="0"/>
              <a:t>We will also get a reference to the debug element of the component by calling </a:t>
            </a:r>
            <a:r>
              <a:rPr lang="en-US" sz="2200" b="1" dirty="0" err="1"/>
              <a:t>fixture.debugElement</a:t>
            </a:r>
            <a:r>
              <a:rPr lang="en-US" sz="2200" dirty="0"/>
              <a:t>.</a:t>
            </a:r>
          </a:p>
        </p:txBody>
      </p:sp>
      <p:sp>
        <p:nvSpPr>
          <p:cNvPr id="4" name="Slide Number Placeholder 3"/>
          <p:cNvSpPr>
            <a:spLocks noGrp="1"/>
          </p:cNvSpPr>
          <p:nvPr>
            <p:ph type="sldNum" sz="quarter" idx="12"/>
          </p:nvPr>
        </p:nvSpPr>
        <p:spPr/>
        <p:txBody>
          <a:bodyPr/>
          <a:lstStyle/>
          <a:p>
            <a:fld id="{1FD85CA4-495A-4AFD-9149-F7CEF1110C10}" type="slidenum">
              <a:rPr lang="en-US" smtClean="0"/>
              <a:t>17</a:t>
            </a:fld>
            <a:endParaRPr lang="en-US"/>
          </a:p>
        </p:txBody>
      </p:sp>
    </p:spTree>
    <p:extLst>
      <p:ext uri="{BB962C8B-B14F-4D97-AF65-F5344CB8AC3E}">
        <p14:creationId xmlns:p14="http://schemas.microsoft.com/office/powerpoint/2010/main" val="239893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Initiate Change Detection</a:t>
            </a:r>
            <a:endParaRPr lang="en-US" dirty="0"/>
          </a:p>
        </p:txBody>
      </p:sp>
      <p:sp>
        <p:nvSpPr>
          <p:cNvPr id="3" name="Content Placeholder 2"/>
          <p:cNvSpPr>
            <a:spLocks noGrp="1"/>
          </p:cNvSpPr>
          <p:nvPr>
            <p:ph idx="1"/>
          </p:nvPr>
        </p:nvSpPr>
        <p:spPr/>
        <p:txBody>
          <a:bodyPr/>
          <a:lstStyle/>
          <a:p>
            <a:r>
              <a:rPr lang="en-US" sz="2200" dirty="0"/>
              <a:t>This next step is optional.</a:t>
            </a:r>
          </a:p>
          <a:p>
            <a:r>
              <a:rPr lang="en-US" sz="2200" dirty="0"/>
              <a:t>When we create a component on the test bed, Angular does not automatically initiate change detection which means that our template will not be rendered with its bindings evaluated. </a:t>
            </a:r>
          </a:p>
          <a:p>
            <a:r>
              <a:rPr lang="en-US" sz="2200" dirty="0"/>
              <a:t>This is so that we have greater control over how we test our component pre-binding and post-binding. </a:t>
            </a:r>
          </a:p>
          <a:p>
            <a:r>
              <a:rPr lang="en-US" sz="2200" dirty="0"/>
              <a:t>This simply means that we need to manually trigger change detection, and thankfully our handy component fixture makes this easy. </a:t>
            </a:r>
          </a:p>
          <a:p>
            <a:r>
              <a:rPr lang="en-US" sz="2200" dirty="0"/>
              <a:t>When we want to trigger change detection, we just call </a:t>
            </a:r>
            <a:r>
              <a:rPr lang="en-US" sz="2200" b="1" dirty="0" err="1"/>
              <a:t>fixture.detectChanges</a:t>
            </a:r>
            <a:r>
              <a:rPr lang="en-US" sz="2200" dirty="0"/>
              <a:t> .</a:t>
            </a:r>
          </a:p>
        </p:txBody>
      </p:sp>
      <p:sp>
        <p:nvSpPr>
          <p:cNvPr id="4" name="Slide Number Placeholder 3"/>
          <p:cNvSpPr>
            <a:spLocks noGrp="1"/>
          </p:cNvSpPr>
          <p:nvPr>
            <p:ph type="sldNum" sz="quarter" idx="12"/>
          </p:nvPr>
        </p:nvSpPr>
        <p:spPr/>
        <p:txBody>
          <a:bodyPr/>
          <a:lstStyle/>
          <a:p>
            <a:fld id="{1FD85CA4-495A-4AFD-9149-F7CEF1110C10}" type="slidenum">
              <a:rPr lang="en-US" smtClean="0"/>
              <a:t>18</a:t>
            </a:fld>
            <a:endParaRPr lang="en-US"/>
          </a:p>
        </p:txBody>
      </p:sp>
    </p:spTree>
    <p:extLst>
      <p:ext uri="{BB962C8B-B14F-4D97-AF65-F5344CB8AC3E}">
        <p14:creationId xmlns:p14="http://schemas.microsoft.com/office/powerpoint/2010/main" val="329325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in Angular</a:t>
            </a:r>
          </a:p>
        </p:txBody>
      </p:sp>
      <p:sp>
        <p:nvSpPr>
          <p:cNvPr id="3" name="Content Placeholder 2"/>
          <p:cNvSpPr>
            <a:spLocks noGrp="1"/>
          </p:cNvSpPr>
          <p:nvPr>
            <p:ph idx="1"/>
          </p:nvPr>
        </p:nvSpPr>
        <p:spPr/>
        <p:txBody>
          <a:bodyPr/>
          <a:lstStyle/>
          <a:p>
            <a:r>
              <a:rPr lang="en-US" sz="2400" dirty="0"/>
              <a:t>It’s easy to get started with unit testing for Angular 2+ apps. </a:t>
            </a:r>
          </a:p>
          <a:p>
            <a:r>
              <a:rPr lang="en-US" sz="2400" dirty="0"/>
              <a:t>If your projects was setup using the Angular CLI, everything will be ready for you to start writing tests using </a:t>
            </a:r>
            <a:r>
              <a:rPr lang="en-US" sz="2400" b="1" dirty="0"/>
              <a:t>Jasmine</a:t>
            </a:r>
            <a:r>
              <a:rPr lang="en-US" sz="2400" dirty="0"/>
              <a:t> as the testing framework and </a:t>
            </a:r>
            <a:r>
              <a:rPr lang="en-US" sz="2400" b="1" dirty="0"/>
              <a:t>Karma</a:t>
            </a:r>
            <a:r>
              <a:rPr lang="en-US" sz="2400" dirty="0"/>
              <a:t> as the test runner. </a:t>
            </a:r>
          </a:p>
          <a:p>
            <a:r>
              <a:rPr lang="en-US" sz="2400" dirty="0"/>
              <a:t>Angular also provides utilities like </a:t>
            </a:r>
            <a:r>
              <a:rPr lang="en-US" sz="2400" dirty="0" err="1"/>
              <a:t>TestBed</a:t>
            </a:r>
            <a:r>
              <a:rPr lang="en-US" sz="2400" dirty="0"/>
              <a:t> and </a:t>
            </a:r>
            <a:r>
              <a:rPr lang="en-US" sz="2400" dirty="0" err="1"/>
              <a:t>async</a:t>
            </a:r>
            <a:r>
              <a:rPr lang="en-US" sz="2400" dirty="0"/>
              <a:t> to make testing asynchronous code, components, directives or services easier.</a:t>
            </a:r>
          </a:p>
        </p:txBody>
      </p:sp>
      <p:sp>
        <p:nvSpPr>
          <p:cNvPr id="4" name="Slide Number Placeholder 3"/>
          <p:cNvSpPr>
            <a:spLocks noGrp="1"/>
          </p:cNvSpPr>
          <p:nvPr>
            <p:ph type="sldNum" sz="quarter" idx="12"/>
          </p:nvPr>
        </p:nvSpPr>
        <p:spPr/>
        <p:txBody>
          <a:bodyPr/>
          <a:lstStyle/>
          <a:p>
            <a:fld id="{1FD85CA4-495A-4AFD-9149-F7CEF1110C10}" type="slidenum">
              <a:rPr lang="en-US" smtClean="0"/>
              <a:t>2</a:t>
            </a:fld>
            <a:endParaRPr lang="en-US"/>
          </a:p>
        </p:txBody>
      </p:sp>
    </p:spTree>
    <p:extLst>
      <p:ext uri="{BB962C8B-B14F-4D97-AF65-F5344CB8AC3E}">
        <p14:creationId xmlns:p14="http://schemas.microsoft.com/office/powerpoint/2010/main" val="362544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Jasmine</a:t>
            </a:r>
            <a:endParaRPr lang="en-US" dirty="0"/>
          </a:p>
        </p:txBody>
      </p:sp>
      <p:sp>
        <p:nvSpPr>
          <p:cNvPr id="3" name="Content Placeholder 2"/>
          <p:cNvSpPr>
            <a:spLocks noGrp="1"/>
          </p:cNvSpPr>
          <p:nvPr>
            <p:ph idx="1"/>
          </p:nvPr>
        </p:nvSpPr>
        <p:spPr/>
        <p:txBody>
          <a:bodyPr/>
          <a:lstStyle/>
          <a:p>
            <a:r>
              <a:rPr lang="en-US" sz="2600" dirty="0"/>
              <a:t>Jasmine is a very popular JavaScript </a:t>
            </a:r>
            <a:br>
              <a:rPr lang="en-US" sz="2600" dirty="0"/>
            </a:br>
            <a:r>
              <a:rPr lang="en-US" sz="2600" dirty="0"/>
              <a:t>behavior-driven development (In BDD, you write tests before writing actual code) framework for unit testing JavaScript applications. </a:t>
            </a:r>
          </a:p>
          <a:p>
            <a:r>
              <a:rPr lang="en-US" sz="2600" dirty="0"/>
              <a:t>It provides utilities that can be used to run automated tests for both synchronous and asynchronous code</a:t>
            </a:r>
          </a:p>
        </p:txBody>
      </p:sp>
      <p:sp>
        <p:nvSpPr>
          <p:cNvPr id="4" name="Slide Number Placeholder 3"/>
          <p:cNvSpPr>
            <a:spLocks noGrp="1"/>
          </p:cNvSpPr>
          <p:nvPr>
            <p:ph type="sldNum" sz="quarter" idx="12"/>
          </p:nvPr>
        </p:nvSpPr>
        <p:spPr/>
        <p:txBody>
          <a:bodyPr/>
          <a:lstStyle/>
          <a:p>
            <a:fld id="{1FD85CA4-495A-4AFD-9149-F7CEF1110C10}" type="slidenum">
              <a:rPr lang="en-US" smtClean="0"/>
              <a:t>3</a:t>
            </a:fld>
            <a:endParaRPr lang="en-US"/>
          </a:p>
        </p:txBody>
      </p:sp>
    </p:spTree>
    <p:extLst>
      <p:ext uri="{BB962C8B-B14F-4D97-AF65-F5344CB8AC3E}">
        <p14:creationId xmlns:p14="http://schemas.microsoft.com/office/powerpoint/2010/main" val="194286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Jasmine Features</a:t>
            </a:r>
            <a:endParaRPr lang="en-US" dirty="0"/>
          </a:p>
        </p:txBody>
      </p:sp>
      <p:sp>
        <p:nvSpPr>
          <p:cNvPr id="3" name="Content Placeholder 2"/>
          <p:cNvSpPr>
            <a:spLocks noGrp="1"/>
          </p:cNvSpPr>
          <p:nvPr>
            <p:ph idx="1"/>
          </p:nvPr>
        </p:nvSpPr>
        <p:spPr/>
        <p:txBody>
          <a:bodyPr/>
          <a:lstStyle/>
          <a:p>
            <a:r>
              <a:rPr lang="en-US" sz="2200" dirty="0"/>
              <a:t>It's fast and has low overhead and no external dependencies.</a:t>
            </a:r>
          </a:p>
          <a:p>
            <a:r>
              <a:rPr lang="en-US" sz="2200" dirty="0"/>
              <a:t>It includes library and offers everything you need for testing your code.</a:t>
            </a:r>
          </a:p>
          <a:p>
            <a:r>
              <a:rPr lang="en-US" sz="2200" dirty="0"/>
              <a:t>It's available both for Node and the browser.</a:t>
            </a:r>
          </a:p>
          <a:p>
            <a:r>
              <a:rPr lang="en-US" sz="2200" dirty="0"/>
              <a:t>It can be used with other languages like Python and Ruby.</a:t>
            </a:r>
          </a:p>
          <a:p>
            <a:r>
              <a:rPr lang="en-US" sz="2200" dirty="0"/>
              <a:t>It does not require the DOM.</a:t>
            </a:r>
          </a:p>
          <a:p>
            <a:r>
              <a:rPr lang="en-US" sz="2200" dirty="0"/>
              <a:t>It provides a clean and easy to understand syntax and also a rich and straightforward API.</a:t>
            </a:r>
          </a:p>
          <a:p>
            <a:r>
              <a:rPr lang="en-US" sz="2200" dirty="0"/>
              <a:t>We can use natural language to describe the tests and the expected results.</a:t>
            </a:r>
          </a:p>
          <a:p>
            <a:endParaRPr lang="en-US" sz="2200" dirty="0"/>
          </a:p>
        </p:txBody>
      </p:sp>
      <p:sp>
        <p:nvSpPr>
          <p:cNvPr id="4" name="Slide Number Placeholder 3"/>
          <p:cNvSpPr>
            <a:spLocks noGrp="1"/>
          </p:cNvSpPr>
          <p:nvPr>
            <p:ph type="sldNum" sz="quarter" idx="12"/>
          </p:nvPr>
        </p:nvSpPr>
        <p:spPr/>
        <p:txBody>
          <a:bodyPr/>
          <a:lstStyle/>
          <a:p>
            <a:fld id="{1FD85CA4-495A-4AFD-9149-F7CEF1110C10}" type="slidenum">
              <a:rPr lang="en-US" smtClean="0"/>
              <a:t>4</a:t>
            </a:fld>
            <a:endParaRPr lang="en-US"/>
          </a:p>
        </p:txBody>
      </p:sp>
    </p:spTree>
    <p:extLst>
      <p:ext uri="{BB962C8B-B14F-4D97-AF65-F5344CB8AC3E}">
        <p14:creationId xmlns:p14="http://schemas.microsoft.com/office/powerpoint/2010/main" val="376387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Jasmine Terms</a:t>
            </a:r>
            <a:endParaRPr lang="en-US" dirty="0"/>
          </a:p>
        </p:txBody>
      </p:sp>
      <p:sp>
        <p:nvSpPr>
          <p:cNvPr id="3" name="Content Placeholder 2"/>
          <p:cNvSpPr>
            <a:spLocks noGrp="1"/>
          </p:cNvSpPr>
          <p:nvPr>
            <p:ph idx="1"/>
          </p:nvPr>
        </p:nvSpPr>
        <p:spPr/>
        <p:txBody>
          <a:bodyPr/>
          <a:lstStyle/>
          <a:p>
            <a:r>
              <a:rPr lang="en-US" b="1" dirty="0">
                <a:highlight>
                  <a:srgbClr val="FFFF00"/>
                </a:highlight>
              </a:rPr>
              <a:t>describe</a:t>
            </a:r>
            <a:r>
              <a:rPr lang="en-US" dirty="0"/>
              <a:t> blocks define a test suite and each </a:t>
            </a:r>
            <a:r>
              <a:rPr lang="en-US" b="1" dirty="0">
                <a:highlight>
                  <a:srgbClr val="FFFF00"/>
                </a:highlight>
              </a:rPr>
              <a:t>it</a:t>
            </a:r>
            <a:r>
              <a:rPr lang="en-US" dirty="0"/>
              <a:t> block is for an individual test.</a:t>
            </a:r>
          </a:p>
          <a:p>
            <a:r>
              <a:rPr lang="en-US" b="1" dirty="0" err="1">
                <a:highlight>
                  <a:srgbClr val="FFFF00"/>
                </a:highlight>
              </a:rPr>
              <a:t>beforeEach</a:t>
            </a:r>
            <a:r>
              <a:rPr lang="en-US" dirty="0"/>
              <a:t> runs before each test and is used for the setup part of a test.</a:t>
            </a:r>
          </a:p>
          <a:p>
            <a:r>
              <a:rPr lang="en-US" b="1" dirty="0" err="1">
                <a:highlight>
                  <a:srgbClr val="FFFF00"/>
                </a:highlight>
              </a:rPr>
              <a:t>afterEach</a:t>
            </a:r>
            <a:r>
              <a:rPr lang="en-US" dirty="0"/>
              <a:t> runs after each test and is used for the teardown part of a test.</a:t>
            </a:r>
          </a:p>
          <a:p>
            <a:r>
              <a:rPr lang="en-US" dirty="0"/>
              <a:t>You can also use </a:t>
            </a:r>
            <a:r>
              <a:rPr lang="en-US" b="1" dirty="0" err="1">
                <a:highlight>
                  <a:srgbClr val="FFFF00"/>
                </a:highlight>
              </a:rPr>
              <a:t>beforeAll</a:t>
            </a:r>
            <a:r>
              <a:rPr lang="en-US" dirty="0"/>
              <a:t> and </a:t>
            </a:r>
            <a:r>
              <a:rPr lang="en-US" b="1" dirty="0" err="1">
                <a:highlight>
                  <a:srgbClr val="FFFF00"/>
                </a:highlight>
              </a:rPr>
              <a:t>afterAll</a:t>
            </a:r>
            <a:r>
              <a:rPr lang="en-US" dirty="0"/>
              <a:t>, and these run once before or after all tests.</a:t>
            </a:r>
          </a:p>
          <a:p>
            <a:endParaRPr lang="en-US" dirty="0"/>
          </a:p>
        </p:txBody>
      </p:sp>
      <p:sp>
        <p:nvSpPr>
          <p:cNvPr id="4" name="Slide Number Placeholder 3"/>
          <p:cNvSpPr>
            <a:spLocks noGrp="1"/>
          </p:cNvSpPr>
          <p:nvPr>
            <p:ph type="sldNum" sz="quarter" idx="12"/>
          </p:nvPr>
        </p:nvSpPr>
        <p:spPr/>
        <p:txBody>
          <a:bodyPr/>
          <a:lstStyle/>
          <a:p>
            <a:fld id="{1FD85CA4-495A-4AFD-9149-F7CEF1110C10}" type="slidenum">
              <a:rPr lang="en-US" smtClean="0"/>
              <a:t>5</a:t>
            </a:fld>
            <a:endParaRPr lang="en-US"/>
          </a:p>
        </p:txBody>
      </p:sp>
    </p:spTree>
    <p:extLst>
      <p:ext uri="{BB962C8B-B14F-4D97-AF65-F5344CB8AC3E}">
        <p14:creationId xmlns:p14="http://schemas.microsoft.com/office/powerpoint/2010/main" val="235585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Jasmine Terms</a:t>
            </a:r>
            <a:endParaRPr lang="en-US" dirty="0"/>
          </a:p>
        </p:txBody>
      </p:sp>
      <p:sp>
        <p:nvSpPr>
          <p:cNvPr id="3" name="Content Placeholder 2"/>
          <p:cNvSpPr>
            <a:spLocks noGrp="1"/>
          </p:cNvSpPr>
          <p:nvPr>
            <p:ph idx="1"/>
          </p:nvPr>
        </p:nvSpPr>
        <p:spPr/>
        <p:txBody>
          <a:bodyPr/>
          <a:lstStyle/>
          <a:p>
            <a:r>
              <a:rPr lang="en-US" sz="2800" b="1" dirty="0">
                <a:highlight>
                  <a:srgbClr val="FFFF00"/>
                </a:highlight>
              </a:rPr>
              <a:t>it()</a:t>
            </a:r>
            <a:r>
              <a:rPr lang="en-US" sz="2800" dirty="0"/>
              <a:t> takes a string that explains expected behavior and a function that tests it.</a:t>
            </a:r>
          </a:p>
          <a:p>
            <a:r>
              <a:rPr lang="en-US" sz="2600" dirty="0"/>
              <a:t>You test an assertion in Jasmine with expect and using a matcher like </a:t>
            </a:r>
            <a:r>
              <a:rPr lang="en-US" sz="2600" b="1" dirty="0" err="1">
                <a:highlight>
                  <a:srgbClr val="FFFF00"/>
                </a:highlight>
              </a:rPr>
              <a:t>toBeDefined</a:t>
            </a:r>
            <a:r>
              <a:rPr lang="en-US" sz="2600" dirty="0"/>
              <a:t>, </a:t>
            </a:r>
            <a:r>
              <a:rPr lang="en-US" sz="2600" b="1" dirty="0" err="1">
                <a:highlight>
                  <a:srgbClr val="FFFF00"/>
                </a:highlight>
              </a:rPr>
              <a:t>toBeTruthy</a:t>
            </a:r>
            <a:r>
              <a:rPr lang="en-US" sz="2600" dirty="0"/>
              <a:t>, </a:t>
            </a:r>
            <a:r>
              <a:rPr lang="en-US" sz="2600" b="1" dirty="0" err="1">
                <a:highlight>
                  <a:srgbClr val="FFFF00"/>
                </a:highlight>
              </a:rPr>
              <a:t>toContain</a:t>
            </a:r>
            <a:r>
              <a:rPr lang="en-US" sz="2600" dirty="0"/>
              <a:t>, </a:t>
            </a:r>
            <a:r>
              <a:rPr lang="en-US" sz="2600" b="1" dirty="0" err="1">
                <a:highlight>
                  <a:srgbClr val="FFFF00"/>
                </a:highlight>
              </a:rPr>
              <a:t>toEqual</a:t>
            </a:r>
            <a:r>
              <a:rPr lang="en-US" sz="2600" dirty="0"/>
              <a:t>, </a:t>
            </a:r>
            <a:r>
              <a:rPr lang="en-US" sz="2600" b="1" dirty="0" err="1">
                <a:highlight>
                  <a:srgbClr val="FFFF00"/>
                </a:highlight>
              </a:rPr>
              <a:t>toThrow</a:t>
            </a:r>
            <a:r>
              <a:rPr lang="en-US" sz="2600" dirty="0"/>
              <a:t>, </a:t>
            </a:r>
            <a:r>
              <a:rPr lang="en-US" sz="2600" b="1" dirty="0" err="1">
                <a:highlight>
                  <a:srgbClr val="FFFF00"/>
                </a:highlight>
              </a:rPr>
              <a:t>toBeNull</a:t>
            </a:r>
            <a:r>
              <a:rPr lang="en-US" sz="2600" dirty="0"/>
              <a:t>… </a:t>
            </a:r>
            <a:endParaRPr lang="en-US" sz="2600" b="1" dirty="0"/>
          </a:p>
          <a:p>
            <a:r>
              <a:rPr lang="en-US" sz="2600" dirty="0"/>
              <a:t>For example: expect(</a:t>
            </a:r>
            <a:r>
              <a:rPr lang="en-US" sz="2600" dirty="0" err="1"/>
              <a:t>myValue</a:t>
            </a:r>
            <a:r>
              <a:rPr lang="en-US" sz="2600" dirty="0"/>
              <a:t>).</a:t>
            </a:r>
            <a:r>
              <a:rPr lang="en-US" sz="2600" dirty="0" err="1"/>
              <a:t>toBeGreaterThan</a:t>
            </a:r>
            <a:r>
              <a:rPr lang="en-US" sz="2600" dirty="0"/>
              <a:t>(3);</a:t>
            </a:r>
          </a:p>
          <a:p>
            <a:r>
              <a:rPr lang="en-US" sz="2600" dirty="0"/>
              <a:t>You can do negative assertion with not: expect(</a:t>
            </a:r>
            <a:r>
              <a:rPr lang="en-US" sz="2600" dirty="0" err="1"/>
              <a:t>myValue</a:t>
            </a:r>
            <a:r>
              <a:rPr lang="en-US" sz="2600" dirty="0"/>
              <a:t>).</a:t>
            </a:r>
            <a:r>
              <a:rPr lang="en-US" sz="2600" dirty="0" err="1"/>
              <a:t>not.toBeGreaterThan</a:t>
            </a:r>
            <a:r>
              <a:rPr lang="en-US" sz="2600" dirty="0"/>
              <a:t>(3);</a:t>
            </a:r>
          </a:p>
          <a:p>
            <a:r>
              <a:rPr lang="en-US" sz="2600" dirty="0"/>
              <a:t>You can also define custom matchers.</a:t>
            </a:r>
          </a:p>
          <a:p>
            <a:endParaRPr lang="en-US" sz="2600" dirty="0"/>
          </a:p>
        </p:txBody>
      </p:sp>
      <p:sp>
        <p:nvSpPr>
          <p:cNvPr id="4" name="Slide Number Placeholder 3"/>
          <p:cNvSpPr>
            <a:spLocks noGrp="1"/>
          </p:cNvSpPr>
          <p:nvPr>
            <p:ph type="sldNum" sz="quarter" idx="12"/>
          </p:nvPr>
        </p:nvSpPr>
        <p:spPr/>
        <p:txBody>
          <a:bodyPr/>
          <a:lstStyle/>
          <a:p>
            <a:fld id="{1FD85CA4-495A-4AFD-9149-F7CEF1110C10}" type="slidenum">
              <a:rPr lang="en-US" smtClean="0"/>
              <a:t>6</a:t>
            </a:fld>
            <a:endParaRPr lang="en-US"/>
          </a:p>
        </p:txBody>
      </p:sp>
    </p:spTree>
    <p:extLst>
      <p:ext uri="{BB962C8B-B14F-4D97-AF65-F5344CB8AC3E}">
        <p14:creationId xmlns:p14="http://schemas.microsoft.com/office/powerpoint/2010/main" val="28555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Karma</a:t>
            </a:r>
            <a:endParaRPr lang="en-US" dirty="0"/>
          </a:p>
        </p:txBody>
      </p:sp>
      <p:sp>
        <p:nvSpPr>
          <p:cNvPr id="3" name="Content Placeholder 2"/>
          <p:cNvSpPr>
            <a:spLocks noGrp="1"/>
          </p:cNvSpPr>
          <p:nvPr>
            <p:ph idx="1"/>
          </p:nvPr>
        </p:nvSpPr>
        <p:spPr/>
        <p:txBody>
          <a:bodyPr/>
          <a:lstStyle/>
          <a:p>
            <a:r>
              <a:rPr lang="en-US" sz="2400" dirty="0"/>
              <a:t>Karma is a tool which lets us spawn browsers and run Jasmine tests inside of them all from the command line. </a:t>
            </a:r>
          </a:p>
          <a:p>
            <a:r>
              <a:rPr lang="en-US" sz="2400" dirty="0"/>
              <a:t>The results of the tests are also displayed on the command line.</a:t>
            </a:r>
          </a:p>
          <a:p>
            <a:r>
              <a:rPr lang="en-US" sz="2400" dirty="0"/>
              <a:t>Karma can also watch your development files for changes and re-run the tests automatically.</a:t>
            </a:r>
          </a:p>
          <a:p>
            <a:r>
              <a:rPr lang="en-US" sz="2400" dirty="0"/>
              <a:t>Karma lets us run Jasmine tests as part of a development tool chain which requires tests to be runnable and results inspectable via the command line.</a:t>
            </a:r>
          </a:p>
          <a:p>
            <a:r>
              <a:rPr lang="en-US" sz="2400" dirty="0"/>
              <a:t> When using the Angular CLI it handles the configuration for us </a:t>
            </a:r>
          </a:p>
        </p:txBody>
      </p:sp>
      <p:sp>
        <p:nvSpPr>
          <p:cNvPr id="4" name="Slide Number Placeholder 3"/>
          <p:cNvSpPr>
            <a:spLocks noGrp="1"/>
          </p:cNvSpPr>
          <p:nvPr>
            <p:ph type="sldNum" sz="quarter" idx="12"/>
          </p:nvPr>
        </p:nvSpPr>
        <p:spPr/>
        <p:txBody>
          <a:bodyPr/>
          <a:lstStyle/>
          <a:p>
            <a:fld id="{1FD85CA4-495A-4AFD-9149-F7CEF1110C10}" type="slidenum">
              <a:rPr lang="en-US" smtClean="0"/>
              <a:t>7</a:t>
            </a:fld>
            <a:endParaRPr lang="en-US"/>
          </a:p>
        </p:txBody>
      </p:sp>
    </p:spTree>
    <p:extLst>
      <p:ext uri="{BB962C8B-B14F-4D97-AF65-F5344CB8AC3E}">
        <p14:creationId xmlns:p14="http://schemas.microsoft.com/office/powerpoint/2010/main" val="150653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Getting started</a:t>
            </a:r>
            <a:endParaRPr lang="en-US" dirty="0"/>
          </a:p>
        </p:txBody>
      </p:sp>
      <p:sp>
        <p:nvSpPr>
          <p:cNvPr id="3" name="Content Placeholder 2"/>
          <p:cNvSpPr>
            <a:spLocks noGrp="1"/>
          </p:cNvSpPr>
          <p:nvPr>
            <p:ph idx="1"/>
          </p:nvPr>
        </p:nvSpPr>
        <p:spPr/>
        <p:txBody>
          <a:bodyPr/>
          <a:lstStyle/>
          <a:p>
            <a:r>
              <a:rPr lang="en-US" sz="2600" dirty="0"/>
              <a:t>Your test files (called spec files; hence the .</a:t>
            </a:r>
            <a:r>
              <a:rPr lang="en-US" sz="2600" dirty="0" err="1"/>
              <a:t>spec.ts</a:t>
            </a:r>
            <a:r>
              <a:rPr lang="en-US" sz="2600" dirty="0"/>
              <a:t>) are usually placed right alongside the files that they test, but they can just as well be in their own separate directory if you prefer. </a:t>
            </a:r>
          </a:p>
        </p:txBody>
      </p:sp>
      <p:sp>
        <p:nvSpPr>
          <p:cNvPr id="4" name="Slide Number Placeholder 3"/>
          <p:cNvSpPr>
            <a:spLocks noGrp="1"/>
          </p:cNvSpPr>
          <p:nvPr>
            <p:ph type="sldNum" sz="quarter" idx="12"/>
          </p:nvPr>
        </p:nvSpPr>
        <p:spPr/>
        <p:txBody>
          <a:bodyPr/>
          <a:lstStyle/>
          <a:p>
            <a:fld id="{1FD85CA4-495A-4AFD-9149-F7CEF1110C10}" type="slidenum">
              <a:rPr lang="en-US" smtClean="0"/>
              <a:t>8</a:t>
            </a:fld>
            <a:endParaRPr lang="en-US"/>
          </a:p>
        </p:txBody>
      </p:sp>
    </p:spTree>
    <p:extLst>
      <p:ext uri="{BB962C8B-B14F-4D97-AF65-F5344CB8AC3E}">
        <p14:creationId xmlns:p14="http://schemas.microsoft.com/office/powerpoint/2010/main" val="266022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Angular Testing Utilities</a:t>
            </a:r>
            <a:endParaRPr lang="en-US" dirty="0"/>
          </a:p>
        </p:txBody>
      </p:sp>
      <p:sp>
        <p:nvSpPr>
          <p:cNvPr id="5" name="Subtitle 4"/>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FD85CA4-495A-4AFD-9149-F7CEF1110C10}" type="slidenum">
              <a:rPr lang="en-US" smtClean="0"/>
              <a:t>9</a:t>
            </a:fld>
            <a:endParaRPr lang="en-US"/>
          </a:p>
        </p:txBody>
      </p:sp>
    </p:spTree>
    <p:extLst>
      <p:ext uri="{BB962C8B-B14F-4D97-AF65-F5344CB8AC3E}">
        <p14:creationId xmlns:p14="http://schemas.microsoft.com/office/powerpoint/2010/main" val="124059930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144</TotalTime>
  <Words>1078</Words>
  <Application>Microsoft Office PowerPoint</Application>
  <PresentationFormat>On-screen Show (4:3)</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Learner Template</vt:lpstr>
      <vt:lpstr>Unit Testing in Angular Jasmine and Karma</vt:lpstr>
      <vt:lpstr>Unit Testing in Angular</vt:lpstr>
      <vt:lpstr>Jasmine</vt:lpstr>
      <vt:lpstr>Jasmine Features</vt:lpstr>
      <vt:lpstr>Jasmine Terms</vt:lpstr>
      <vt:lpstr>Jasmine Terms</vt:lpstr>
      <vt:lpstr>Karma</vt:lpstr>
      <vt:lpstr>Getting started</vt:lpstr>
      <vt:lpstr>Angular Testing Utilities</vt:lpstr>
      <vt:lpstr>TestBed &amp; Component Fixtures</vt:lpstr>
      <vt:lpstr>Async</vt:lpstr>
      <vt:lpstr>A Simple Example</vt:lpstr>
      <vt:lpstr>Initial Test Structure</vt:lpstr>
      <vt:lpstr>The TestBed</vt:lpstr>
      <vt:lpstr>The Fixture</vt:lpstr>
      <vt:lpstr>Initialize the Fixture</vt:lpstr>
      <vt:lpstr>Initialize the Fixture</vt:lpstr>
      <vt:lpstr>Initiate Change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Angular Jasmine and Karma</dc:title>
  <dc:creator>Windows User</dc:creator>
  <cp:lastModifiedBy>Jasdhir Singh</cp:lastModifiedBy>
  <cp:revision>51</cp:revision>
  <dcterms:created xsi:type="dcterms:W3CDTF">2021-04-08T07:39:31Z</dcterms:created>
  <dcterms:modified xsi:type="dcterms:W3CDTF">2022-05-10T14:25:23Z</dcterms:modified>
</cp:coreProperties>
</file>