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619E2-7CEA-423F-A677-7FD15EC94F6C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C6A1-095D-4C16-ACEB-21F7E9F3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0675E40-2B8E-4408-B5BE-321FC71080F8}" type="datetime1">
              <a:rPr lang="en-US" smtClean="0"/>
              <a:t>6/15/2023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C0261-EEEE-4E5F-B9CE-C2B137AEA2B7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5CB40-BB09-477A-A901-B487F66EA4C2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73B0F0-801D-40D0-8BBD-C34B2EE14E9F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0F966-E121-4213-8967-52E5472ADCE0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2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EC0DC-24E1-4991-A04E-DD558E1B7FB6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48BB0-D234-4A50-A1BD-CFEDA6D70DD9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70425-1BB8-492E-A7E7-BF952D92CCC9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480245-661B-468C-9579-FA6A7CF31D03}" type="datetime1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F8745C-7ABF-4114-8A83-9BD63727FAFB}" type="datetime1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F100E-1C6A-429A-8FD2-C33E40396AB4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0131F-D427-407C-97D1-6295F8E7E025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F4607C2-3B32-497A-841F-8A0C1FBA57DC}" type="datetime1">
              <a:rPr lang="en-US" smtClean="0"/>
              <a:t>6/15/2023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BF5AF98-267D-478B-90F6-8B44D9425C26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40769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2C59-B53A-C4B6-249F-24AAE8B85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80C7C-0E49-BF43-8883-5C93F4C98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B57E-30C2-FD87-6E8B-F277B33E3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8132-86A2-C3FD-44D3-58EBBA7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annotations in 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96DC-CF54-E411-5A80-166D0D85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type annotation comes after the variable or constant name and is preceded by a colon (:).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4E4A4-5738-260D-1029-A929C7EC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89515-5DE0-A018-EFC1-9A03FAF7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03" y="2738437"/>
            <a:ext cx="4295775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4360B-DD2F-52AE-412D-1603E79A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85" y="2832100"/>
            <a:ext cx="2647950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8A6B8-F7A1-D511-81E2-16483EDA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85" y="3486944"/>
            <a:ext cx="1752600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BC963-43DF-F201-19C5-D3FF2F5F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175" y="4042569"/>
            <a:ext cx="3171825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A414DF-2BE2-8DFC-6F14-19D00D579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785" y="5180646"/>
            <a:ext cx="5000625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15617-E9E5-D3F3-66C4-25C611BEA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694" y="5052058"/>
            <a:ext cx="3629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EAE-1245-B8F5-E407-0E9ED0E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5B88-0E35-4FFC-734B-6313E073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annotate an array type you use a specific type followed by a square bracket : type[]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98AFC-9C24-FDBA-0396-3F45101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57ED5-30D9-D0BB-FEFD-FECB3D6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59" y="2876550"/>
            <a:ext cx="30575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89B35-E5CA-D2C2-3B6A-3FDDE291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9" y="3948112"/>
            <a:ext cx="8505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2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5A62-FCBA-76CA-038F-A88856D2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8A8-9110-5A21-DFF0-8F02539D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 type for an object, you use the object type annotation. For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1A759-3A2D-6ED6-4A74-9E6EFEF4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67A91-F341-F09E-9A7A-A3AD691C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455863"/>
            <a:ext cx="2800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CAFE-C394-E70B-FE8A-2E5831E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 &amp; 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EEBC-8B93-ADAE-73E3-1725FAC6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shows a function annotation with parameter type annotation and return type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8F30-12A6-EA5A-8EBE-4A5305E2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1E720-70B7-39B0-8DDD-44172032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36" y="2929765"/>
            <a:ext cx="520065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13FDD-A735-3E8D-A756-C311F199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36" y="3812415"/>
            <a:ext cx="4924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6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44A1-82BF-012B-446D-19B2BCCB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1116-7003-B786-AF8E-F8FB62CB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you declare a variable, you can use a type annotation to explicitly specify a type for it. For example:</a:t>
            </a:r>
          </a:p>
          <a:p>
            <a:r>
              <a:rPr lang="en-US" sz="2000" dirty="0"/>
              <a:t>let counter: number;</a:t>
            </a:r>
          </a:p>
          <a:p>
            <a:r>
              <a:rPr lang="en-US" sz="2000" dirty="0"/>
              <a:t>However, if you initialize the counter variable to a number, TypeScript will infer the type the counter to be number. For example:</a:t>
            </a:r>
          </a:p>
          <a:p>
            <a:pPr marL="0" indent="0">
              <a:buNone/>
            </a:pPr>
            <a:r>
              <a:rPr lang="en-US" sz="2000" dirty="0"/>
              <a:t>let counter = 0;</a:t>
            </a:r>
          </a:p>
          <a:p>
            <a:r>
              <a:rPr lang="en-US" sz="2000" dirty="0"/>
              <a:t>It is equivalent to the following statement:</a:t>
            </a:r>
          </a:p>
          <a:p>
            <a:pPr marL="0" indent="0">
              <a:buNone/>
            </a:pPr>
            <a:r>
              <a:rPr lang="en-US" sz="2000" dirty="0"/>
              <a:t>let counter: number = 0;</a:t>
            </a:r>
          </a:p>
          <a:p>
            <a:r>
              <a:rPr lang="en-US" sz="2000" dirty="0"/>
              <a:t>Likewise, when you assign a function parameter a value, TypeScript infers the type of the parameter to the type of the default value. For example: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setCounter</a:t>
            </a:r>
            <a:r>
              <a:rPr lang="en-US" sz="2000" dirty="0"/>
              <a:t>(max=100) {</a:t>
            </a:r>
          </a:p>
          <a:p>
            <a:pPr marL="0" indent="0">
              <a:buNone/>
            </a:pPr>
            <a:r>
              <a:rPr lang="en-US" sz="2000" dirty="0"/>
              <a:t>    // ...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5D5B-8822-DB14-A546-641C4D10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892-C735-EBC9-8106-98B1FC87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C0B7-E734-136D-96CC-49184D7D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TypeScript uses the number type to store decimal, hexadecimal, binary and octal literals in a variable.</a:t>
            </a:r>
          </a:p>
          <a:p>
            <a:r>
              <a:rPr lang="en-US" sz="2400" dirty="0"/>
              <a:t>let a: number = 6; </a:t>
            </a:r>
          </a:p>
          <a:p>
            <a:r>
              <a:rPr lang="en-US" sz="2400" dirty="0"/>
              <a:t>let b: number = 0xf00d; //hexadecimal </a:t>
            </a:r>
          </a:p>
          <a:p>
            <a:r>
              <a:rPr lang="en-US" sz="2400" dirty="0"/>
              <a:t>let c: number = 0b1010; //binary </a:t>
            </a:r>
          </a:p>
          <a:p>
            <a:r>
              <a:rPr lang="en-US" sz="2400" dirty="0"/>
              <a:t>let d: number = 0o744; //octal</a:t>
            </a:r>
          </a:p>
          <a:p>
            <a:r>
              <a:rPr lang="en-US" sz="2400" dirty="0"/>
              <a:t>The big integers represent the whole numbers larger than 253 – 1. </a:t>
            </a:r>
          </a:p>
          <a:p>
            <a:r>
              <a:rPr lang="en-US" sz="2400" dirty="0"/>
              <a:t>A Big integer literal has the n character at the end of an integer literal</a:t>
            </a:r>
          </a:p>
          <a:p>
            <a:r>
              <a:rPr lang="en-US" sz="2400" dirty="0"/>
              <a:t>let big: </a:t>
            </a:r>
            <a:r>
              <a:rPr lang="en-US" sz="2400" dirty="0" err="1"/>
              <a:t>bigint</a:t>
            </a:r>
            <a:r>
              <a:rPr lang="en-US" sz="2400" dirty="0"/>
              <a:t> = 9007199254740991n;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D5D5-2655-918A-A871-19A5B7C2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2113-002B-9C91-71B6-7CF6018C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3DE-F27F-5736-87BA-5AB20A6F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198087" cy="4411662"/>
          </a:xfrm>
        </p:spPr>
        <p:txBody>
          <a:bodyPr/>
          <a:lstStyle/>
          <a:p>
            <a:r>
              <a:rPr lang="en-US" sz="2400" dirty="0"/>
              <a:t>TypeScript uses a string type that represents text characters enclosed within double quotes (") or single quotes (').</a:t>
            </a:r>
          </a:p>
          <a:p>
            <a:r>
              <a:rPr lang="en-US" sz="2400" dirty="0"/>
              <a:t>let color: string = "yellow"; </a:t>
            </a:r>
          </a:p>
          <a:p>
            <a:r>
              <a:rPr lang="en-US" sz="2400" dirty="0"/>
              <a:t>color = 'blue'; </a:t>
            </a:r>
          </a:p>
          <a:p>
            <a:r>
              <a:rPr lang="en-US" sz="2400" dirty="0"/>
              <a:t>We can also use template strings, which can span multiple lines and have embedded expressions.</a:t>
            </a:r>
          </a:p>
          <a:p>
            <a:r>
              <a:rPr lang="en-US" sz="2400" dirty="0"/>
              <a:t>let </a:t>
            </a:r>
            <a:r>
              <a:rPr lang="en-US" sz="2400" dirty="0" err="1"/>
              <a:t>fullName</a:t>
            </a:r>
            <a:r>
              <a:rPr lang="en-US" sz="2400" dirty="0"/>
              <a:t>: string = 'Bob </a:t>
            </a:r>
            <a:r>
              <a:rPr lang="en-US" sz="2400" dirty="0" err="1"/>
              <a:t>Bobbington</a:t>
            </a:r>
            <a:r>
              <a:rPr lang="en-US" sz="2400" dirty="0"/>
              <a:t>'; </a:t>
            </a:r>
          </a:p>
          <a:p>
            <a:r>
              <a:rPr lang="en-US" sz="2400" dirty="0"/>
              <a:t>let age: number = 37; </a:t>
            </a:r>
          </a:p>
          <a:p>
            <a:r>
              <a:rPr lang="en-US" sz="2400" dirty="0"/>
              <a:t>let sentence: string = `Hello, my name is ${ </a:t>
            </a:r>
            <a:r>
              <a:rPr lang="en-US" sz="2400" dirty="0" err="1"/>
              <a:t>fullName</a:t>
            </a:r>
            <a:r>
              <a:rPr lang="en-US" sz="2400" dirty="0"/>
              <a:t> }. I'm ${ age } years old.`;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B659F-5CC2-2529-3F5F-D1B85659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0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9790-6CFD-7A98-1ED0-3B1042D4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F0CA-944B-D527-2280-5788B7D5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TypeScript </a:t>
            </a:r>
            <a:r>
              <a:rPr lang="en-US" dirty="0" err="1"/>
              <a:t>boolean</a:t>
            </a:r>
            <a:r>
              <a:rPr lang="en-US" dirty="0"/>
              <a:t> type allows two values: true and false. It’s one of the primitive types in TypeScript.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6190A-CADC-411C-2A5C-3A111AA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E72FA-EABB-376A-035D-EBE0F4DE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06" y="3074988"/>
            <a:ext cx="3162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D0A2-7AA2-47F2-8F69-DBA981F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object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C9A-E79B-980F-8CEA-B7548DBC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TypeScript object type represents all values that are not in primitive types.</a:t>
            </a:r>
          </a:p>
          <a:p>
            <a:r>
              <a:rPr lang="en-US" sz="2000" dirty="0"/>
              <a:t>The following are primitive types in TypeScript:</a:t>
            </a:r>
          </a:p>
          <a:p>
            <a:r>
              <a:rPr lang="en-US" sz="2000" dirty="0"/>
              <a:t>number</a:t>
            </a:r>
          </a:p>
          <a:p>
            <a:r>
              <a:rPr lang="en-US" sz="2000" dirty="0" err="1"/>
              <a:t>bigint</a:t>
            </a:r>
            <a:endParaRPr lang="en-US" sz="2000" dirty="0"/>
          </a:p>
          <a:p>
            <a:r>
              <a:rPr lang="en-US" sz="2000" dirty="0"/>
              <a:t>string</a:t>
            </a:r>
          </a:p>
          <a:p>
            <a:r>
              <a:rPr lang="en-US" sz="2000" dirty="0" err="1"/>
              <a:t>boolean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undefined</a:t>
            </a:r>
          </a:p>
          <a:p>
            <a:r>
              <a:rPr lang="en-US" sz="2000" dirty="0"/>
              <a:t>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236FC-AB9A-F044-C974-797B5B68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A143D-9402-0052-4B53-5159FE5F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67" y="2299666"/>
            <a:ext cx="4057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9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7229-A3B1-9876-C841-40D6331C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object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D52B-F82C-3700-E10B-A4F72A3B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explicitly specify properties of the employee object, you first use the following syntax to declare the employee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you assign the employee object to a literal object with the described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2633-3288-4612-0112-26CE5231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836B-FB93-1CFA-07B2-018A1EB8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16" y="2719595"/>
            <a:ext cx="3028950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ADCED-B884-A53C-C6DA-8AA9E500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852" y="2924795"/>
            <a:ext cx="39624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4822-F9E0-4450-E2D2-3D79B0D1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D1F4-00A6-B9BD-089B-A842B34E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TypeScript, a type is a convenient way to refer to the different properties and functions that a value has.</a:t>
            </a:r>
          </a:p>
          <a:p>
            <a:r>
              <a:rPr lang="en-US" dirty="0"/>
              <a:t>A value is anything that you can assign to a variable e.g., a number, a string, an array, an object, and a function.</a:t>
            </a:r>
          </a:p>
          <a:p>
            <a:r>
              <a:rPr lang="en-US" dirty="0"/>
              <a:t>TypeScript inherits the built-in types from JavaScript. TypeScript types is categorized into:</a:t>
            </a:r>
          </a:p>
          <a:p>
            <a:pPr lvl="1"/>
            <a:r>
              <a:rPr lang="en-US" dirty="0"/>
              <a:t>Primitive types</a:t>
            </a:r>
          </a:p>
          <a:p>
            <a:pPr lvl="1"/>
            <a:r>
              <a:rPr lang="en-US" dirty="0"/>
              <a:t>Object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9F837-0D22-EE4B-F972-9172673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2AF6-FE2C-8D7F-CDD0-FBD587B1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Array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8AAB-1C0E-D01A-5973-5D8BD29B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TypeScript array is an ordered list of data. To declare an array that holds values of a specific type, you use the following syntax: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dirty="0" err="1"/>
              <a:t>arrayName</a:t>
            </a:r>
            <a:r>
              <a:rPr lang="en-US" sz="2000" dirty="0"/>
              <a:t>: type[];</a:t>
            </a:r>
          </a:p>
          <a:p>
            <a:r>
              <a:rPr lang="en-US" sz="2000" dirty="0"/>
              <a:t>For example, the following declares an array of strings:</a:t>
            </a:r>
          </a:p>
          <a:p>
            <a:pPr marL="0" indent="0">
              <a:buNone/>
            </a:pPr>
            <a:r>
              <a:rPr lang="en-US" sz="2000" dirty="0"/>
              <a:t>let skills: string[];</a:t>
            </a:r>
          </a:p>
          <a:p>
            <a:r>
              <a:rPr lang="en-US" sz="2000" dirty="0"/>
              <a:t>TypeScript arrays can access the properties and methods of a JavaScript.</a:t>
            </a:r>
          </a:p>
          <a:p>
            <a:r>
              <a:rPr lang="en-US" sz="2000" dirty="0"/>
              <a:t>Storing values of mixed types</a:t>
            </a:r>
          </a:p>
          <a:p>
            <a:r>
              <a:rPr lang="en-US" sz="2000" dirty="0"/>
              <a:t>The following illustrates how to declare an array that hold both strings and numbers:</a:t>
            </a:r>
          </a:p>
          <a:p>
            <a:pPr marL="0" indent="0">
              <a:buNone/>
            </a:pPr>
            <a:r>
              <a:rPr lang="en-US" sz="2000" dirty="0"/>
              <a:t>let scores = ['Programming', 5, 'Software Design', 4]; </a:t>
            </a:r>
          </a:p>
          <a:p>
            <a:r>
              <a:rPr lang="en-US" sz="2000" dirty="0"/>
              <a:t>In this case, TypeScript infers the scores array as an array of string | number.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40F7-73B5-C396-1E49-9EE918B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94307-FB62-8E7F-30B2-2ED1BEB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80" y="5497582"/>
            <a:ext cx="65436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9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917C-E57C-8249-1B1B-EA1205FB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F8C3-B98A-918F-BB03-7E370D0C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tuple works like an array with some additional considerations:</a:t>
            </a:r>
          </a:p>
          <a:p>
            <a:pPr lvl="1"/>
            <a:r>
              <a:rPr lang="en-US" sz="2200" dirty="0"/>
              <a:t>The number of elements in the tuple is fixed.</a:t>
            </a:r>
          </a:p>
          <a:p>
            <a:pPr lvl="1"/>
            <a:r>
              <a:rPr lang="en-US" sz="2200" dirty="0"/>
              <a:t>The types of elements are known and need not be the same.</a:t>
            </a:r>
          </a:p>
          <a:p>
            <a:r>
              <a:rPr lang="en-US" sz="2200" dirty="0"/>
              <a:t>For example, you can use a tuple to represent a value as a pair of a string and a number:</a:t>
            </a:r>
          </a:p>
          <a:p>
            <a:r>
              <a:rPr lang="en-US" sz="2200" dirty="0"/>
              <a:t>let skill: [string, number];</a:t>
            </a:r>
          </a:p>
          <a:p>
            <a:r>
              <a:rPr lang="en-US" sz="2200" dirty="0"/>
              <a:t>skill = ['Programming', 5];</a:t>
            </a:r>
          </a:p>
          <a:p>
            <a:r>
              <a:rPr lang="en-US" sz="2200" dirty="0"/>
              <a:t>The order of values in a tuple is important. If you change the order of values of the skill tuple to [5, "Programming"], you’ll get an error:</a:t>
            </a:r>
          </a:p>
          <a:p>
            <a:r>
              <a:rPr lang="en-US" sz="2200" dirty="0"/>
              <a:t>let skill: [string, number];</a:t>
            </a:r>
          </a:p>
          <a:p>
            <a:r>
              <a:rPr lang="en-US" sz="2200" dirty="0"/>
              <a:t>skill = [5, 'Programming'];</a:t>
            </a:r>
          </a:p>
          <a:p>
            <a:r>
              <a:rPr lang="en-US" sz="2200" dirty="0"/>
              <a:t>For this reason, it’s a good practice to use tuples with data that is related to each other in a specific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F45E-AF40-22EE-0E5C-F2ADC202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6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1856-07D5-E2C9-9BAB-A46953C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Tuple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7BD5-5017-E111-8DF3-9455F55E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TypeScript 3.0, a tuple can have optional elements specified using the question mark (?) postfix.</a:t>
            </a:r>
          </a:p>
          <a:p>
            <a:r>
              <a:rPr lang="en-US" dirty="0"/>
              <a:t>For example, you can define an RGBA tuple with the optional alpha channel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bgColor</a:t>
            </a:r>
            <a:r>
              <a:rPr lang="en-US" dirty="0"/>
              <a:t>, </a:t>
            </a:r>
            <a:r>
              <a:rPr lang="en-US" dirty="0" err="1"/>
              <a:t>headerColor</a:t>
            </a:r>
            <a:r>
              <a:rPr lang="en-US" dirty="0"/>
              <a:t>: [number, number, number, number?];</a:t>
            </a:r>
          </a:p>
          <a:p>
            <a:r>
              <a:rPr lang="en-US" dirty="0" err="1"/>
              <a:t>bgColor</a:t>
            </a:r>
            <a:r>
              <a:rPr lang="en-US" dirty="0"/>
              <a:t> = [0, 255, 255, 0.5];</a:t>
            </a:r>
          </a:p>
          <a:p>
            <a:r>
              <a:rPr lang="en-US" dirty="0" err="1"/>
              <a:t>headerColor</a:t>
            </a:r>
            <a:r>
              <a:rPr lang="en-US" dirty="0"/>
              <a:t> = [0, 255, 255];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E9D5-54AB-028C-540C-219A4C85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9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A7E5-C406-3D22-B7EC-4B4BC0C2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C861-F904-D761-18E1-7D41B9C0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719263"/>
            <a:ext cx="5678557" cy="4411662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dirty="0" err="1"/>
              <a:t>enum</a:t>
            </a:r>
            <a:r>
              <a:rPr lang="en-US" sz="2000" dirty="0"/>
              <a:t> is a group of named constant values. Enum stands for enumerated type.</a:t>
            </a:r>
          </a:p>
          <a:p>
            <a:r>
              <a:rPr lang="en-US" sz="2000" dirty="0"/>
              <a:t>To define an </a:t>
            </a:r>
            <a:r>
              <a:rPr lang="en-US" sz="2000" dirty="0" err="1"/>
              <a:t>enum</a:t>
            </a:r>
            <a:r>
              <a:rPr lang="en-US" sz="2000" dirty="0"/>
              <a:t>, you follow these steps:</a:t>
            </a:r>
          </a:p>
          <a:p>
            <a:pPr lvl="1"/>
            <a:r>
              <a:rPr lang="en-US" sz="2000" dirty="0"/>
              <a:t>First, use the </a:t>
            </a:r>
            <a:r>
              <a:rPr lang="en-US" sz="2000" dirty="0" err="1"/>
              <a:t>enum</a:t>
            </a:r>
            <a:r>
              <a:rPr lang="en-US" sz="2000" dirty="0"/>
              <a:t> keyword followed by the name of the </a:t>
            </a:r>
            <a:r>
              <a:rPr lang="en-US" sz="2000" dirty="0" err="1"/>
              <a:t>enum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Then, define constant values for the </a:t>
            </a:r>
            <a:r>
              <a:rPr lang="en-US" sz="2000" dirty="0" err="1"/>
              <a:t>enum</a:t>
            </a:r>
            <a:r>
              <a:rPr lang="en-US" sz="2000" dirty="0"/>
              <a:t>.</a:t>
            </a:r>
          </a:p>
          <a:p>
            <a:r>
              <a:rPr lang="en-US" sz="2000" dirty="0"/>
              <a:t>The following shows the syntax for defining an </a:t>
            </a:r>
            <a:r>
              <a:rPr lang="en-US" sz="2000" dirty="0" err="1"/>
              <a:t>enum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enum</a:t>
            </a:r>
            <a:r>
              <a:rPr lang="en-US" sz="2000" dirty="0"/>
              <a:t> name {constant1, constant2, ...};</a:t>
            </a:r>
          </a:p>
          <a:p>
            <a:r>
              <a:rPr lang="en-US" sz="2000" dirty="0"/>
              <a:t>In this syntax, the constant1, constant2, etc., are also known as the members of the </a:t>
            </a:r>
            <a:r>
              <a:rPr lang="en-US" sz="2000" dirty="0" err="1"/>
              <a:t>enum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7915-5038-ED25-E646-F65FFB4B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B0E21-9726-B5E1-2E94-C5AB20E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84" y="659296"/>
            <a:ext cx="1895475" cy="586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4016E-11F8-D91E-D54E-6EE1A086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91" y="1547019"/>
            <a:ext cx="3611218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212-6CC2-37ED-B93B-78D26E9E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any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E36F-1156-8A9A-AEE5-C0BF3392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Sometimes, you may need to store a value in a variable. But you don’t know its type at the time of writing the program. And the unknown value may come from a third party API or user input.</a:t>
            </a:r>
          </a:p>
          <a:p>
            <a:r>
              <a:rPr lang="en-US" sz="2200" dirty="0"/>
              <a:t>In this case, you want to opt-out of the type checking and allow the value to pass through the compile-time check.</a:t>
            </a:r>
          </a:p>
          <a:p>
            <a:r>
              <a:rPr lang="en-US" sz="2200" dirty="0"/>
              <a:t>To do so, you use the any type. The any type allows you to assign a value of any type to a variable:</a:t>
            </a:r>
          </a:p>
          <a:p>
            <a:r>
              <a:rPr lang="en-US" sz="2200" dirty="0"/>
              <a:t>The any type provides you with a way to work with existing JavaScript codebase. It allows you to gradually opt-in and opt-out of type checking during compilation. Therefore, you can use the any type for migrating a JavaScript project over to TypeScript.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C3BC0-96D5-4A7E-4448-5FA0B744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4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5D6A-9ABA-0D8D-6A7E-939341E7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any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E18D-22BC-C53D-04DE-34F06E3A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declare a variable without specifying a type, TypeScript assumes that you use the any type. </a:t>
            </a:r>
          </a:p>
          <a:p>
            <a:r>
              <a:rPr lang="en-US" dirty="0"/>
              <a:t>This feature is called type inference. Basically, TypeScript guesses the type of the variable. For example:</a:t>
            </a:r>
          </a:p>
          <a:p>
            <a:pPr marL="0" indent="0">
              <a:buNone/>
            </a:pPr>
            <a:r>
              <a:rPr lang="en-US" dirty="0"/>
              <a:t>let result;</a:t>
            </a:r>
          </a:p>
          <a:p>
            <a:r>
              <a:rPr lang="en-US" dirty="0"/>
              <a:t>In this example, TypeScript infers the type for you. This practice is called implicit typing.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0F1D-F348-E936-F9C5-BC3AA8DC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002E-8CCE-C84C-E177-1A225A1A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void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6B61-7CE6-A9E4-6312-D0CAB875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719263"/>
            <a:ext cx="11479695" cy="4411662"/>
          </a:xfrm>
        </p:spPr>
        <p:txBody>
          <a:bodyPr/>
          <a:lstStyle/>
          <a:p>
            <a:r>
              <a:rPr lang="en-US" sz="2200" dirty="0"/>
              <a:t>The void type denotes the absence of having any type at all. It is a little like the opposite of the any type.</a:t>
            </a:r>
          </a:p>
          <a:p>
            <a:r>
              <a:rPr lang="en-US" sz="2200" dirty="0"/>
              <a:t>Typically, you use the void type as the return type of functions that do not return a value. For example:</a:t>
            </a:r>
          </a:p>
          <a:p>
            <a:pPr marL="0" indent="0">
              <a:buNone/>
            </a:pPr>
            <a:r>
              <a:rPr lang="en-US" sz="2200" dirty="0"/>
              <a:t>function log(message): void {</a:t>
            </a:r>
          </a:p>
          <a:p>
            <a:pPr marL="0" indent="0">
              <a:buNone/>
            </a:pPr>
            <a:r>
              <a:rPr lang="en-US" sz="2200" dirty="0"/>
              <a:t>    console.log(</a:t>
            </a:r>
            <a:r>
              <a:rPr lang="en-US" sz="2200" dirty="0" err="1"/>
              <a:t>messsage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r>
              <a:rPr lang="en-US" sz="2200" dirty="0"/>
              <a:t>It is a good practice to add the void type as the return type of a function or a method that doesn’t return any value. By doing this, you can gain the following benefits:</a:t>
            </a:r>
          </a:p>
          <a:p>
            <a:pPr lvl="1"/>
            <a:r>
              <a:rPr lang="en-US" sz="1800" dirty="0"/>
              <a:t>Improve clarity of the code: you do not have to read the whole function body to see if it returns anything.</a:t>
            </a:r>
          </a:p>
          <a:p>
            <a:pPr lvl="1"/>
            <a:r>
              <a:rPr lang="en-US" sz="1800" dirty="0"/>
              <a:t>Ensure type-safe: you will never assign the function with the void return type to a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DAE5C-4CC5-071F-1EA2-0CE346ED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9AB-02BE-8D13-B422-F9F5462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never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9276-4FAF-835A-0958-F58ACA33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never type is a type that contains no values. Because of this, you cannot assign any value to a variable with a never type.</a:t>
            </a:r>
          </a:p>
          <a:p>
            <a:r>
              <a:rPr lang="en-US" sz="2200" dirty="0"/>
              <a:t>Typically, you use the never type to represent the return type of a function that always throws an error. For example:</a:t>
            </a:r>
          </a:p>
          <a:p>
            <a:pPr marL="0" indent="0">
              <a:buNone/>
            </a:pPr>
            <a:r>
              <a:rPr lang="en-US" sz="2200" dirty="0"/>
              <a:t>function </a:t>
            </a:r>
            <a:r>
              <a:rPr lang="en-US" sz="2200" dirty="0" err="1"/>
              <a:t>raiseError</a:t>
            </a:r>
            <a:r>
              <a:rPr lang="en-US" sz="2200" dirty="0"/>
              <a:t>(message: string): never {</a:t>
            </a:r>
          </a:p>
          <a:p>
            <a:pPr marL="0" indent="0">
              <a:buNone/>
            </a:pPr>
            <a:r>
              <a:rPr lang="en-US" sz="2200" dirty="0"/>
              <a:t>    throw new Error(message);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90821-8ADC-B704-88A6-0D38D2EC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F298-EA6F-A0A7-DC06-B893F98E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union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ED90-43B6-E0CF-8DEF-AEA89FF4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union type allows you to combine multiple types into one type.</a:t>
            </a:r>
          </a:p>
          <a:p>
            <a:r>
              <a:rPr lang="en-US" sz="2200" dirty="0"/>
              <a:t>For example, the following variable is of type number or string:</a:t>
            </a:r>
          </a:p>
          <a:p>
            <a:pPr marL="0" indent="0">
              <a:buNone/>
            </a:pPr>
            <a:r>
              <a:rPr lang="en-US" sz="2200" dirty="0"/>
              <a:t>let result: number | string;</a:t>
            </a:r>
          </a:p>
          <a:p>
            <a:pPr marL="0" indent="0">
              <a:buNone/>
            </a:pPr>
            <a:r>
              <a:rPr lang="en-US" sz="2200" dirty="0"/>
              <a:t>result = 10; // OK</a:t>
            </a:r>
          </a:p>
          <a:p>
            <a:pPr marL="0" indent="0">
              <a:buNone/>
            </a:pPr>
            <a:r>
              <a:rPr lang="en-US" sz="2200" dirty="0"/>
              <a:t>result = 'Hi'; // also OK</a:t>
            </a:r>
          </a:p>
          <a:p>
            <a:pPr marL="0" indent="0">
              <a:buNone/>
            </a:pPr>
            <a:r>
              <a:rPr lang="en-US" sz="2200" dirty="0"/>
              <a:t>result = false; // a </a:t>
            </a:r>
            <a:r>
              <a:rPr lang="en-US" sz="2200" dirty="0" err="1"/>
              <a:t>boolean</a:t>
            </a:r>
            <a:r>
              <a:rPr lang="en-US" sz="2200" dirty="0"/>
              <a:t> value, not OK</a:t>
            </a:r>
          </a:p>
          <a:p>
            <a:r>
              <a:rPr lang="en-US" sz="2200" dirty="0"/>
              <a:t>A union type describes a value that can be one of several types, not just two. </a:t>
            </a:r>
          </a:p>
          <a:p>
            <a:r>
              <a:rPr lang="en-US" sz="2200" dirty="0"/>
              <a:t>For example number | string | </a:t>
            </a:r>
            <a:r>
              <a:rPr lang="en-US" sz="2200" dirty="0" err="1"/>
              <a:t>boolean</a:t>
            </a:r>
            <a:r>
              <a:rPr lang="en-US" sz="2200" dirty="0"/>
              <a:t> is the type of a value that can be a number, a string, or a </a:t>
            </a:r>
            <a:r>
              <a:rPr lang="en-US" sz="2200" dirty="0" err="1"/>
              <a:t>boolean</a:t>
            </a:r>
            <a:r>
              <a:rPr lang="en-US" sz="2200" dirty="0"/>
              <a:t>.</a:t>
            </a:r>
          </a:p>
          <a:p>
            <a:r>
              <a:rPr lang="en-US" sz="2200" b="1" dirty="0"/>
              <a:t>A TypeScript union type allows you to store a value of one or several types in a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020A-C9FB-D410-FE81-C3823CC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A4A-38CD-7FC5-353B-5D1E4ED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59AA-D284-2010-1430-CA812B44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aliases allow you to create a new name for an existing type. The following shows the syntax of the type alias:</a:t>
            </a:r>
          </a:p>
          <a:p>
            <a:pPr marL="0" indent="0">
              <a:buNone/>
            </a:pPr>
            <a:r>
              <a:rPr lang="en-US" dirty="0"/>
              <a:t>type alias = </a:t>
            </a:r>
            <a:r>
              <a:rPr lang="en-US" dirty="0" err="1"/>
              <a:t>existingType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01271-855A-3498-4257-35478519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0CC35-1595-6E25-E62B-73E7025A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67" y="2822713"/>
            <a:ext cx="58293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12061-52A3-8736-91A7-3092DE6D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46" y="4298950"/>
            <a:ext cx="48672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9375-59EF-1740-1878-40305F8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65A5D3-D730-03B8-7697-D15FD56F5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699" y="1719263"/>
            <a:ext cx="7882601" cy="441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1E2B3-8498-166E-6C35-F7C6DB9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9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3845-7534-4219-722E-CA50526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String Literal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CDFA-D36D-B902-7D20-5ACC4FF5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string literal types allow you to define a type that accepts only one specified string literal.</a:t>
            </a:r>
          </a:p>
          <a:p>
            <a:r>
              <a:rPr lang="en-US" sz="2400" dirty="0"/>
              <a:t>The following defines a string literal type that accepts a literal string 'click':</a:t>
            </a:r>
          </a:p>
          <a:p>
            <a:pPr marL="0" indent="0">
              <a:buNone/>
            </a:pPr>
            <a:r>
              <a:rPr lang="en-US" sz="2400" dirty="0"/>
              <a:t>let click: 'click';</a:t>
            </a:r>
          </a:p>
          <a:p>
            <a:r>
              <a:rPr lang="en-US" sz="2400" dirty="0"/>
              <a:t>The click is a string literal type that accepts only the string literal 'click'. If you assign the literal string click to the click, it will be valid:</a:t>
            </a:r>
          </a:p>
          <a:p>
            <a:pPr marL="0" indent="0">
              <a:buNone/>
            </a:pPr>
            <a:r>
              <a:rPr lang="en-US" sz="2400" dirty="0"/>
              <a:t>click = 'click'; // valid</a:t>
            </a:r>
          </a:p>
          <a:p>
            <a:r>
              <a:rPr lang="en-US" sz="2400" dirty="0"/>
              <a:t>However, when you assign another string literal to the click, the TypeScript compiler will issue an error. For example:</a:t>
            </a:r>
          </a:p>
          <a:p>
            <a:pPr marL="0" indent="0">
              <a:buNone/>
            </a:pPr>
            <a:r>
              <a:rPr lang="en-US" sz="2400" dirty="0"/>
              <a:t>click = '</a:t>
            </a:r>
            <a:r>
              <a:rPr lang="en-US" sz="2400" dirty="0" err="1"/>
              <a:t>dblclick</a:t>
            </a:r>
            <a:r>
              <a:rPr lang="en-US" sz="2400" dirty="0"/>
              <a:t>'; // compiler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FFB3-A841-BC89-1C31-10CEF56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4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B880-D836-30E4-1AC7-BF829486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String Literal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D849-ED22-5DFA-A637-844C79A5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string literal types can combine nicely with the union types to define a finite set of string literal values for a variable</a:t>
            </a:r>
          </a:p>
          <a:p>
            <a:r>
              <a:rPr lang="en-US" sz="2200" dirty="0"/>
              <a:t>If you use the string literal types in multiple places, they will be very verbose.</a:t>
            </a:r>
          </a:p>
          <a:p>
            <a:r>
              <a:rPr lang="en-US" sz="2200" dirty="0"/>
              <a:t>To avoid this, you can use the type aliases.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ADB9-5EDC-B83D-2CC6-937BF0EB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6762B-9FA1-70EA-99A8-9A64882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" y="3473450"/>
            <a:ext cx="549033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2CD04-28FD-335C-6899-D01C1F79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639" y="3429000"/>
            <a:ext cx="581383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6A8B-412E-4D04-A768-35F4FFD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Special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6A26-F04F-DDCD-517B-782DCF1E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 Types</a:t>
            </a:r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- true or false values</a:t>
            </a:r>
          </a:p>
          <a:p>
            <a:pPr lvl="1"/>
            <a:r>
              <a:rPr lang="en-US" sz="2400" dirty="0"/>
              <a:t>number - whole numbers and floating point values</a:t>
            </a:r>
          </a:p>
          <a:p>
            <a:pPr lvl="1"/>
            <a:r>
              <a:rPr lang="en-US" sz="2400" dirty="0"/>
              <a:t>string - text values like "TypeScript Rocks“</a:t>
            </a:r>
          </a:p>
          <a:p>
            <a:r>
              <a:rPr lang="en-US" sz="2400" dirty="0"/>
              <a:t>Special Types</a:t>
            </a:r>
          </a:p>
          <a:p>
            <a:pPr lvl="1"/>
            <a:r>
              <a:rPr lang="en-US" sz="2400" dirty="0"/>
              <a:t>any : any is a type that disables type checking and effectively allows all types to be used</a:t>
            </a:r>
          </a:p>
          <a:p>
            <a:pPr lvl="1"/>
            <a:r>
              <a:rPr lang="en-US" sz="2400" dirty="0"/>
              <a:t>unknown : unknown is a similar, but safer alternative to any</a:t>
            </a:r>
          </a:p>
          <a:p>
            <a:pPr lvl="1"/>
            <a:r>
              <a:rPr lang="en-US" sz="2400" dirty="0"/>
              <a:t>never : effectively throws an error whenever it is defined.</a:t>
            </a:r>
          </a:p>
          <a:p>
            <a:pPr lvl="1"/>
            <a:r>
              <a:rPr lang="en-US" sz="2400" dirty="0"/>
              <a:t>undefined &amp; null : undefined and null are types that refer to the JavaScript primitives undefined and null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2B8AE-8F17-6706-818A-75E0CEA1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F038-DA46-4EE3-A490-AD3C8DB6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925A-0C37-7AD9-5ECA-96C28C54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types are </a:t>
            </a:r>
            <a:r>
              <a:rPr lang="fr-FR" dirty="0" err="1"/>
              <a:t>functions</a:t>
            </a:r>
            <a:r>
              <a:rPr lang="fr-FR" dirty="0"/>
              <a:t>, </a:t>
            </a:r>
            <a:r>
              <a:rPr lang="fr-FR" dirty="0" err="1"/>
              <a:t>arrays</a:t>
            </a:r>
            <a:r>
              <a:rPr lang="fr-FR" dirty="0"/>
              <a:t>, classes, 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05126-4BD9-E522-D505-D742691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A8D6-416B-1170-DF33-D8C0BB1D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DD94-C871-FDB0-C6F4-AFA88F05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main purposes of types in TypeScript:</a:t>
            </a:r>
          </a:p>
          <a:p>
            <a:r>
              <a:rPr lang="en-US" dirty="0"/>
              <a:t>First, types are used by the TypeScript compiler to analyze your code for errors</a:t>
            </a:r>
          </a:p>
          <a:p>
            <a:r>
              <a:rPr lang="en-US" dirty="0"/>
              <a:t>Second, types allow you to understand what values are associated with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FA268-EE32-A0FE-0E5D-57EB35BD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6F9A-EAC9-AA71-AA77-C2192198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TypeScript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EED1-863A-0D75-508F-98C1E668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426687" cy="4411662"/>
          </a:xfrm>
        </p:spPr>
        <p:txBody>
          <a:bodyPr/>
          <a:lstStyle/>
          <a:p>
            <a:r>
              <a:rPr lang="en-US" sz="2200" dirty="0"/>
              <a:t>The TypeScript compiler knows that the type of heading is </a:t>
            </a:r>
            <a:r>
              <a:rPr lang="en-US" sz="2200" dirty="0" err="1"/>
              <a:t>HTMLHeadingElement</a:t>
            </a:r>
            <a:endParaRPr lang="en-US" sz="2200" dirty="0"/>
          </a:p>
          <a:p>
            <a:r>
              <a:rPr lang="en-US" sz="2200" dirty="0"/>
              <a:t>And it has a list of methods of the </a:t>
            </a:r>
            <a:r>
              <a:rPr lang="en-US" sz="2200" dirty="0" err="1"/>
              <a:t>HTMLHeadingElement</a:t>
            </a:r>
            <a:r>
              <a:rPr lang="en-US" sz="2200" dirty="0"/>
              <a:t> type that heading can access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If you try to access a property or method that doesn’t exist, the TypeScript compiler will show an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5954-88EC-B431-98C9-4D6CF6C6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F8AD7-1783-12B8-0350-D32DCDE6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34" y="303213"/>
            <a:ext cx="584835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A6D38-B6D5-5076-124B-AEC6256C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56" y="2683564"/>
            <a:ext cx="3895725" cy="2009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D687EE-A133-4403-A3AC-5234B76C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269" y="5657640"/>
            <a:ext cx="5181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8B7FE-67C6-6C4B-24EF-6FEC641C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2FBA109-126F-E300-BA9A-BF1040BEF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CE732-E6BD-3BFC-46EC-0D9B31B95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930-C485-A423-A4A7-62A4383C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Annotation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1F38-D404-7C5A-A711-48D2AA36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uses type annotations to explicitly specify types for identifiers such variables, functions, objects, etc.</a:t>
            </a:r>
          </a:p>
          <a:p>
            <a:r>
              <a:rPr lang="en-US" dirty="0"/>
              <a:t>TypeScript uses the syntax : type after an identifier as the type annotation, where type can be any valid type.</a:t>
            </a:r>
          </a:p>
          <a:p>
            <a:r>
              <a:rPr lang="en-US" dirty="0"/>
              <a:t>Once an identifier is annotated with a type, it can be used as that type only. If the identifier is used as a different type, the TypeScript compiler will issue an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4AABC-6829-38E5-1661-FD592AC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AF98-267D-478B-90F6-8B44D9425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824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117</TotalTime>
  <Words>2017</Words>
  <Application>Microsoft Office PowerPoint</Application>
  <PresentationFormat>Widescreen</PresentationFormat>
  <Paragraphs>212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Learner Template</vt:lpstr>
      <vt:lpstr>TypeScript Types</vt:lpstr>
      <vt:lpstr>TypeScript Types</vt:lpstr>
      <vt:lpstr>Primitive types</vt:lpstr>
      <vt:lpstr>Simple and Special Types</vt:lpstr>
      <vt:lpstr>Object types</vt:lpstr>
      <vt:lpstr>Purposes of types in TypeScript</vt:lpstr>
      <vt:lpstr>Examples of TypeScript types</vt:lpstr>
      <vt:lpstr>Type Annotations</vt:lpstr>
      <vt:lpstr>What is Type Annotation in TypeScript</vt:lpstr>
      <vt:lpstr>Type annotations in variables and constants</vt:lpstr>
      <vt:lpstr>Arrays</vt:lpstr>
      <vt:lpstr>Objects</vt:lpstr>
      <vt:lpstr>Function arguments &amp; return types</vt:lpstr>
      <vt:lpstr>TypeScript Type Inference</vt:lpstr>
      <vt:lpstr>TypeScript Number</vt:lpstr>
      <vt:lpstr>TypeScript String</vt:lpstr>
      <vt:lpstr>TypeScript Boolean</vt:lpstr>
      <vt:lpstr>TypeScript object Type</vt:lpstr>
      <vt:lpstr>TypeScript object Type</vt:lpstr>
      <vt:lpstr>TypeScript Array Type</vt:lpstr>
      <vt:lpstr>TypeScript Tuple</vt:lpstr>
      <vt:lpstr>Optional Tuple Elements</vt:lpstr>
      <vt:lpstr>TypeScript Enum</vt:lpstr>
      <vt:lpstr>TypeScript any Type</vt:lpstr>
      <vt:lpstr>TypeScript any Type</vt:lpstr>
      <vt:lpstr>TypeScript void Type</vt:lpstr>
      <vt:lpstr>TypeScript never Type</vt:lpstr>
      <vt:lpstr>TypeScript union Type</vt:lpstr>
      <vt:lpstr>TypeScript Type Aliases</vt:lpstr>
      <vt:lpstr>TypeScript String Literal Types</vt:lpstr>
      <vt:lpstr>TypeScript String Literal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Types</dc:title>
  <dc:creator>Jasdhir Singh</dc:creator>
  <cp:lastModifiedBy>Jasdhir Singh</cp:lastModifiedBy>
  <cp:revision>96</cp:revision>
  <dcterms:created xsi:type="dcterms:W3CDTF">2023-06-14T10:16:50Z</dcterms:created>
  <dcterms:modified xsi:type="dcterms:W3CDTF">2023-06-14T18:56:40Z</dcterms:modified>
</cp:coreProperties>
</file>