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873E1-CF0F-4D67-970F-F6706049F55F}" type="datetimeFigureOut">
              <a:rPr lang="en-US" smtClean="0"/>
              <a:t>6/14/2023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C1F34-26C1-44BC-B8F5-BED310360BFB}" type="slidenum">
              <a:rPr lang="en-US" smtClean="0"/>
              <a:t>‹#›</a:t>
            </a:fld>
            <a:endParaRPr lang="en-US"/>
          </a:p>
        </p:txBody>
      </p:sp>
    </p:spTree>
    <p:extLst>
      <p:ext uri="{BB962C8B-B14F-4D97-AF65-F5344CB8AC3E}">
        <p14:creationId xmlns:p14="http://schemas.microsoft.com/office/powerpoint/2010/main" val="129008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21D39D22-2600-448E-B221-5707980BBD0D}" type="datetime1">
              <a:rPr lang="en-US" smtClean="0"/>
              <a:t>6/14/2023</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7F23E8CE-6291-47A0-A97D-81AF0D03B97B}"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3610320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889AC9DC-6C5B-4DCF-BEEB-4D3FC196A308}" type="datetime1">
              <a:rPr lang="en-US" smtClean="0"/>
              <a:t>6/14/2023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F23E8CE-6291-47A0-A97D-81AF0D03B97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94044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D4E7198A-B9DF-497B-A2EB-056E537DA46E}" type="datetime1">
              <a:rPr lang="en-US" smtClean="0"/>
              <a:t>6/14/2023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F23E8CE-6291-47A0-A97D-81AF0D03B97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74331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E72B20B1-D91E-4099-8623-10DBF1B53307}" type="datetime1">
              <a:rPr lang="en-US" smtClean="0"/>
              <a:t>6/14/2023</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7F23E8CE-6291-47A0-A97D-81AF0D03B97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21862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3320486-B102-4EFA-A7AC-EA3C3365D1AB}" type="datetime1">
              <a:rPr lang="en-US" smtClean="0"/>
              <a:t>6/14/2023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F23E8CE-6291-47A0-A97D-81AF0D03B97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3960952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81AF741C-2E1C-4C7B-A6D9-8AD5778B04AB}" type="datetime1">
              <a:rPr lang="en-US" smtClean="0"/>
              <a:t>6/14/2023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F23E8CE-6291-47A0-A97D-81AF0D03B97B}"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19407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8EB7CE6E-5F49-4A1F-AC05-4B397897DF4B}" type="datetime1">
              <a:rPr lang="en-US" smtClean="0"/>
              <a:t>6/14/2023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F23E8CE-6291-47A0-A97D-81AF0D03B97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5406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B0790CA4-77C9-400B-B61A-6D910107A708}" type="datetime1">
              <a:rPr lang="en-US" smtClean="0"/>
              <a:t>6/14/2023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F23E8CE-6291-47A0-A97D-81AF0D03B97B}"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049415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5CB345CD-0992-4E8F-B6A9-D53218208D7B}" type="datetime1">
              <a:rPr lang="en-US" smtClean="0"/>
              <a:t>6/14/2023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F23E8CE-6291-47A0-A97D-81AF0D03B97B}"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5660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EDD5F74-B421-4389-8BCD-DF218827750F}" type="datetime1">
              <a:rPr lang="en-US" smtClean="0"/>
              <a:t>6/14/2023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F23E8CE-6291-47A0-A97D-81AF0D03B97B}"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46557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50E7351-F956-44CF-A0C0-10C684CF8583}" type="datetime1">
              <a:rPr lang="en-US" smtClean="0"/>
              <a:t>6/14/2023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F23E8CE-6291-47A0-A97D-81AF0D03B97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104974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9A8F43B-F8C3-4921-B571-49BF76881764}" type="datetime1">
              <a:rPr lang="en-US" smtClean="0"/>
              <a:t>6/14/2023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F23E8CE-6291-47A0-A97D-81AF0D03B97B}"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06415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9F9D330D-3144-47F5-AFD8-37B6F0ED773E}" type="datetime1">
              <a:rPr lang="en-US" smtClean="0"/>
              <a:t>6/14/2023</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7F23E8CE-6291-47A0-A97D-81AF0D03B97B}"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3562973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88FA8-2FB5-C47A-31B0-B2C81270643C}"/>
              </a:ext>
            </a:extLst>
          </p:cNvPr>
          <p:cNvSpPr>
            <a:spLocks noGrp="1"/>
          </p:cNvSpPr>
          <p:nvPr>
            <p:ph type="ctrTitle"/>
          </p:nvPr>
        </p:nvSpPr>
        <p:spPr/>
        <p:txBody>
          <a:bodyPr/>
          <a:lstStyle/>
          <a:p>
            <a:r>
              <a:rPr lang="en-US" dirty="0"/>
              <a:t>CLASSES</a:t>
            </a:r>
          </a:p>
        </p:txBody>
      </p:sp>
      <p:sp>
        <p:nvSpPr>
          <p:cNvPr id="3" name="Subtitle 2">
            <a:extLst>
              <a:ext uri="{FF2B5EF4-FFF2-40B4-BE49-F238E27FC236}">
                <a16:creationId xmlns:a16="http://schemas.microsoft.com/office/drawing/2014/main" id="{23DECE14-B702-2642-3110-C16CA0551C8A}"/>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A9E56078-CA9E-3F66-E6E4-569E23875496}"/>
              </a:ext>
            </a:extLst>
          </p:cNvPr>
          <p:cNvSpPr>
            <a:spLocks noGrp="1"/>
          </p:cNvSpPr>
          <p:nvPr>
            <p:ph type="sldNum" sz="quarter" idx="4"/>
          </p:nvPr>
        </p:nvSpPr>
        <p:spPr/>
        <p:txBody>
          <a:bodyPr/>
          <a:lstStyle/>
          <a:p>
            <a:fld id="{7F23E8CE-6291-47A0-A97D-81AF0D03B97B}" type="slidenum">
              <a:rPr lang="en-US" smtClean="0"/>
              <a:t>1</a:t>
            </a:fld>
            <a:endParaRPr lang="en-US"/>
          </a:p>
        </p:txBody>
      </p:sp>
    </p:spTree>
    <p:extLst>
      <p:ext uri="{BB962C8B-B14F-4D97-AF65-F5344CB8AC3E}">
        <p14:creationId xmlns:p14="http://schemas.microsoft.com/office/powerpoint/2010/main" val="2344787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97AA-EE90-31C4-24CD-728B15598C1A}"/>
              </a:ext>
            </a:extLst>
          </p:cNvPr>
          <p:cNvSpPr>
            <a:spLocks noGrp="1"/>
          </p:cNvSpPr>
          <p:nvPr>
            <p:ph type="title"/>
          </p:nvPr>
        </p:nvSpPr>
        <p:spPr/>
        <p:txBody>
          <a:bodyPr/>
          <a:lstStyle/>
          <a:p>
            <a:r>
              <a:rPr lang="en-US" dirty="0" err="1"/>
              <a:t>Readonly</a:t>
            </a:r>
            <a:r>
              <a:rPr lang="en-US" dirty="0"/>
              <a:t> vs. const</a:t>
            </a:r>
          </a:p>
        </p:txBody>
      </p:sp>
      <p:pic>
        <p:nvPicPr>
          <p:cNvPr id="6" name="Content Placeholder 5">
            <a:extLst>
              <a:ext uri="{FF2B5EF4-FFF2-40B4-BE49-F238E27FC236}">
                <a16:creationId xmlns:a16="http://schemas.microsoft.com/office/drawing/2014/main" id="{F935FD42-8E44-4EA6-343D-31438BE1BD34}"/>
              </a:ext>
            </a:extLst>
          </p:cNvPr>
          <p:cNvPicPr>
            <a:picLocks noGrp="1" noChangeAspect="1"/>
          </p:cNvPicPr>
          <p:nvPr>
            <p:ph idx="1"/>
          </p:nvPr>
        </p:nvPicPr>
        <p:blipFill>
          <a:blip r:embed="rId2"/>
          <a:stretch>
            <a:fillRect/>
          </a:stretch>
        </p:blipFill>
        <p:spPr>
          <a:xfrm>
            <a:off x="609599" y="1832768"/>
            <a:ext cx="11028557" cy="3146735"/>
          </a:xfrm>
        </p:spPr>
      </p:pic>
      <p:sp>
        <p:nvSpPr>
          <p:cNvPr id="4" name="Slide Number Placeholder 3">
            <a:extLst>
              <a:ext uri="{FF2B5EF4-FFF2-40B4-BE49-F238E27FC236}">
                <a16:creationId xmlns:a16="http://schemas.microsoft.com/office/drawing/2014/main" id="{98633846-460E-1DF7-162C-CB081F5B56F2}"/>
              </a:ext>
            </a:extLst>
          </p:cNvPr>
          <p:cNvSpPr>
            <a:spLocks noGrp="1"/>
          </p:cNvSpPr>
          <p:nvPr>
            <p:ph type="sldNum" sz="quarter" idx="12"/>
          </p:nvPr>
        </p:nvSpPr>
        <p:spPr/>
        <p:txBody>
          <a:bodyPr/>
          <a:lstStyle/>
          <a:p>
            <a:fld id="{7F23E8CE-6291-47A0-A97D-81AF0D03B97B}" type="slidenum">
              <a:rPr lang="en-US" smtClean="0"/>
              <a:t>10</a:t>
            </a:fld>
            <a:endParaRPr lang="en-US"/>
          </a:p>
        </p:txBody>
      </p:sp>
    </p:spTree>
    <p:extLst>
      <p:ext uri="{BB962C8B-B14F-4D97-AF65-F5344CB8AC3E}">
        <p14:creationId xmlns:p14="http://schemas.microsoft.com/office/powerpoint/2010/main" val="299170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09366-161D-A982-0B5B-BD0D6C2544A9}"/>
              </a:ext>
            </a:extLst>
          </p:cNvPr>
          <p:cNvSpPr>
            <a:spLocks noGrp="1"/>
          </p:cNvSpPr>
          <p:nvPr>
            <p:ph type="title"/>
          </p:nvPr>
        </p:nvSpPr>
        <p:spPr/>
        <p:txBody>
          <a:bodyPr/>
          <a:lstStyle/>
          <a:p>
            <a:r>
              <a:rPr lang="en-US" dirty="0"/>
              <a:t>TypeScript Getters and Setters</a:t>
            </a:r>
          </a:p>
        </p:txBody>
      </p:sp>
      <p:sp>
        <p:nvSpPr>
          <p:cNvPr id="3" name="Content Placeholder 2">
            <a:extLst>
              <a:ext uri="{FF2B5EF4-FFF2-40B4-BE49-F238E27FC236}">
                <a16:creationId xmlns:a16="http://schemas.microsoft.com/office/drawing/2014/main" id="{2ACE3768-88A1-1E68-5830-2BB5EAAB577A}"/>
              </a:ext>
            </a:extLst>
          </p:cNvPr>
          <p:cNvSpPr>
            <a:spLocks noGrp="1"/>
          </p:cNvSpPr>
          <p:nvPr>
            <p:ph idx="1"/>
          </p:nvPr>
        </p:nvSpPr>
        <p:spPr>
          <a:xfrm>
            <a:off x="139148" y="1719263"/>
            <a:ext cx="11837504" cy="4411662"/>
          </a:xfrm>
        </p:spPr>
        <p:txBody>
          <a:bodyPr/>
          <a:lstStyle/>
          <a:p>
            <a:r>
              <a:rPr lang="en-US" sz="2100" dirty="0"/>
              <a:t>A getter method returns the value of the property’s value. A getter is also called an accessor.</a:t>
            </a:r>
          </a:p>
          <a:p>
            <a:r>
              <a:rPr lang="en-US" sz="2100" dirty="0"/>
              <a:t>A setter method updates the property’s value. A setter is also known as a mutator.</a:t>
            </a:r>
          </a:p>
          <a:p>
            <a:r>
              <a:rPr lang="en-US" sz="2100" dirty="0"/>
              <a:t>A getter method starts with the keyword get and a setter method starts with the keyword set.</a:t>
            </a:r>
          </a:p>
        </p:txBody>
      </p:sp>
      <p:sp>
        <p:nvSpPr>
          <p:cNvPr id="4" name="Slide Number Placeholder 3">
            <a:extLst>
              <a:ext uri="{FF2B5EF4-FFF2-40B4-BE49-F238E27FC236}">
                <a16:creationId xmlns:a16="http://schemas.microsoft.com/office/drawing/2014/main" id="{CEB9538A-605C-9170-967C-259E864BB18C}"/>
              </a:ext>
            </a:extLst>
          </p:cNvPr>
          <p:cNvSpPr>
            <a:spLocks noGrp="1"/>
          </p:cNvSpPr>
          <p:nvPr>
            <p:ph type="sldNum" sz="quarter" idx="12"/>
          </p:nvPr>
        </p:nvSpPr>
        <p:spPr/>
        <p:txBody>
          <a:bodyPr/>
          <a:lstStyle/>
          <a:p>
            <a:fld id="{7F23E8CE-6291-47A0-A97D-81AF0D03B97B}" type="slidenum">
              <a:rPr lang="en-US" smtClean="0"/>
              <a:t>11</a:t>
            </a:fld>
            <a:endParaRPr lang="en-US"/>
          </a:p>
        </p:txBody>
      </p:sp>
      <p:pic>
        <p:nvPicPr>
          <p:cNvPr id="6" name="Picture 5">
            <a:extLst>
              <a:ext uri="{FF2B5EF4-FFF2-40B4-BE49-F238E27FC236}">
                <a16:creationId xmlns:a16="http://schemas.microsoft.com/office/drawing/2014/main" id="{EA590342-9E4B-0053-426F-2A550FBAE587}"/>
              </a:ext>
            </a:extLst>
          </p:cNvPr>
          <p:cNvPicPr>
            <a:picLocks noChangeAspect="1"/>
          </p:cNvPicPr>
          <p:nvPr/>
        </p:nvPicPr>
        <p:blipFill rotWithShape="1">
          <a:blip r:embed="rId2"/>
          <a:srcRect b="54634"/>
          <a:stretch/>
        </p:blipFill>
        <p:spPr>
          <a:xfrm>
            <a:off x="377688" y="3117160"/>
            <a:ext cx="4724400" cy="2657475"/>
          </a:xfrm>
          <a:prstGeom prst="rect">
            <a:avLst/>
          </a:prstGeom>
        </p:spPr>
      </p:pic>
      <p:pic>
        <p:nvPicPr>
          <p:cNvPr id="7" name="Picture 6">
            <a:extLst>
              <a:ext uri="{FF2B5EF4-FFF2-40B4-BE49-F238E27FC236}">
                <a16:creationId xmlns:a16="http://schemas.microsoft.com/office/drawing/2014/main" id="{48A0A257-4FDD-F00C-3720-69DB654FFB3F}"/>
              </a:ext>
            </a:extLst>
          </p:cNvPr>
          <p:cNvPicPr>
            <a:picLocks noChangeAspect="1"/>
          </p:cNvPicPr>
          <p:nvPr/>
        </p:nvPicPr>
        <p:blipFill rotWithShape="1">
          <a:blip r:embed="rId2"/>
          <a:srcRect t="46045"/>
          <a:stretch/>
        </p:blipFill>
        <p:spPr>
          <a:xfrm>
            <a:off x="5943600" y="3029019"/>
            <a:ext cx="4724400" cy="3160643"/>
          </a:xfrm>
          <a:prstGeom prst="rect">
            <a:avLst/>
          </a:prstGeom>
        </p:spPr>
      </p:pic>
    </p:spTree>
    <p:extLst>
      <p:ext uri="{BB962C8B-B14F-4D97-AF65-F5344CB8AC3E}">
        <p14:creationId xmlns:p14="http://schemas.microsoft.com/office/powerpoint/2010/main" val="10854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B81E-0314-5466-DA23-F09089A8A25B}"/>
              </a:ext>
            </a:extLst>
          </p:cNvPr>
          <p:cNvSpPr>
            <a:spLocks noGrp="1"/>
          </p:cNvSpPr>
          <p:nvPr>
            <p:ph type="title"/>
          </p:nvPr>
        </p:nvSpPr>
        <p:spPr/>
        <p:txBody>
          <a:bodyPr/>
          <a:lstStyle/>
          <a:p>
            <a:r>
              <a:rPr lang="en-US" dirty="0"/>
              <a:t>TypeScript Getters and Setters</a:t>
            </a:r>
          </a:p>
        </p:txBody>
      </p:sp>
      <p:sp>
        <p:nvSpPr>
          <p:cNvPr id="3" name="Content Placeholder 2">
            <a:extLst>
              <a:ext uri="{FF2B5EF4-FFF2-40B4-BE49-F238E27FC236}">
                <a16:creationId xmlns:a16="http://schemas.microsoft.com/office/drawing/2014/main" id="{DB992135-F69D-EE3E-F399-2779E488F77C}"/>
              </a:ext>
            </a:extLst>
          </p:cNvPr>
          <p:cNvSpPr>
            <a:spLocks noGrp="1"/>
          </p:cNvSpPr>
          <p:nvPr>
            <p:ph idx="1"/>
          </p:nvPr>
        </p:nvSpPr>
        <p:spPr/>
        <p:txBody>
          <a:bodyPr/>
          <a:lstStyle/>
          <a:p>
            <a:r>
              <a:rPr lang="en-US" dirty="0"/>
              <a:t>The call to the setter doesn’t have parentheses like a regular method. </a:t>
            </a:r>
          </a:p>
          <a:p>
            <a:r>
              <a:rPr lang="en-US" dirty="0"/>
              <a:t>When you call </a:t>
            </a:r>
            <a:r>
              <a:rPr lang="en-US" dirty="0" err="1"/>
              <a:t>person.age</a:t>
            </a:r>
            <a:r>
              <a:rPr lang="en-US" dirty="0"/>
              <a:t>, the age setter method is invoked. If you assign an invalid age value, the setter will throw an error:</a:t>
            </a:r>
          </a:p>
        </p:txBody>
      </p:sp>
      <p:sp>
        <p:nvSpPr>
          <p:cNvPr id="4" name="Slide Number Placeholder 3">
            <a:extLst>
              <a:ext uri="{FF2B5EF4-FFF2-40B4-BE49-F238E27FC236}">
                <a16:creationId xmlns:a16="http://schemas.microsoft.com/office/drawing/2014/main" id="{9BE04E80-78C6-ED97-76CF-75249677E0B5}"/>
              </a:ext>
            </a:extLst>
          </p:cNvPr>
          <p:cNvSpPr>
            <a:spLocks noGrp="1"/>
          </p:cNvSpPr>
          <p:nvPr>
            <p:ph type="sldNum" sz="quarter" idx="12"/>
          </p:nvPr>
        </p:nvSpPr>
        <p:spPr/>
        <p:txBody>
          <a:bodyPr/>
          <a:lstStyle/>
          <a:p>
            <a:fld id="{7F23E8CE-6291-47A0-A97D-81AF0D03B97B}" type="slidenum">
              <a:rPr lang="en-US" smtClean="0"/>
              <a:t>12</a:t>
            </a:fld>
            <a:endParaRPr lang="en-US"/>
          </a:p>
        </p:txBody>
      </p:sp>
      <p:pic>
        <p:nvPicPr>
          <p:cNvPr id="10" name="Picture 9">
            <a:extLst>
              <a:ext uri="{FF2B5EF4-FFF2-40B4-BE49-F238E27FC236}">
                <a16:creationId xmlns:a16="http://schemas.microsoft.com/office/drawing/2014/main" id="{BD1E0A2C-F459-9338-552E-CDF355153A3B}"/>
              </a:ext>
            </a:extLst>
          </p:cNvPr>
          <p:cNvPicPr>
            <a:picLocks noChangeAspect="1"/>
          </p:cNvPicPr>
          <p:nvPr/>
        </p:nvPicPr>
        <p:blipFill>
          <a:blip r:embed="rId2"/>
          <a:stretch>
            <a:fillRect/>
          </a:stretch>
        </p:blipFill>
        <p:spPr>
          <a:xfrm>
            <a:off x="1482793" y="4363071"/>
            <a:ext cx="4713717" cy="1302233"/>
          </a:xfrm>
          <a:prstGeom prst="rect">
            <a:avLst/>
          </a:prstGeom>
        </p:spPr>
      </p:pic>
      <p:pic>
        <p:nvPicPr>
          <p:cNvPr id="12" name="Picture 11">
            <a:extLst>
              <a:ext uri="{FF2B5EF4-FFF2-40B4-BE49-F238E27FC236}">
                <a16:creationId xmlns:a16="http://schemas.microsoft.com/office/drawing/2014/main" id="{184576A0-A7E9-A10A-021F-87675E5E1E92}"/>
              </a:ext>
            </a:extLst>
          </p:cNvPr>
          <p:cNvPicPr>
            <a:picLocks noChangeAspect="1"/>
          </p:cNvPicPr>
          <p:nvPr/>
        </p:nvPicPr>
        <p:blipFill>
          <a:blip r:embed="rId3"/>
          <a:stretch>
            <a:fillRect/>
          </a:stretch>
        </p:blipFill>
        <p:spPr>
          <a:xfrm>
            <a:off x="7069703" y="4363070"/>
            <a:ext cx="3739888" cy="984181"/>
          </a:xfrm>
          <a:prstGeom prst="rect">
            <a:avLst/>
          </a:prstGeom>
        </p:spPr>
      </p:pic>
    </p:spTree>
    <p:extLst>
      <p:ext uri="{BB962C8B-B14F-4D97-AF65-F5344CB8AC3E}">
        <p14:creationId xmlns:p14="http://schemas.microsoft.com/office/powerpoint/2010/main" val="365817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6F48F-8B09-491A-C20D-DFADC8F398F6}"/>
              </a:ext>
            </a:extLst>
          </p:cNvPr>
          <p:cNvSpPr>
            <a:spLocks noGrp="1"/>
          </p:cNvSpPr>
          <p:nvPr>
            <p:ph type="title"/>
          </p:nvPr>
        </p:nvSpPr>
        <p:spPr/>
        <p:txBody>
          <a:bodyPr/>
          <a:lstStyle/>
          <a:p>
            <a:r>
              <a:rPr lang="en-US" dirty="0"/>
              <a:t>TypeScript Inheritance</a:t>
            </a:r>
          </a:p>
        </p:txBody>
      </p:sp>
      <p:sp>
        <p:nvSpPr>
          <p:cNvPr id="3" name="Content Placeholder 2">
            <a:extLst>
              <a:ext uri="{FF2B5EF4-FFF2-40B4-BE49-F238E27FC236}">
                <a16:creationId xmlns:a16="http://schemas.microsoft.com/office/drawing/2014/main" id="{54DC683E-A203-9ED7-9FFE-B4239C2B1A64}"/>
              </a:ext>
            </a:extLst>
          </p:cNvPr>
          <p:cNvSpPr>
            <a:spLocks noGrp="1"/>
          </p:cNvSpPr>
          <p:nvPr>
            <p:ph idx="1"/>
          </p:nvPr>
        </p:nvSpPr>
        <p:spPr>
          <a:xfrm>
            <a:off x="609599" y="1719263"/>
            <a:ext cx="11307417" cy="4411662"/>
          </a:xfrm>
        </p:spPr>
        <p:txBody>
          <a:bodyPr/>
          <a:lstStyle/>
          <a:p>
            <a:r>
              <a:rPr lang="en-US" sz="2200" dirty="0"/>
              <a:t>A class can reuse the properties and methods of another class. This is called inheritance in TypeScript.</a:t>
            </a:r>
          </a:p>
          <a:p>
            <a:r>
              <a:rPr lang="en-US" sz="2200" dirty="0"/>
              <a:t>The class which inherits properties and methods is called the child class. And the class whose properties and methods are inherited is known as the parent class. These names come from the nature that children inherit genes from parents.</a:t>
            </a:r>
          </a:p>
          <a:p>
            <a:r>
              <a:rPr lang="en-US" sz="2200" dirty="0"/>
              <a:t>Inheritance allows you to reuse the functionality of an existing class without rewriting it.</a:t>
            </a:r>
          </a:p>
          <a:p>
            <a:r>
              <a:rPr lang="en-US" sz="2200" dirty="0"/>
              <a:t>JavaScript uses prototypal inheritance, not classical inheritance like Java or C#. ES6 introduces the class syntax that is simply the syntactic sugar of the prototypal inheritance. TypeScript supports inheritance like ES6.</a:t>
            </a:r>
          </a:p>
        </p:txBody>
      </p:sp>
      <p:sp>
        <p:nvSpPr>
          <p:cNvPr id="4" name="Slide Number Placeholder 3">
            <a:extLst>
              <a:ext uri="{FF2B5EF4-FFF2-40B4-BE49-F238E27FC236}">
                <a16:creationId xmlns:a16="http://schemas.microsoft.com/office/drawing/2014/main" id="{A7A521C2-51FC-E401-5DA3-04D440FDA43E}"/>
              </a:ext>
            </a:extLst>
          </p:cNvPr>
          <p:cNvSpPr>
            <a:spLocks noGrp="1"/>
          </p:cNvSpPr>
          <p:nvPr>
            <p:ph type="sldNum" sz="quarter" idx="12"/>
          </p:nvPr>
        </p:nvSpPr>
        <p:spPr/>
        <p:txBody>
          <a:bodyPr/>
          <a:lstStyle/>
          <a:p>
            <a:fld id="{7F23E8CE-6291-47A0-A97D-81AF0D03B97B}" type="slidenum">
              <a:rPr lang="en-US" smtClean="0"/>
              <a:t>13</a:t>
            </a:fld>
            <a:endParaRPr lang="en-US"/>
          </a:p>
        </p:txBody>
      </p:sp>
    </p:spTree>
    <p:extLst>
      <p:ext uri="{BB962C8B-B14F-4D97-AF65-F5344CB8AC3E}">
        <p14:creationId xmlns:p14="http://schemas.microsoft.com/office/powerpoint/2010/main" val="1545573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CC7F-75D2-4B70-0853-2B52F93A5E30}"/>
              </a:ext>
            </a:extLst>
          </p:cNvPr>
          <p:cNvSpPr>
            <a:spLocks noGrp="1"/>
          </p:cNvSpPr>
          <p:nvPr>
            <p:ph type="title"/>
          </p:nvPr>
        </p:nvSpPr>
        <p:spPr/>
        <p:txBody>
          <a:bodyPr/>
          <a:lstStyle/>
          <a:p>
            <a:r>
              <a:rPr lang="en-US" dirty="0"/>
              <a:t>TypeScript Inheritance</a:t>
            </a:r>
          </a:p>
        </p:txBody>
      </p:sp>
      <p:sp>
        <p:nvSpPr>
          <p:cNvPr id="3" name="Content Placeholder 2">
            <a:extLst>
              <a:ext uri="{FF2B5EF4-FFF2-40B4-BE49-F238E27FC236}">
                <a16:creationId xmlns:a16="http://schemas.microsoft.com/office/drawing/2014/main" id="{B6E52B52-1545-DBF0-2C0A-310E60BA5542}"/>
              </a:ext>
            </a:extLst>
          </p:cNvPr>
          <p:cNvSpPr>
            <a:spLocks noGrp="1"/>
          </p:cNvSpPr>
          <p:nvPr>
            <p:ph idx="1"/>
          </p:nvPr>
        </p:nvSpPr>
        <p:spPr/>
        <p:txBody>
          <a:bodyPr/>
          <a:lstStyle/>
          <a:p>
            <a:r>
              <a:rPr lang="en-US" sz="2200" dirty="0"/>
              <a:t>To inherit a class, you use the extends keyword. </a:t>
            </a:r>
          </a:p>
          <a:p>
            <a:r>
              <a:rPr lang="en-US" sz="2200" dirty="0"/>
              <a:t>For example the following Employee class inherits the Person class:</a:t>
            </a:r>
          </a:p>
          <a:p>
            <a:endParaRPr lang="en-US" sz="2200" dirty="0"/>
          </a:p>
        </p:txBody>
      </p:sp>
      <p:sp>
        <p:nvSpPr>
          <p:cNvPr id="4" name="Slide Number Placeholder 3">
            <a:extLst>
              <a:ext uri="{FF2B5EF4-FFF2-40B4-BE49-F238E27FC236}">
                <a16:creationId xmlns:a16="http://schemas.microsoft.com/office/drawing/2014/main" id="{B46148C0-D421-9099-F117-512736CCBC77}"/>
              </a:ext>
            </a:extLst>
          </p:cNvPr>
          <p:cNvSpPr>
            <a:spLocks noGrp="1"/>
          </p:cNvSpPr>
          <p:nvPr>
            <p:ph type="sldNum" sz="quarter" idx="12"/>
          </p:nvPr>
        </p:nvSpPr>
        <p:spPr/>
        <p:txBody>
          <a:bodyPr/>
          <a:lstStyle/>
          <a:p>
            <a:fld id="{7F23E8CE-6291-47A0-A97D-81AF0D03B97B}" type="slidenum">
              <a:rPr lang="en-US" smtClean="0"/>
              <a:t>14</a:t>
            </a:fld>
            <a:endParaRPr lang="en-US"/>
          </a:p>
        </p:txBody>
      </p:sp>
      <p:pic>
        <p:nvPicPr>
          <p:cNvPr id="6" name="Picture 5">
            <a:extLst>
              <a:ext uri="{FF2B5EF4-FFF2-40B4-BE49-F238E27FC236}">
                <a16:creationId xmlns:a16="http://schemas.microsoft.com/office/drawing/2014/main" id="{9459C3D4-9E72-BFD6-661B-0A64525AADC2}"/>
              </a:ext>
            </a:extLst>
          </p:cNvPr>
          <p:cNvPicPr>
            <a:picLocks noChangeAspect="1"/>
          </p:cNvPicPr>
          <p:nvPr/>
        </p:nvPicPr>
        <p:blipFill>
          <a:blip r:embed="rId2"/>
          <a:stretch>
            <a:fillRect/>
          </a:stretch>
        </p:blipFill>
        <p:spPr>
          <a:xfrm>
            <a:off x="679380" y="2711450"/>
            <a:ext cx="6181725" cy="3419475"/>
          </a:xfrm>
          <a:prstGeom prst="rect">
            <a:avLst/>
          </a:prstGeom>
        </p:spPr>
      </p:pic>
      <p:pic>
        <p:nvPicPr>
          <p:cNvPr id="8" name="Picture 7">
            <a:extLst>
              <a:ext uri="{FF2B5EF4-FFF2-40B4-BE49-F238E27FC236}">
                <a16:creationId xmlns:a16="http://schemas.microsoft.com/office/drawing/2014/main" id="{D3A2FA46-550F-A363-4219-062B8EA1D167}"/>
              </a:ext>
            </a:extLst>
          </p:cNvPr>
          <p:cNvPicPr>
            <a:picLocks noChangeAspect="1"/>
          </p:cNvPicPr>
          <p:nvPr/>
        </p:nvPicPr>
        <p:blipFill>
          <a:blip r:embed="rId3"/>
          <a:stretch>
            <a:fillRect/>
          </a:stretch>
        </p:blipFill>
        <p:spPr>
          <a:xfrm>
            <a:off x="7160832" y="2721389"/>
            <a:ext cx="3712577" cy="895350"/>
          </a:xfrm>
          <a:prstGeom prst="rect">
            <a:avLst/>
          </a:prstGeom>
        </p:spPr>
      </p:pic>
      <p:sp>
        <p:nvSpPr>
          <p:cNvPr id="10" name="TextBox 9">
            <a:extLst>
              <a:ext uri="{FF2B5EF4-FFF2-40B4-BE49-F238E27FC236}">
                <a16:creationId xmlns:a16="http://schemas.microsoft.com/office/drawing/2014/main" id="{F516312D-F5BF-559A-B0AC-BCA93633844E}"/>
              </a:ext>
            </a:extLst>
          </p:cNvPr>
          <p:cNvSpPr txBox="1"/>
          <p:nvPr/>
        </p:nvSpPr>
        <p:spPr>
          <a:xfrm>
            <a:off x="7461802" y="4295699"/>
            <a:ext cx="4050818" cy="646331"/>
          </a:xfrm>
          <a:prstGeom prst="rect">
            <a:avLst/>
          </a:prstGeom>
          <a:noFill/>
        </p:spPr>
        <p:txBody>
          <a:bodyPr wrap="square">
            <a:spAutoFit/>
          </a:bodyPr>
          <a:lstStyle/>
          <a:p>
            <a:r>
              <a:rPr lang="en-US" b="1" dirty="0"/>
              <a:t>the Employee is a child class and the Person is the parent class</a:t>
            </a:r>
          </a:p>
        </p:txBody>
      </p:sp>
    </p:spTree>
    <p:extLst>
      <p:ext uri="{BB962C8B-B14F-4D97-AF65-F5344CB8AC3E}">
        <p14:creationId xmlns:p14="http://schemas.microsoft.com/office/powerpoint/2010/main" val="253125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E899-F8EC-79F8-0A26-E9DBC1448D9F}"/>
              </a:ext>
            </a:extLst>
          </p:cNvPr>
          <p:cNvSpPr>
            <a:spLocks noGrp="1"/>
          </p:cNvSpPr>
          <p:nvPr>
            <p:ph type="title"/>
          </p:nvPr>
        </p:nvSpPr>
        <p:spPr/>
        <p:txBody>
          <a:bodyPr/>
          <a:lstStyle/>
          <a:p>
            <a:r>
              <a:rPr lang="en-US" dirty="0"/>
              <a:t>Constructor</a:t>
            </a:r>
          </a:p>
        </p:txBody>
      </p:sp>
      <p:sp>
        <p:nvSpPr>
          <p:cNvPr id="3" name="Content Placeholder 2">
            <a:extLst>
              <a:ext uri="{FF2B5EF4-FFF2-40B4-BE49-F238E27FC236}">
                <a16:creationId xmlns:a16="http://schemas.microsoft.com/office/drawing/2014/main" id="{9E079A57-A1A2-4544-D9CF-A1490A1CF15E}"/>
              </a:ext>
            </a:extLst>
          </p:cNvPr>
          <p:cNvSpPr>
            <a:spLocks noGrp="1"/>
          </p:cNvSpPr>
          <p:nvPr>
            <p:ph idx="1"/>
          </p:nvPr>
        </p:nvSpPr>
        <p:spPr/>
        <p:txBody>
          <a:bodyPr/>
          <a:lstStyle/>
          <a:p>
            <a:r>
              <a:rPr lang="en-US" sz="2200" dirty="0"/>
              <a:t>Because the Person class has a constructor that initializes the </a:t>
            </a:r>
            <a:r>
              <a:rPr lang="en-US" sz="2200" dirty="0" err="1"/>
              <a:t>firstName</a:t>
            </a:r>
            <a:r>
              <a:rPr lang="en-US" sz="2200" dirty="0"/>
              <a:t> and </a:t>
            </a:r>
            <a:r>
              <a:rPr lang="en-US" sz="2200" dirty="0" err="1"/>
              <a:t>lastName</a:t>
            </a:r>
            <a:r>
              <a:rPr lang="en-US" sz="2200" dirty="0"/>
              <a:t> properties, you need to initialize these properties in the constructor of the Employee class by calling its parent </a:t>
            </a:r>
            <a:r>
              <a:rPr lang="en-US" sz="2200" dirty="0" err="1"/>
              <a:t>class’</a:t>
            </a:r>
            <a:r>
              <a:rPr lang="en-US" sz="2200" dirty="0"/>
              <a:t> constructor.</a:t>
            </a:r>
          </a:p>
          <a:p>
            <a:r>
              <a:rPr lang="en-US" sz="2200" dirty="0"/>
              <a:t>To call the constructor of the parent class in the constructor of the child class, you use the super() syntax.</a:t>
            </a:r>
          </a:p>
        </p:txBody>
      </p:sp>
      <p:sp>
        <p:nvSpPr>
          <p:cNvPr id="4" name="Slide Number Placeholder 3">
            <a:extLst>
              <a:ext uri="{FF2B5EF4-FFF2-40B4-BE49-F238E27FC236}">
                <a16:creationId xmlns:a16="http://schemas.microsoft.com/office/drawing/2014/main" id="{24097407-0CCB-8017-34A5-9E139EE676A7}"/>
              </a:ext>
            </a:extLst>
          </p:cNvPr>
          <p:cNvSpPr>
            <a:spLocks noGrp="1"/>
          </p:cNvSpPr>
          <p:nvPr>
            <p:ph type="sldNum" sz="quarter" idx="12"/>
          </p:nvPr>
        </p:nvSpPr>
        <p:spPr/>
        <p:txBody>
          <a:bodyPr/>
          <a:lstStyle/>
          <a:p>
            <a:fld id="{7F23E8CE-6291-47A0-A97D-81AF0D03B97B}" type="slidenum">
              <a:rPr lang="en-US" smtClean="0"/>
              <a:t>15</a:t>
            </a:fld>
            <a:endParaRPr lang="en-US"/>
          </a:p>
        </p:txBody>
      </p:sp>
      <p:pic>
        <p:nvPicPr>
          <p:cNvPr id="6" name="Picture 5">
            <a:extLst>
              <a:ext uri="{FF2B5EF4-FFF2-40B4-BE49-F238E27FC236}">
                <a16:creationId xmlns:a16="http://schemas.microsoft.com/office/drawing/2014/main" id="{4DBBAB63-35D8-86A0-0345-D87525FBAA7A}"/>
              </a:ext>
            </a:extLst>
          </p:cNvPr>
          <p:cNvPicPr>
            <a:picLocks noChangeAspect="1"/>
          </p:cNvPicPr>
          <p:nvPr/>
        </p:nvPicPr>
        <p:blipFill>
          <a:blip r:embed="rId2"/>
          <a:stretch>
            <a:fillRect/>
          </a:stretch>
        </p:blipFill>
        <p:spPr>
          <a:xfrm>
            <a:off x="714996" y="3679825"/>
            <a:ext cx="4619625" cy="2752725"/>
          </a:xfrm>
          <a:prstGeom prst="rect">
            <a:avLst/>
          </a:prstGeom>
        </p:spPr>
      </p:pic>
      <p:pic>
        <p:nvPicPr>
          <p:cNvPr id="8" name="Picture 7">
            <a:extLst>
              <a:ext uri="{FF2B5EF4-FFF2-40B4-BE49-F238E27FC236}">
                <a16:creationId xmlns:a16="http://schemas.microsoft.com/office/drawing/2014/main" id="{842226BE-351D-960A-3A8D-AB432AD0B80C}"/>
              </a:ext>
            </a:extLst>
          </p:cNvPr>
          <p:cNvPicPr>
            <a:picLocks noChangeAspect="1"/>
          </p:cNvPicPr>
          <p:nvPr/>
        </p:nvPicPr>
        <p:blipFill>
          <a:blip r:embed="rId3"/>
          <a:stretch>
            <a:fillRect/>
          </a:stretch>
        </p:blipFill>
        <p:spPr>
          <a:xfrm>
            <a:off x="5828058" y="3525044"/>
            <a:ext cx="5505450" cy="400050"/>
          </a:xfrm>
          <a:prstGeom prst="rect">
            <a:avLst/>
          </a:prstGeom>
        </p:spPr>
      </p:pic>
      <p:pic>
        <p:nvPicPr>
          <p:cNvPr id="10" name="Picture 9">
            <a:extLst>
              <a:ext uri="{FF2B5EF4-FFF2-40B4-BE49-F238E27FC236}">
                <a16:creationId xmlns:a16="http://schemas.microsoft.com/office/drawing/2014/main" id="{D9FA5564-28B4-0C63-F445-C00B5BB2B54B}"/>
              </a:ext>
            </a:extLst>
          </p:cNvPr>
          <p:cNvPicPr>
            <a:picLocks noChangeAspect="1"/>
          </p:cNvPicPr>
          <p:nvPr/>
        </p:nvPicPr>
        <p:blipFill>
          <a:blip r:embed="rId4"/>
          <a:stretch>
            <a:fillRect/>
          </a:stretch>
        </p:blipFill>
        <p:spPr>
          <a:xfrm>
            <a:off x="5828058" y="4273067"/>
            <a:ext cx="5343525" cy="1162050"/>
          </a:xfrm>
          <a:prstGeom prst="rect">
            <a:avLst/>
          </a:prstGeom>
        </p:spPr>
      </p:pic>
      <p:sp>
        <p:nvSpPr>
          <p:cNvPr id="13" name="TextBox 12">
            <a:extLst>
              <a:ext uri="{FF2B5EF4-FFF2-40B4-BE49-F238E27FC236}">
                <a16:creationId xmlns:a16="http://schemas.microsoft.com/office/drawing/2014/main" id="{9926E62A-5B49-3F9D-6318-7E76C7057A92}"/>
              </a:ext>
            </a:extLst>
          </p:cNvPr>
          <p:cNvSpPr txBox="1"/>
          <p:nvPr/>
        </p:nvSpPr>
        <p:spPr>
          <a:xfrm>
            <a:off x="5549626" y="5589498"/>
            <a:ext cx="6503228" cy="923330"/>
          </a:xfrm>
          <a:prstGeom prst="rect">
            <a:avLst/>
          </a:prstGeom>
          <a:noFill/>
          <a:ln w="12700">
            <a:solidFill>
              <a:schemeClr val="tx1"/>
            </a:solidFill>
          </a:ln>
        </p:spPr>
        <p:txBody>
          <a:bodyPr wrap="square">
            <a:spAutoFit/>
          </a:bodyPr>
          <a:lstStyle/>
          <a:p>
            <a:r>
              <a:rPr lang="en-US" dirty="0"/>
              <a:t>Because the Employee class inherits properties and methods of the Person class, you can call the </a:t>
            </a:r>
            <a:r>
              <a:rPr lang="en-US" dirty="0" err="1"/>
              <a:t>getFullName</a:t>
            </a:r>
            <a:r>
              <a:rPr lang="en-US" dirty="0"/>
              <a:t>() and describe() methods on the employee object </a:t>
            </a:r>
          </a:p>
        </p:txBody>
      </p:sp>
    </p:spTree>
    <p:extLst>
      <p:ext uri="{BB962C8B-B14F-4D97-AF65-F5344CB8AC3E}">
        <p14:creationId xmlns:p14="http://schemas.microsoft.com/office/powerpoint/2010/main" val="2411960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E350-7194-A55C-3DC0-01A14D8937E5}"/>
              </a:ext>
            </a:extLst>
          </p:cNvPr>
          <p:cNvSpPr>
            <a:spLocks noGrp="1"/>
          </p:cNvSpPr>
          <p:nvPr>
            <p:ph type="title"/>
          </p:nvPr>
        </p:nvSpPr>
        <p:spPr/>
        <p:txBody>
          <a:bodyPr/>
          <a:lstStyle/>
          <a:p>
            <a:r>
              <a:rPr lang="en-US" dirty="0"/>
              <a:t>Method overriding</a:t>
            </a:r>
          </a:p>
        </p:txBody>
      </p:sp>
      <p:pic>
        <p:nvPicPr>
          <p:cNvPr id="6" name="Content Placeholder 5">
            <a:extLst>
              <a:ext uri="{FF2B5EF4-FFF2-40B4-BE49-F238E27FC236}">
                <a16:creationId xmlns:a16="http://schemas.microsoft.com/office/drawing/2014/main" id="{AF9FB2DE-3407-9FAA-5990-D3BBDAC17E4C}"/>
              </a:ext>
            </a:extLst>
          </p:cNvPr>
          <p:cNvPicPr>
            <a:picLocks noGrp="1" noChangeAspect="1"/>
          </p:cNvPicPr>
          <p:nvPr>
            <p:ph idx="1"/>
          </p:nvPr>
        </p:nvPicPr>
        <p:blipFill>
          <a:blip r:embed="rId2"/>
          <a:stretch>
            <a:fillRect/>
          </a:stretch>
        </p:blipFill>
        <p:spPr>
          <a:xfrm>
            <a:off x="746469" y="1731652"/>
            <a:ext cx="5153025" cy="3571875"/>
          </a:xfrm>
        </p:spPr>
      </p:pic>
      <p:sp>
        <p:nvSpPr>
          <p:cNvPr id="4" name="Slide Number Placeholder 3">
            <a:extLst>
              <a:ext uri="{FF2B5EF4-FFF2-40B4-BE49-F238E27FC236}">
                <a16:creationId xmlns:a16="http://schemas.microsoft.com/office/drawing/2014/main" id="{1726705D-7ACF-DF69-E840-B4BD8C300A86}"/>
              </a:ext>
            </a:extLst>
          </p:cNvPr>
          <p:cNvSpPr>
            <a:spLocks noGrp="1"/>
          </p:cNvSpPr>
          <p:nvPr>
            <p:ph type="sldNum" sz="quarter" idx="12"/>
          </p:nvPr>
        </p:nvSpPr>
        <p:spPr/>
        <p:txBody>
          <a:bodyPr/>
          <a:lstStyle/>
          <a:p>
            <a:fld id="{7F23E8CE-6291-47A0-A97D-81AF0D03B97B}" type="slidenum">
              <a:rPr lang="en-US" smtClean="0"/>
              <a:t>16</a:t>
            </a:fld>
            <a:endParaRPr lang="en-US"/>
          </a:p>
        </p:txBody>
      </p:sp>
      <p:pic>
        <p:nvPicPr>
          <p:cNvPr id="8" name="Picture 7">
            <a:extLst>
              <a:ext uri="{FF2B5EF4-FFF2-40B4-BE49-F238E27FC236}">
                <a16:creationId xmlns:a16="http://schemas.microsoft.com/office/drawing/2014/main" id="{49569AFA-C974-0E69-E1F6-299A5B526ED9}"/>
              </a:ext>
            </a:extLst>
          </p:cNvPr>
          <p:cNvPicPr>
            <a:picLocks noChangeAspect="1"/>
          </p:cNvPicPr>
          <p:nvPr/>
        </p:nvPicPr>
        <p:blipFill>
          <a:blip r:embed="rId3"/>
          <a:stretch>
            <a:fillRect/>
          </a:stretch>
        </p:blipFill>
        <p:spPr>
          <a:xfrm>
            <a:off x="3193152" y="5623373"/>
            <a:ext cx="5831578" cy="657225"/>
          </a:xfrm>
          <a:prstGeom prst="rect">
            <a:avLst/>
          </a:prstGeom>
        </p:spPr>
      </p:pic>
    </p:spTree>
    <p:extLst>
      <p:ext uri="{BB962C8B-B14F-4D97-AF65-F5344CB8AC3E}">
        <p14:creationId xmlns:p14="http://schemas.microsoft.com/office/powerpoint/2010/main" val="1494052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D37FC-E727-8AD1-B245-08F3D1F3951F}"/>
              </a:ext>
            </a:extLst>
          </p:cNvPr>
          <p:cNvSpPr>
            <a:spLocks noGrp="1"/>
          </p:cNvSpPr>
          <p:nvPr>
            <p:ph type="title"/>
          </p:nvPr>
        </p:nvSpPr>
        <p:spPr/>
        <p:txBody>
          <a:bodyPr/>
          <a:lstStyle/>
          <a:p>
            <a:r>
              <a:rPr lang="en-US" dirty="0"/>
              <a:t>Static properties</a:t>
            </a:r>
          </a:p>
        </p:txBody>
      </p:sp>
      <p:sp>
        <p:nvSpPr>
          <p:cNvPr id="3" name="Content Placeholder 2">
            <a:extLst>
              <a:ext uri="{FF2B5EF4-FFF2-40B4-BE49-F238E27FC236}">
                <a16:creationId xmlns:a16="http://schemas.microsoft.com/office/drawing/2014/main" id="{924269BA-849D-17EC-0B76-7C76F04F0DFC}"/>
              </a:ext>
            </a:extLst>
          </p:cNvPr>
          <p:cNvSpPr>
            <a:spLocks noGrp="1"/>
          </p:cNvSpPr>
          <p:nvPr>
            <p:ph idx="1"/>
          </p:nvPr>
        </p:nvSpPr>
        <p:spPr/>
        <p:txBody>
          <a:bodyPr/>
          <a:lstStyle/>
          <a:p>
            <a:r>
              <a:rPr lang="en-US" sz="2200" dirty="0"/>
              <a:t>Unlike an instance property, a static property is shared among all instances of a class.</a:t>
            </a:r>
          </a:p>
          <a:p>
            <a:r>
              <a:rPr lang="en-US" sz="2200" dirty="0"/>
              <a:t>To declare a static property, you use the static keyword. </a:t>
            </a:r>
          </a:p>
          <a:p>
            <a:r>
              <a:rPr lang="en-US" sz="2200" dirty="0"/>
              <a:t>To access a static property, you use the </a:t>
            </a:r>
            <a:r>
              <a:rPr lang="en-US" sz="2200" dirty="0" err="1">
                <a:highlight>
                  <a:srgbClr val="FFFF00"/>
                </a:highlight>
              </a:rPr>
              <a:t>className.propertyName</a:t>
            </a:r>
            <a:r>
              <a:rPr lang="en-US" sz="2200" dirty="0">
                <a:highlight>
                  <a:srgbClr val="FFFF00"/>
                </a:highlight>
              </a:rPr>
              <a:t> </a:t>
            </a:r>
            <a:r>
              <a:rPr lang="en-US" sz="2200" dirty="0"/>
              <a:t>syntax. </a:t>
            </a:r>
          </a:p>
          <a:p>
            <a:endParaRPr lang="en-US" sz="2200" dirty="0"/>
          </a:p>
        </p:txBody>
      </p:sp>
      <p:sp>
        <p:nvSpPr>
          <p:cNvPr id="4" name="Slide Number Placeholder 3">
            <a:extLst>
              <a:ext uri="{FF2B5EF4-FFF2-40B4-BE49-F238E27FC236}">
                <a16:creationId xmlns:a16="http://schemas.microsoft.com/office/drawing/2014/main" id="{330B33FB-F1FB-A9CC-F97F-4A58A8A7A5FF}"/>
              </a:ext>
            </a:extLst>
          </p:cNvPr>
          <p:cNvSpPr>
            <a:spLocks noGrp="1"/>
          </p:cNvSpPr>
          <p:nvPr>
            <p:ph type="sldNum" sz="quarter" idx="12"/>
          </p:nvPr>
        </p:nvSpPr>
        <p:spPr/>
        <p:txBody>
          <a:bodyPr/>
          <a:lstStyle/>
          <a:p>
            <a:fld id="{7F23E8CE-6291-47A0-A97D-81AF0D03B97B}" type="slidenum">
              <a:rPr lang="en-US" smtClean="0"/>
              <a:t>17</a:t>
            </a:fld>
            <a:endParaRPr lang="en-US"/>
          </a:p>
        </p:txBody>
      </p:sp>
      <p:pic>
        <p:nvPicPr>
          <p:cNvPr id="6" name="Picture 5">
            <a:extLst>
              <a:ext uri="{FF2B5EF4-FFF2-40B4-BE49-F238E27FC236}">
                <a16:creationId xmlns:a16="http://schemas.microsoft.com/office/drawing/2014/main" id="{250EDD19-52A6-6DC6-64F9-4F0E5AD73C51}"/>
              </a:ext>
            </a:extLst>
          </p:cNvPr>
          <p:cNvPicPr>
            <a:picLocks noChangeAspect="1"/>
          </p:cNvPicPr>
          <p:nvPr/>
        </p:nvPicPr>
        <p:blipFill>
          <a:blip r:embed="rId2"/>
          <a:stretch>
            <a:fillRect/>
          </a:stretch>
        </p:blipFill>
        <p:spPr>
          <a:xfrm>
            <a:off x="867604" y="3429000"/>
            <a:ext cx="3181350" cy="3114675"/>
          </a:xfrm>
          <a:prstGeom prst="rect">
            <a:avLst/>
          </a:prstGeom>
        </p:spPr>
      </p:pic>
      <p:pic>
        <p:nvPicPr>
          <p:cNvPr id="8" name="Picture 7">
            <a:extLst>
              <a:ext uri="{FF2B5EF4-FFF2-40B4-BE49-F238E27FC236}">
                <a16:creationId xmlns:a16="http://schemas.microsoft.com/office/drawing/2014/main" id="{68363BF0-7428-08BE-E3D1-71EF9C9224EF}"/>
              </a:ext>
            </a:extLst>
          </p:cNvPr>
          <p:cNvPicPr>
            <a:picLocks noChangeAspect="1"/>
          </p:cNvPicPr>
          <p:nvPr/>
        </p:nvPicPr>
        <p:blipFill>
          <a:blip r:embed="rId3"/>
          <a:stretch>
            <a:fillRect/>
          </a:stretch>
        </p:blipFill>
        <p:spPr>
          <a:xfrm>
            <a:off x="4966873" y="4253740"/>
            <a:ext cx="5438775" cy="1133475"/>
          </a:xfrm>
          <a:prstGeom prst="rect">
            <a:avLst/>
          </a:prstGeom>
        </p:spPr>
      </p:pic>
    </p:spTree>
    <p:extLst>
      <p:ext uri="{BB962C8B-B14F-4D97-AF65-F5344CB8AC3E}">
        <p14:creationId xmlns:p14="http://schemas.microsoft.com/office/powerpoint/2010/main" val="3260100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A6F9-B2C8-637F-2B17-10D27C678E0F}"/>
              </a:ext>
            </a:extLst>
          </p:cNvPr>
          <p:cNvSpPr>
            <a:spLocks noGrp="1"/>
          </p:cNvSpPr>
          <p:nvPr>
            <p:ph type="title"/>
          </p:nvPr>
        </p:nvSpPr>
        <p:spPr/>
        <p:txBody>
          <a:bodyPr/>
          <a:lstStyle/>
          <a:p>
            <a:r>
              <a:rPr lang="en-US" dirty="0"/>
              <a:t>Static methods</a:t>
            </a:r>
          </a:p>
        </p:txBody>
      </p:sp>
      <p:sp>
        <p:nvSpPr>
          <p:cNvPr id="3" name="Content Placeholder 2">
            <a:extLst>
              <a:ext uri="{FF2B5EF4-FFF2-40B4-BE49-F238E27FC236}">
                <a16:creationId xmlns:a16="http://schemas.microsoft.com/office/drawing/2014/main" id="{531CDE0B-AC53-F04D-4D02-DEABE6E3B10B}"/>
              </a:ext>
            </a:extLst>
          </p:cNvPr>
          <p:cNvSpPr>
            <a:spLocks noGrp="1"/>
          </p:cNvSpPr>
          <p:nvPr>
            <p:ph idx="1"/>
          </p:nvPr>
        </p:nvSpPr>
        <p:spPr>
          <a:xfrm>
            <a:off x="268357" y="1719263"/>
            <a:ext cx="11668539" cy="4411662"/>
          </a:xfrm>
        </p:spPr>
        <p:txBody>
          <a:bodyPr/>
          <a:lstStyle/>
          <a:p>
            <a:r>
              <a:rPr lang="en-US" sz="2200" dirty="0"/>
              <a:t>Similar to the static property, a static method is also shared across instances of the class. </a:t>
            </a:r>
          </a:p>
          <a:p>
            <a:r>
              <a:rPr lang="en-US" sz="2200" dirty="0"/>
              <a:t>To declare a static method, you use the static keyword before the method name.</a:t>
            </a:r>
          </a:p>
        </p:txBody>
      </p:sp>
      <p:sp>
        <p:nvSpPr>
          <p:cNvPr id="4" name="Slide Number Placeholder 3">
            <a:extLst>
              <a:ext uri="{FF2B5EF4-FFF2-40B4-BE49-F238E27FC236}">
                <a16:creationId xmlns:a16="http://schemas.microsoft.com/office/drawing/2014/main" id="{E5B896EA-47C2-B7D6-B784-71058A7C4EEC}"/>
              </a:ext>
            </a:extLst>
          </p:cNvPr>
          <p:cNvSpPr>
            <a:spLocks noGrp="1"/>
          </p:cNvSpPr>
          <p:nvPr>
            <p:ph type="sldNum" sz="quarter" idx="12"/>
          </p:nvPr>
        </p:nvSpPr>
        <p:spPr/>
        <p:txBody>
          <a:bodyPr/>
          <a:lstStyle/>
          <a:p>
            <a:fld id="{7F23E8CE-6291-47A0-A97D-81AF0D03B97B}" type="slidenum">
              <a:rPr lang="en-US" smtClean="0"/>
              <a:t>18</a:t>
            </a:fld>
            <a:endParaRPr lang="en-US"/>
          </a:p>
        </p:txBody>
      </p:sp>
      <p:pic>
        <p:nvPicPr>
          <p:cNvPr id="6" name="Picture 5">
            <a:extLst>
              <a:ext uri="{FF2B5EF4-FFF2-40B4-BE49-F238E27FC236}">
                <a16:creationId xmlns:a16="http://schemas.microsoft.com/office/drawing/2014/main" id="{830B1E27-5239-B837-A15E-EC0ABC78726F}"/>
              </a:ext>
            </a:extLst>
          </p:cNvPr>
          <p:cNvPicPr>
            <a:picLocks noChangeAspect="1"/>
          </p:cNvPicPr>
          <p:nvPr/>
        </p:nvPicPr>
        <p:blipFill>
          <a:blip r:embed="rId2"/>
          <a:stretch>
            <a:fillRect/>
          </a:stretch>
        </p:blipFill>
        <p:spPr>
          <a:xfrm>
            <a:off x="693470" y="2773016"/>
            <a:ext cx="3336019" cy="3845201"/>
          </a:xfrm>
          <a:prstGeom prst="rect">
            <a:avLst/>
          </a:prstGeom>
        </p:spPr>
      </p:pic>
      <p:pic>
        <p:nvPicPr>
          <p:cNvPr id="8" name="Picture 7">
            <a:extLst>
              <a:ext uri="{FF2B5EF4-FFF2-40B4-BE49-F238E27FC236}">
                <a16:creationId xmlns:a16="http://schemas.microsoft.com/office/drawing/2014/main" id="{D4FFED7F-732A-508F-DB9C-75B605B5B39C}"/>
              </a:ext>
            </a:extLst>
          </p:cNvPr>
          <p:cNvPicPr>
            <a:picLocks noChangeAspect="1"/>
          </p:cNvPicPr>
          <p:nvPr/>
        </p:nvPicPr>
        <p:blipFill>
          <a:blip r:embed="rId3"/>
          <a:stretch>
            <a:fillRect/>
          </a:stretch>
        </p:blipFill>
        <p:spPr>
          <a:xfrm>
            <a:off x="4848432" y="3399183"/>
            <a:ext cx="5476875" cy="1181100"/>
          </a:xfrm>
          <a:prstGeom prst="rect">
            <a:avLst/>
          </a:prstGeom>
        </p:spPr>
      </p:pic>
      <p:sp>
        <p:nvSpPr>
          <p:cNvPr id="10" name="TextBox 9">
            <a:extLst>
              <a:ext uri="{FF2B5EF4-FFF2-40B4-BE49-F238E27FC236}">
                <a16:creationId xmlns:a16="http://schemas.microsoft.com/office/drawing/2014/main" id="{3FD2FF7E-A2D3-B725-D020-023C3BCEEA6D}"/>
              </a:ext>
            </a:extLst>
          </p:cNvPr>
          <p:cNvSpPr txBox="1"/>
          <p:nvPr/>
        </p:nvSpPr>
        <p:spPr>
          <a:xfrm>
            <a:off x="4373217" y="5123478"/>
            <a:ext cx="7454348" cy="369332"/>
          </a:xfrm>
          <a:prstGeom prst="rect">
            <a:avLst/>
          </a:prstGeom>
          <a:noFill/>
        </p:spPr>
        <p:txBody>
          <a:bodyPr wrap="square">
            <a:spAutoFit/>
          </a:bodyPr>
          <a:lstStyle/>
          <a:p>
            <a:r>
              <a:rPr lang="en-US" dirty="0"/>
              <a:t>To call a static method, you use the </a:t>
            </a:r>
            <a:r>
              <a:rPr lang="en-US" dirty="0" err="1">
                <a:highlight>
                  <a:srgbClr val="FFFF00"/>
                </a:highlight>
              </a:rPr>
              <a:t>className.staticMethod</a:t>
            </a:r>
            <a:r>
              <a:rPr lang="en-US" dirty="0">
                <a:highlight>
                  <a:srgbClr val="FFFF00"/>
                </a:highlight>
              </a:rPr>
              <a:t>() </a:t>
            </a:r>
            <a:r>
              <a:rPr lang="en-US" dirty="0"/>
              <a:t>syntax</a:t>
            </a:r>
          </a:p>
        </p:txBody>
      </p:sp>
    </p:spTree>
    <p:extLst>
      <p:ext uri="{BB962C8B-B14F-4D97-AF65-F5344CB8AC3E}">
        <p14:creationId xmlns:p14="http://schemas.microsoft.com/office/powerpoint/2010/main" val="4181709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38DC-05EE-5311-CBA4-B8D2B2254A17}"/>
              </a:ext>
            </a:extLst>
          </p:cNvPr>
          <p:cNvSpPr>
            <a:spLocks noGrp="1"/>
          </p:cNvSpPr>
          <p:nvPr>
            <p:ph type="title"/>
          </p:nvPr>
        </p:nvSpPr>
        <p:spPr/>
        <p:txBody>
          <a:bodyPr/>
          <a:lstStyle/>
          <a:p>
            <a:r>
              <a:rPr lang="en-US" dirty="0"/>
              <a:t>TypeScript Abstract Classes</a:t>
            </a:r>
          </a:p>
        </p:txBody>
      </p:sp>
      <p:sp>
        <p:nvSpPr>
          <p:cNvPr id="3" name="Content Placeholder 2">
            <a:extLst>
              <a:ext uri="{FF2B5EF4-FFF2-40B4-BE49-F238E27FC236}">
                <a16:creationId xmlns:a16="http://schemas.microsoft.com/office/drawing/2014/main" id="{5589AED5-017A-F318-FE7B-7138321948E7}"/>
              </a:ext>
            </a:extLst>
          </p:cNvPr>
          <p:cNvSpPr>
            <a:spLocks noGrp="1"/>
          </p:cNvSpPr>
          <p:nvPr>
            <p:ph idx="1"/>
          </p:nvPr>
        </p:nvSpPr>
        <p:spPr/>
        <p:txBody>
          <a:bodyPr/>
          <a:lstStyle/>
          <a:p>
            <a:r>
              <a:rPr lang="en-US" sz="2200" dirty="0"/>
              <a:t>An abstract class is typically used to define common behaviors for derived classes to extend. </a:t>
            </a:r>
          </a:p>
          <a:p>
            <a:r>
              <a:rPr lang="en-US" sz="2200" dirty="0"/>
              <a:t>Unlike a regular class, an abstract class cannot be instantiated directly.</a:t>
            </a:r>
          </a:p>
          <a:p>
            <a:r>
              <a:rPr lang="en-US" sz="2200" dirty="0"/>
              <a:t>To declare an abstract class, you use the abstract keyword</a:t>
            </a:r>
          </a:p>
        </p:txBody>
      </p:sp>
      <p:sp>
        <p:nvSpPr>
          <p:cNvPr id="4" name="Slide Number Placeholder 3">
            <a:extLst>
              <a:ext uri="{FF2B5EF4-FFF2-40B4-BE49-F238E27FC236}">
                <a16:creationId xmlns:a16="http://schemas.microsoft.com/office/drawing/2014/main" id="{39125CC1-9EF6-B881-C3F4-16F59D3BA405}"/>
              </a:ext>
            </a:extLst>
          </p:cNvPr>
          <p:cNvSpPr>
            <a:spLocks noGrp="1"/>
          </p:cNvSpPr>
          <p:nvPr>
            <p:ph type="sldNum" sz="quarter" idx="12"/>
          </p:nvPr>
        </p:nvSpPr>
        <p:spPr/>
        <p:txBody>
          <a:bodyPr/>
          <a:lstStyle/>
          <a:p>
            <a:fld id="{7F23E8CE-6291-47A0-A97D-81AF0D03B97B}" type="slidenum">
              <a:rPr lang="en-US" smtClean="0"/>
              <a:t>19</a:t>
            </a:fld>
            <a:endParaRPr lang="en-US"/>
          </a:p>
        </p:txBody>
      </p:sp>
      <p:pic>
        <p:nvPicPr>
          <p:cNvPr id="6" name="Picture 5">
            <a:extLst>
              <a:ext uri="{FF2B5EF4-FFF2-40B4-BE49-F238E27FC236}">
                <a16:creationId xmlns:a16="http://schemas.microsoft.com/office/drawing/2014/main" id="{BFE077E0-4593-9464-B9A2-44CC1338ED72}"/>
              </a:ext>
            </a:extLst>
          </p:cNvPr>
          <p:cNvPicPr>
            <a:picLocks noChangeAspect="1"/>
          </p:cNvPicPr>
          <p:nvPr/>
        </p:nvPicPr>
        <p:blipFill>
          <a:blip r:embed="rId2"/>
          <a:stretch>
            <a:fillRect/>
          </a:stretch>
        </p:blipFill>
        <p:spPr>
          <a:xfrm>
            <a:off x="758894" y="3515968"/>
            <a:ext cx="6181725" cy="3086100"/>
          </a:xfrm>
          <a:prstGeom prst="rect">
            <a:avLst/>
          </a:prstGeom>
        </p:spPr>
      </p:pic>
      <p:pic>
        <p:nvPicPr>
          <p:cNvPr id="8" name="Picture 7">
            <a:extLst>
              <a:ext uri="{FF2B5EF4-FFF2-40B4-BE49-F238E27FC236}">
                <a16:creationId xmlns:a16="http://schemas.microsoft.com/office/drawing/2014/main" id="{27FF68C6-2DA7-B161-DDC7-6B9D9C54947F}"/>
              </a:ext>
            </a:extLst>
          </p:cNvPr>
          <p:cNvPicPr>
            <a:picLocks noChangeAspect="1"/>
          </p:cNvPicPr>
          <p:nvPr/>
        </p:nvPicPr>
        <p:blipFill>
          <a:blip r:embed="rId3"/>
          <a:stretch>
            <a:fillRect/>
          </a:stretch>
        </p:blipFill>
        <p:spPr>
          <a:xfrm>
            <a:off x="7265919" y="3476211"/>
            <a:ext cx="4465775" cy="1950554"/>
          </a:xfrm>
          <a:prstGeom prst="rect">
            <a:avLst/>
          </a:prstGeom>
        </p:spPr>
      </p:pic>
    </p:spTree>
    <p:extLst>
      <p:ext uri="{BB962C8B-B14F-4D97-AF65-F5344CB8AC3E}">
        <p14:creationId xmlns:p14="http://schemas.microsoft.com/office/powerpoint/2010/main" val="1430299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0E92-BBEC-DF1E-0E90-290FF22598C9}"/>
              </a:ext>
            </a:extLst>
          </p:cNvPr>
          <p:cNvSpPr>
            <a:spLocks noGrp="1"/>
          </p:cNvSpPr>
          <p:nvPr>
            <p:ph type="title"/>
          </p:nvPr>
        </p:nvSpPr>
        <p:spPr/>
        <p:txBody>
          <a:bodyPr/>
          <a:lstStyle/>
          <a:p>
            <a:r>
              <a:rPr lang="en-US" dirty="0"/>
              <a:t>TypeScript Class</a:t>
            </a:r>
          </a:p>
        </p:txBody>
      </p:sp>
      <p:sp>
        <p:nvSpPr>
          <p:cNvPr id="3" name="Content Placeholder 2">
            <a:extLst>
              <a:ext uri="{FF2B5EF4-FFF2-40B4-BE49-F238E27FC236}">
                <a16:creationId xmlns:a16="http://schemas.microsoft.com/office/drawing/2014/main" id="{10B3FB13-9E80-9053-9FD1-B4C3855E3B18}"/>
              </a:ext>
            </a:extLst>
          </p:cNvPr>
          <p:cNvSpPr>
            <a:spLocks noGrp="1"/>
          </p:cNvSpPr>
          <p:nvPr>
            <p:ph idx="1"/>
          </p:nvPr>
        </p:nvSpPr>
        <p:spPr/>
        <p:txBody>
          <a:bodyPr/>
          <a:lstStyle/>
          <a:p>
            <a:r>
              <a:rPr lang="en-US" dirty="0"/>
              <a:t>JavaScript does not have a concept of class like other programming languages such as Java and C#. </a:t>
            </a:r>
          </a:p>
          <a:p>
            <a:r>
              <a:rPr lang="en-US" dirty="0"/>
              <a:t>In ES5, you can use a constructor function and prototype inheritance to create a “class”.</a:t>
            </a:r>
          </a:p>
          <a:p>
            <a:r>
              <a:rPr lang="en-US" dirty="0"/>
              <a:t>ES6 allowed you to define a class which is simply syntactic sugar for creating constructor function and prototypal inheritance:</a:t>
            </a:r>
          </a:p>
          <a:p>
            <a:r>
              <a:rPr lang="en-US" dirty="0"/>
              <a:t>In the class syntax, the constructor is clearly defined and placed inside the class. </a:t>
            </a:r>
          </a:p>
        </p:txBody>
      </p:sp>
      <p:sp>
        <p:nvSpPr>
          <p:cNvPr id="4" name="Slide Number Placeholder 3">
            <a:extLst>
              <a:ext uri="{FF2B5EF4-FFF2-40B4-BE49-F238E27FC236}">
                <a16:creationId xmlns:a16="http://schemas.microsoft.com/office/drawing/2014/main" id="{708BC6FF-EE52-25A9-6558-0C06D0268BB9}"/>
              </a:ext>
            </a:extLst>
          </p:cNvPr>
          <p:cNvSpPr>
            <a:spLocks noGrp="1"/>
          </p:cNvSpPr>
          <p:nvPr>
            <p:ph type="sldNum" sz="quarter" idx="12"/>
          </p:nvPr>
        </p:nvSpPr>
        <p:spPr/>
        <p:txBody>
          <a:bodyPr/>
          <a:lstStyle/>
          <a:p>
            <a:fld id="{7F23E8CE-6291-47A0-A97D-81AF0D03B97B}" type="slidenum">
              <a:rPr lang="en-US" smtClean="0"/>
              <a:t>2</a:t>
            </a:fld>
            <a:endParaRPr lang="en-US"/>
          </a:p>
        </p:txBody>
      </p:sp>
    </p:spTree>
    <p:extLst>
      <p:ext uri="{BB962C8B-B14F-4D97-AF65-F5344CB8AC3E}">
        <p14:creationId xmlns:p14="http://schemas.microsoft.com/office/powerpoint/2010/main" val="3524592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BC8AB-1EF8-E7BB-4613-994A4425D284}"/>
              </a:ext>
            </a:extLst>
          </p:cNvPr>
          <p:cNvSpPr>
            <a:spLocks noGrp="1"/>
          </p:cNvSpPr>
          <p:nvPr>
            <p:ph type="title"/>
          </p:nvPr>
        </p:nvSpPr>
        <p:spPr/>
        <p:txBody>
          <a:bodyPr/>
          <a:lstStyle/>
          <a:p>
            <a:r>
              <a:rPr lang="en-US" dirty="0"/>
              <a:t>TypeScript Abstract Classes</a:t>
            </a:r>
          </a:p>
        </p:txBody>
      </p:sp>
      <p:pic>
        <p:nvPicPr>
          <p:cNvPr id="6" name="Content Placeholder 5">
            <a:extLst>
              <a:ext uri="{FF2B5EF4-FFF2-40B4-BE49-F238E27FC236}">
                <a16:creationId xmlns:a16="http://schemas.microsoft.com/office/drawing/2014/main" id="{866CA5F3-3CF5-1225-2CD1-2859B4D4F8F0}"/>
              </a:ext>
            </a:extLst>
          </p:cNvPr>
          <p:cNvPicPr>
            <a:picLocks noGrp="1" noChangeAspect="1"/>
          </p:cNvPicPr>
          <p:nvPr>
            <p:ph idx="1"/>
          </p:nvPr>
        </p:nvPicPr>
        <p:blipFill>
          <a:blip r:embed="rId2"/>
          <a:stretch>
            <a:fillRect/>
          </a:stretch>
        </p:blipFill>
        <p:spPr>
          <a:xfrm>
            <a:off x="609600" y="1736829"/>
            <a:ext cx="6724650" cy="2209800"/>
          </a:xfrm>
        </p:spPr>
      </p:pic>
      <p:sp>
        <p:nvSpPr>
          <p:cNvPr id="4" name="Slide Number Placeholder 3">
            <a:extLst>
              <a:ext uri="{FF2B5EF4-FFF2-40B4-BE49-F238E27FC236}">
                <a16:creationId xmlns:a16="http://schemas.microsoft.com/office/drawing/2014/main" id="{FAEBE2D6-4CA0-CD4B-A5F2-3E91EE0BBF4B}"/>
              </a:ext>
            </a:extLst>
          </p:cNvPr>
          <p:cNvSpPr>
            <a:spLocks noGrp="1"/>
          </p:cNvSpPr>
          <p:nvPr>
            <p:ph type="sldNum" sz="quarter" idx="12"/>
          </p:nvPr>
        </p:nvSpPr>
        <p:spPr/>
        <p:txBody>
          <a:bodyPr/>
          <a:lstStyle/>
          <a:p>
            <a:fld id="{7F23E8CE-6291-47A0-A97D-81AF0D03B97B}" type="slidenum">
              <a:rPr lang="en-US" smtClean="0"/>
              <a:t>20</a:t>
            </a:fld>
            <a:endParaRPr lang="en-US"/>
          </a:p>
        </p:txBody>
      </p:sp>
      <p:pic>
        <p:nvPicPr>
          <p:cNvPr id="8" name="Picture 7">
            <a:extLst>
              <a:ext uri="{FF2B5EF4-FFF2-40B4-BE49-F238E27FC236}">
                <a16:creationId xmlns:a16="http://schemas.microsoft.com/office/drawing/2014/main" id="{D1BA2056-A1C9-9E72-5C8C-25CDDCC0B529}"/>
              </a:ext>
            </a:extLst>
          </p:cNvPr>
          <p:cNvPicPr>
            <a:picLocks noChangeAspect="1"/>
          </p:cNvPicPr>
          <p:nvPr/>
        </p:nvPicPr>
        <p:blipFill>
          <a:blip r:embed="rId3"/>
          <a:stretch>
            <a:fillRect/>
          </a:stretch>
        </p:blipFill>
        <p:spPr>
          <a:xfrm>
            <a:off x="725557" y="4349573"/>
            <a:ext cx="6798366" cy="2209799"/>
          </a:xfrm>
          <a:prstGeom prst="rect">
            <a:avLst/>
          </a:prstGeom>
        </p:spPr>
      </p:pic>
      <p:pic>
        <p:nvPicPr>
          <p:cNvPr id="10" name="Picture 9">
            <a:extLst>
              <a:ext uri="{FF2B5EF4-FFF2-40B4-BE49-F238E27FC236}">
                <a16:creationId xmlns:a16="http://schemas.microsoft.com/office/drawing/2014/main" id="{1A480E99-552D-0B5E-DBC7-B172E817CE50}"/>
              </a:ext>
            </a:extLst>
          </p:cNvPr>
          <p:cNvPicPr>
            <a:picLocks noChangeAspect="1"/>
          </p:cNvPicPr>
          <p:nvPr/>
        </p:nvPicPr>
        <p:blipFill>
          <a:blip r:embed="rId4"/>
          <a:stretch>
            <a:fillRect/>
          </a:stretch>
        </p:blipFill>
        <p:spPr>
          <a:xfrm>
            <a:off x="7813605" y="3203679"/>
            <a:ext cx="4232621" cy="1485900"/>
          </a:xfrm>
          <a:prstGeom prst="rect">
            <a:avLst/>
          </a:prstGeom>
        </p:spPr>
      </p:pic>
    </p:spTree>
    <p:extLst>
      <p:ext uri="{BB962C8B-B14F-4D97-AF65-F5344CB8AC3E}">
        <p14:creationId xmlns:p14="http://schemas.microsoft.com/office/powerpoint/2010/main" val="2354361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2D2A0-90D9-AF53-8065-D36C23C589F2}"/>
              </a:ext>
            </a:extLst>
          </p:cNvPr>
          <p:cNvSpPr>
            <a:spLocks noGrp="1"/>
          </p:cNvSpPr>
          <p:nvPr>
            <p:ph type="ctrTitle"/>
          </p:nvPr>
        </p:nvSpPr>
        <p:spPr/>
        <p:txBody>
          <a:bodyPr/>
          <a:lstStyle/>
          <a:p>
            <a:r>
              <a:rPr lang="en-US" dirty="0"/>
              <a:t>TypeScript Interface</a:t>
            </a:r>
          </a:p>
        </p:txBody>
      </p:sp>
      <p:sp>
        <p:nvSpPr>
          <p:cNvPr id="5" name="Subtitle 4">
            <a:extLst>
              <a:ext uri="{FF2B5EF4-FFF2-40B4-BE49-F238E27FC236}">
                <a16:creationId xmlns:a16="http://schemas.microsoft.com/office/drawing/2014/main" id="{A94B5856-6198-5F85-1DF0-9610819C314E}"/>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100CB62A-A54B-C911-4650-F930C30A8028}"/>
              </a:ext>
            </a:extLst>
          </p:cNvPr>
          <p:cNvSpPr>
            <a:spLocks noGrp="1"/>
          </p:cNvSpPr>
          <p:nvPr>
            <p:ph type="sldNum" sz="quarter" idx="4"/>
          </p:nvPr>
        </p:nvSpPr>
        <p:spPr/>
        <p:txBody>
          <a:bodyPr/>
          <a:lstStyle/>
          <a:p>
            <a:fld id="{7F23E8CE-6291-47A0-A97D-81AF0D03B97B}" type="slidenum">
              <a:rPr lang="en-US" smtClean="0"/>
              <a:t>21</a:t>
            </a:fld>
            <a:endParaRPr lang="en-US"/>
          </a:p>
        </p:txBody>
      </p:sp>
    </p:spTree>
    <p:extLst>
      <p:ext uri="{BB962C8B-B14F-4D97-AF65-F5344CB8AC3E}">
        <p14:creationId xmlns:p14="http://schemas.microsoft.com/office/powerpoint/2010/main" val="1428622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ACDE5-FFCA-ADF9-E4A8-DD57531493F3}"/>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027DB756-C060-852B-8253-59F65B82ECB2}"/>
              </a:ext>
            </a:extLst>
          </p:cNvPr>
          <p:cNvSpPr>
            <a:spLocks noGrp="1"/>
          </p:cNvSpPr>
          <p:nvPr>
            <p:ph idx="1"/>
          </p:nvPr>
        </p:nvSpPr>
        <p:spPr/>
        <p:txBody>
          <a:bodyPr/>
          <a:lstStyle/>
          <a:p>
            <a:r>
              <a:rPr lang="en-US" dirty="0"/>
              <a:t>Interfaces allow us to create contracts that other classes/ objects can implement. </a:t>
            </a:r>
          </a:p>
          <a:p>
            <a:r>
              <a:rPr lang="en-US" dirty="0"/>
              <a:t>Interfaces are defined using the interface keyword that includes properties and methods. </a:t>
            </a:r>
          </a:p>
          <a:p>
            <a:r>
              <a:rPr lang="en-US" dirty="0"/>
              <a:t>We can have optional properties, marked with a "?" that do not have to be implemented.</a:t>
            </a:r>
          </a:p>
          <a:p>
            <a:r>
              <a:rPr lang="en-US" dirty="0"/>
              <a:t>The TypeScript compiler does not convert the interface to JavaScript. </a:t>
            </a:r>
          </a:p>
          <a:p>
            <a:r>
              <a:rPr lang="en-US" dirty="0"/>
              <a:t>Instead they are only used for type checking.</a:t>
            </a:r>
          </a:p>
          <a:p>
            <a:endParaRPr lang="en-US" dirty="0"/>
          </a:p>
          <a:p>
            <a:endParaRPr lang="en-US" dirty="0"/>
          </a:p>
        </p:txBody>
      </p:sp>
      <p:sp>
        <p:nvSpPr>
          <p:cNvPr id="4" name="Slide Number Placeholder 3">
            <a:extLst>
              <a:ext uri="{FF2B5EF4-FFF2-40B4-BE49-F238E27FC236}">
                <a16:creationId xmlns:a16="http://schemas.microsoft.com/office/drawing/2014/main" id="{AAE03080-9EC7-5CF6-38ED-FF30137726FE}"/>
              </a:ext>
            </a:extLst>
          </p:cNvPr>
          <p:cNvSpPr>
            <a:spLocks noGrp="1"/>
          </p:cNvSpPr>
          <p:nvPr>
            <p:ph type="sldNum" sz="quarter" idx="12"/>
          </p:nvPr>
        </p:nvSpPr>
        <p:spPr/>
        <p:txBody>
          <a:bodyPr/>
          <a:lstStyle/>
          <a:p>
            <a:fld id="{7F23E8CE-6291-47A0-A97D-81AF0D03B97B}" type="slidenum">
              <a:rPr lang="en-US" smtClean="0"/>
              <a:t>22</a:t>
            </a:fld>
            <a:endParaRPr lang="en-US"/>
          </a:p>
        </p:txBody>
      </p:sp>
    </p:spTree>
    <p:extLst>
      <p:ext uri="{BB962C8B-B14F-4D97-AF65-F5344CB8AC3E}">
        <p14:creationId xmlns:p14="http://schemas.microsoft.com/office/powerpoint/2010/main" val="3663712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BD03-C061-63F1-2F18-651E78DFFD14}"/>
              </a:ext>
            </a:extLst>
          </p:cNvPr>
          <p:cNvSpPr>
            <a:spLocks noGrp="1"/>
          </p:cNvSpPr>
          <p:nvPr>
            <p:ph type="title"/>
          </p:nvPr>
        </p:nvSpPr>
        <p:spPr/>
        <p:txBody>
          <a:bodyPr/>
          <a:lstStyle/>
          <a:p>
            <a:r>
              <a:rPr lang="en-US" dirty="0"/>
              <a:t>Interfaces</a:t>
            </a:r>
          </a:p>
        </p:txBody>
      </p:sp>
      <p:pic>
        <p:nvPicPr>
          <p:cNvPr id="5" name="Content Placeholder 4">
            <a:extLst>
              <a:ext uri="{FF2B5EF4-FFF2-40B4-BE49-F238E27FC236}">
                <a16:creationId xmlns:a16="http://schemas.microsoft.com/office/drawing/2014/main" id="{05F07842-591E-62B0-155E-CBEEE20F1EEA}"/>
              </a:ext>
            </a:extLst>
          </p:cNvPr>
          <p:cNvPicPr>
            <a:picLocks noGrp="1" noChangeAspect="1"/>
          </p:cNvPicPr>
          <p:nvPr>
            <p:ph idx="1"/>
          </p:nvPr>
        </p:nvPicPr>
        <p:blipFill>
          <a:blip r:embed="rId2"/>
          <a:stretch>
            <a:fillRect/>
          </a:stretch>
        </p:blipFill>
        <p:spPr>
          <a:xfrm>
            <a:off x="907536" y="1762563"/>
            <a:ext cx="6338090" cy="4605679"/>
          </a:xfrm>
          <a:prstGeom prst="rect">
            <a:avLst/>
          </a:prstGeom>
        </p:spPr>
      </p:pic>
      <p:sp>
        <p:nvSpPr>
          <p:cNvPr id="4" name="Slide Number Placeholder 3">
            <a:extLst>
              <a:ext uri="{FF2B5EF4-FFF2-40B4-BE49-F238E27FC236}">
                <a16:creationId xmlns:a16="http://schemas.microsoft.com/office/drawing/2014/main" id="{38FA3A61-9D12-51BD-2B62-DFC421170F35}"/>
              </a:ext>
            </a:extLst>
          </p:cNvPr>
          <p:cNvSpPr>
            <a:spLocks noGrp="1"/>
          </p:cNvSpPr>
          <p:nvPr>
            <p:ph type="sldNum" sz="quarter" idx="12"/>
          </p:nvPr>
        </p:nvSpPr>
        <p:spPr/>
        <p:txBody>
          <a:bodyPr/>
          <a:lstStyle/>
          <a:p>
            <a:fld id="{7F23E8CE-6291-47A0-A97D-81AF0D03B97B}" type="slidenum">
              <a:rPr lang="en-US" smtClean="0"/>
              <a:t>23</a:t>
            </a:fld>
            <a:endParaRPr lang="en-US"/>
          </a:p>
        </p:txBody>
      </p:sp>
    </p:spTree>
    <p:extLst>
      <p:ext uri="{BB962C8B-B14F-4D97-AF65-F5344CB8AC3E}">
        <p14:creationId xmlns:p14="http://schemas.microsoft.com/office/powerpoint/2010/main" val="575390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01DB-8A66-73D0-6941-65F7D4DC5FDD}"/>
              </a:ext>
            </a:extLst>
          </p:cNvPr>
          <p:cNvSpPr>
            <a:spLocks noGrp="1"/>
          </p:cNvSpPr>
          <p:nvPr>
            <p:ph type="title"/>
          </p:nvPr>
        </p:nvSpPr>
        <p:spPr/>
        <p:txBody>
          <a:bodyPr/>
          <a:lstStyle/>
          <a:p>
            <a:r>
              <a:rPr lang="en-US" dirty="0"/>
              <a:t>Optional properties</a:t>
            </a:r>
          </a:p>
        </p:txBody>
      </p:sp>
      <p:sp>
        <p:nvSpPr>
          <p:cNvPr id="3" name="Content Placeholder 2">
            <a:extLst>
              <a:ext uri="{FF2B5EF4-FFF2-40B4-BE49-F238E27FC236}">
                <a16:creationId xmlns:a16="http://schemas.microsoft.com/office/drawing/2014/main" id="{23814BF1-0852-5E2E-6EFD-0A19864FCC70}"/>
              </a:ext>
            </a:extLst>
          </p:cNvPr>
          <p:cNvSpPr>
            <a:spLocks noGrp="1"/>
          </p:cNvSpPr>
          <p:nvPr>
            <p:ph idx="1"/>
          </p:nvPr>
        </p:nvSpPr>
        <p:spPr/>
        <p:txBody>
          <a:bodyPr/>
          <a:lstStyle/>
          <a:p>
            <a:r>
              <a:rPr lang="en-US" dirty="0"/>
              <a:t>An interface may have optional properties. </a:t>
            </a:r>
          </a:p>
          <a:p>
            <a:r>
              <a:rPr lang="en-US" dirty="0"/>
              <a:t>To declare an optional property, you use the question mark (?) at the end of the property name in the declaration</a:t>
            </a:r>
          </a:p>
        </p:txBody>
      </p:sp>
      <p:sp>
        <p:nvSpPr>
          <p:cNvPr id="4" name="Slide Number Placeholder 3">
            <a:extLst>
              <a:ext uri="{FF2B5EF4-FFF2-40B4-BE49-F238E27FC236}">
                <a16:creationId xmlns:a16="http://schemas.microsoft.com/office/drawing/2014/main" id="{7C8278BD-8632-ECB4-2485-DF84B9796EC2}"/>
              </a:ext>
            </a:extLst>
          </p:cNvPr>
          <p:cNvSpPr>
            <a:spLocks noGrp="1"/>
          </p:cNvSpPr>
          <p:nvPr>
            <p:ph type="sldNum" sz="quarter" idx="12"/>
          </p:nvPr>
        </p:nvSpPr>
        <p:spPr/>
        <p:txBody>
          <a:bodyPr/>
          <a:lstStyle/>
          <a:p>
            <a:fld id="{7F23E8CE-6291-47A0-A97D-81AF0D03B97B}" type="slidenum">
              <a:rPr lang="en-US" smtClean="0"/>
              <a:t>24</a:t>
            </a:fld>
            <a:endParaRPr lang="en-US"/>
          </a:p>
        </p:txBody>
      </p:sp>
      <p:pic>
        <p:nvPicPr>
          <p:cNvPr id="6" name="Picture 5">
            <a:extLst>
              <a:ext uri="{FF2B5EF4-FFF2-40B4-BE49-F238E27FC236}">
                <a16:creationId xmlns:a16="http://schemas.microsoft.com/office/drawing/2014/main" id="{B68223E7-8214-CE40-DE75-6D3202F621B8}"/>
              </a:ext>
            </a:extLst>
          </p:cNvPr>
          <p:cNvPicPr>
            <a:picLocks noChangeAspect="1"/>
          </p:cNvPicPr>
          <p:nvPr/>
        </p:nvPicPr>
        <p:blipFill>
          <a:blip r:embed="rId2"/>
          <a:stretch>
            <a:fillRect/>
          </a:stretch>
        </p:blipFill>
        <p:spPr>
          <a:xfrm>
            <a:off x="1223548" y="3429000"/>
            <a:ext cx="3626748" cy="2336600"/>
          </a:xfrm>
          <a:prstGeom prst="rect">
            <a:avLst/>
          </a:prstGeom>
        </p:spPr>
      </p:pic>
    </p:spTree>
    <p:extLst>
      <p:ext uri="{BB962C8B-B14F-4D97-AF65-F5344CB8AC3E}">
        <p14:creationId xmlns:p14="http://schemas.microsoft.com/office/powerpoint/2010/main" val="1645734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1DAA-279C-9011-30A0-EBCDE3152AA4}"/>
              </a:ext>
            </a:extLst>
          </p:cNvPr>
          <p:cNvSpPr>
            <a:spLocks noGrp="1"/>
          </p:cNvSpPr>
          <p:nvPr>
            <p:ph type="title"/>
          </p:nvPr>
        </p:nvSpPr>
        <p:spPr/>
        <p:txBody>
          <a:bodyPr/>
          <a:lstStyle/>
          <a:p>
            <a:r>
              <a:rPr lang="en-US" dirty="0" err="1"/>
              <a:t>Readonly</a:t>
            </a:r>
            <a:r>
              <a:rPr lang="en-US" dirty="0"/>
              <a:t> properties</a:t>
            </a:r>
          </a:p>
        </p:txBody>
      </p:sp>
      <p:sp>
        <p:nvSpPr>
          <p:cNvPr id="3" name="Content Placeholder 2">
            <a:extLst>
              <a:ext uri="{FF2B5EF4-FFF2-40B4-BE49-F238E27FC236}">
                <a16:creationId xmlns:a16="http://schemas.microsoft.com/office/drawing/2014/main" id="{78CAB6CC-C9BE-92F5-E551-3152486788BF}"/>
              </a:ext>
            </a:extLst>
          </p:cNvPr>
          <p:cNvSpPr>
            <a:spLocks noGrp="1"/>
          </p:cNvSpPr>
          <p:nvPr>
            <p:ph idx="1"/>
          </p:nvPr>
        </p:nvSpPr>
        <p:spPr/>
        <p:txBody>
          <a:bodyPr/>
          <a:lstStyle/>
          <a:p>
            <a:r>
              <a:rPr lang="en-US" sz="2400" dirty="0"/>
              <a:t>If properties should be modifiable only when the object first created, you can use the </a:t>
            </a:r>
            <a:r>
              <a:rPr lang="en-US" sz="2400" dirty="0" err="1"/>
              <a:t>readonly</a:t>
            </a:r>
            <a:r>
              <a:rPr lang="en-US" sz="2400" dirty="0"/>
              <a:t> keyword before the name of the property</a:t>
            </a:r>
          </a:p>
        </p:txBody>
      </p:sp>
      <p:sp>
        <p:nvSpPr>
          <p:cNvPr id="4" name="Slide Number Placeholder 3">
            <a:extLst>
              <a:ext uri="{FF2B5EF4-FFF2-40B4-BE49-F238E27FC236}">
                <a16:creationId xmlns:a16="http://schemas.microsoft.com/office/drawing/2014/main" id="{4A46ADB6-2C7C-3B5D-2026-A016EBC27B8E}"/>
              </a:ext>
            </a:extLst>
          </p:cNvPr>
          <p:cNvSpPr>
            <a:spLocks noGrp="1"/>
          </p:cNvSpPr>
          <p:nvPr>
            <p:ph type="sldNum" sz="quarter" idx="12"/>
          </p:nvPr>
        </p:nvSpPr>
        <p:spPr/>
        <p:txBody>
          <a:bodyPr/>
          <a:lstStyle/>
          <a:p>
            <a:fld id="{7F23E8CE-6291-47A0-A97D-81AF0D03B97B}" type="slidenum">
              <a:rPr lang="en-US" smtClean="0"/>
              <a:t>25</a:t>
            </a:fld>
            <a:endParaRPr lang="en-US"/>
          </a:p>
        </p:txBody>
      </p:sp>
      <p:pic>
        <p:nvPicPr>
          <p:cNvPr id="6" name="Picture 5">
            <a:extLst>
              <a:ext uri="{FF2B5EF4-FFF2-40B4-BE49-F238E27FC236}">
                <a16:creationId xmlns:a16="http://schemas.microsoft.com/office/drawing/2014/main" id="{E83576A6-FF16-AD45-7A63-69ED6D93868B}"/>
              </a:ext>
            </a:extLst>
          </p:cNvPr>
          <p:cNvPicPr>
            <a:picLocks noChangeAspect="1"/>
          </p:cNvPicPr>
          <p:nvPr/>
        </p:nvPicPr>
        <p:blipFill>
          <a:blip r:embed="rId2"/>
          <a:stretch>
            <a:fillRect/>
          </a:stretch>
        </p:blipFill>
        <p:spPr>
          <a:xfrm>
            <a:off x="889621" y="2512392"/>
            <a:ext cx="3125788" cy="4063999"/>
          </a:xfrm>
          <a:prstGeom prst="rect">
            <a:avLst/>
          </a:prstGeom>
        </p:spPr>
      </p:pic>
      <p:pic>
        <p:nvPicPr>
          <p:cNvPr id="8" name="Picture 7">
            <a:extLst>
              <a:ext uri="{FF2B5EF4-FFF2-40B4-BE49-F238E27FC236}">
                <a16:creationId xmlns:a16="http://schemas.microsoft.com/office/drawing/2014/main" id="{2B4FAA94-2859-DBEC-DA40-85B91E9032B4}"/>
              </a:ext>
            </a:extLst>
          </p:cNvPr>
          <p:cNvPicPr>
            <a:picLocks noChangeAspect="1"/>
          </p:cNvPicPr>
          <p:nvPr/>
        </p:nvPicPr>
        <p:blipFill>
          <a:blip r:embed="rId3"/>
          <a:stretch>
            <a:fillRect/>
          </a:stretch>
        </p:blipFill>
        <p:spPr>
          <a:xfrm>
            <a:off x="4713633" y="3238983"/>
            <a:ext cx="6362700" cy="2076450"/>
          </a:xfrm>
          <a:prstGeom prst="rect">
            <a:avLst/>
          </a:prstGeom>
        </p:spPr>
      </p:pic>
    </p:spTree>
    <p:extLst>
      <p:ext uri="{BB962C8B-B14F-4D97-AF65-F5344CB8AC3E}">
        <p14:creationId xmlns:p14="http://schemas.microsoft.com/office/powerpoint/2010/main" val="4281564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97CE-2375-3822-B2F2-491FACDB64E4}"/>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9C01B3CA-60E5-2D5E-BA5E-E2E764B8A1E0}"/>
              </a:ext>
            </a:extLst>
          </p:cNvPr>
          <p:cNvSpPr>
            <a:spLocks noGrp="1"/>
          </p:cNvSpPr>
          <p:nvPr>
            <p:ph idx="1"/>
          </p:nvPr>
        </p:nvSpPr>
        <p:spPr/>
        <p:txBody>
          <a:bodyPr/>
          <a:lstStyle/>
          <a:p>
            <a:r>
              <a:rPr lang="en-US" dirty="0"/>
              <a:t>TypeScript interfaces define contracts in your code and provide explicit names for type checking.</a:t>
            </a:r>
          </a:p>
          <a:p>
            <a:r>
              <a:rPr lang="en-US" dirty="0"/>
              <a:t>Interfaces may have optional properties or </a:t>
            </a:r>
            <a:r>
              <a:rPr lang="en-US" dirty="0" err="1"/>
              <a:t>readonly</a:t>
            </a:r>
            <a:r>
              <a:rPr lang="en-US" dirty="0"/>
              <a:t> properties.</a:t>
            </a:r>
          </a:p>
          <a:p>
            <a:r>
              <a:rPr lang="en-US" dirty="0"/>
              <a:t>Interfaces can be used as function types.</a:t>
            </a:r>
          </a:p>
          <a:p>
            <a:r>
              <a:rPr lang="en-US" dirty="0"/>
              <a:t>Interfaces are typically used as class types that make a contract between unrelated classes.</a:t>
            </a:r>
          </a:p>
        </p:txBody>
      </p:sp>
      <p:sp>
        <p:nvSpPr>
          <p:cNvPr id="4" name="Slide Number Placeholder 3">
            <a:extLst>
              <a:ext uri="{FF2B5EF4-FFF2-40B4-BE49-F238E27FC236}">
                <a16:creationId xmlns:a16="http://schemas.microsoft.com/office/drawing/2014/main" id="{C387DFBC-AB8F-8ED5-8A85-67C43B9BC86F}"/>
              </a:ext>
            </a:extLst>
          </p:cNvPr>
          <p:cNvSpPr>
            <a:spLocks noGrp="1"/>
          </p:cNvSpPr>
          <p:nvPr>
            <p:ph type="sldNum" sz="quarter" idx="12"/>
          </p:nvPr>
        </p:nvSpPr>
        <p:spPr/>
        <p:txBody>
          <a:bodyPr/>
          <a:lstStyle/>
          <a:p>
            <a:fld id="{7F23E8CE-6291-47A0-A97D-81AF0D03B97B}" type="slidenum">
              <a:rPr lang="en-US" smtClean="0"/>
              <a:t>26</a:t>
            </a:fld>
            <a:endParaRPr lang="en-US"/>
          </a:p>
        </p:txBody>
      </p:sp>
    </p:spTree>
    <p:extLst>
      <p:ext uri="{BB962C8B-B14F-4D97-AF65-F5344CB8AC3E}">
        <p14:creationId xmlns:p14="http://schemas.microsoft.com/office/powerpoint/2010/main" val="4034296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948B-FC32-18F4-91EB-27B9F4FCBAF5}"/>
              </a:ext>
            </a:extLst>
          </p:cNvPr>
          <p:cNvSpPr>
            <a:spLocks noGrp="1"/>
          </p:cNvSpPr>
          <p:nvPr>
            <p:ph type="title"/>
          </p:nvPr>
        </p:nvSpPr>
        <p:spPr/>
        <p:txBody>
          <a:bodyPr/>
          <a:lstStyle/>
          <a:p>
            <a:r>
              <a:rPr lang="en-US"/>
              <a:t>Extending Interfaces</a:t>
            </a:r>
            <a:endParaRPr lang="en-US" dirty="0"/>
          </a:p>
        </p:txBody>
      </p:sp>
      <p:sp>
        <p:nvSpPr>
          <p:cNvPr id="3" name="Content Placeholder 2">
            <a:extLst>
              <a:ext uri="{FF2B5EF4-FFF2-40B4-BE49-F238E27FC236}">
                <a16:creationId xmlns:a16="http://schemas.microsoft.com/office/drawing/2014/main" id="{0D9BA7CA-2DA5-250C-FBA0-F1C4D1F74343}"/>
              </a:ext>
            </a:extLst>
          </p:cNvPr>
          <p:cNvSpPr>
            <a:spLocks noGrp="1"/>
          </p:cNvSpPr>
          <p:nvPr>
            <p:ph idx="1"/>
          </p:nvPr>
        </p:nvSpPr>
        <p:spPr/>
        <p:txBody>
          <a:bodyPr/>
          <a:lstStyle/>
          <a:p>
            <a:r>
              <a:rPr lang="en-US" dirty="0"/>
              <a:t>An interface can extend one or multiple existing interfaces.</a:t>
            </a:r>
          </a:p>
          <a:p>
            <a:r>
              <a:rPr lang="en-US" dirty="0"/>
              <a:t>An interface also can extend a class. If the class contains private or protected members, the interface can only be implemented by the class or subclasses of that class.</a:t>
            </a:r>
          </a:p>
        </p:txBody>
      </p:sp>
      <p:sp>
        <p:nvSpPr>
          <p:cNvPr id="4" name="Slide Number Placeholder 3">
            <a:extLst>
              <a:ext uri="{FF2B5EF4-FFF2-40B4-BE49-F238E27FC236}">
                <a16:creationId xmlns:a16="http://schemas.microsoft.com/office/drawing/2014/main" id="{515B389C-1BD0-11A5-D588-1E1DD12589B3}"/>
              </a:ext>
            </a:extLst>
          </p:cNvPr>
          <p:cNvSpPr>
            <a:spLocks noGrp="1"/>
          </p:cNvSpPr>
          <p:nvPr>
            <p:ph type="sldNum" sz="quarter" idx="12"/>
          </p:nvPr>
        </p:nvSpPr>
        <p:spPr/>
        <p:txBody>
          <a:bodyPr/>
          <a:lstStyle/>
          <a:p>
            <a:fld id="{7F23E8CE-6291-47A0-A97D-81AF0D03B97B}" type="slidenum">
              <a:rPr lang="en-US" smtClean="0"/>
              <a:t>27</a:t>
            </a:fld>
            <a:endParaRPr lang="en-US"/>
          </a:p>
        </p:txBody>
      </p:sp>
    </p:spTree>
    <p:extLst>
      <p:ext uri="{BB962C8B-B14F-4D97-AF65-F5344CB8AC3E}">
        <p14:creationId xmlns:p14="http://schemas.microsoft.com/office/powerpoint/2010/main" val="3543607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DE5C-BE82-1C9D-869E-AD53F39E0A53}"/>
              </a:ext>
            </a:extLst>
          </p:cNvPr>
          <p:cNvSpPr>
            <a:spLocks noGrp="1"/>
          </p:cNvSpPr>
          <p:nvPr>
            <p:ph type="title"/>
          </p:nvPr>
        </p:nvSpPr>
        <p:spPr/>
        <p:txBody>
          <a:bodyPr/>
          <a:lstStyle/>
          <a:p>
            <a:r>
              <a:rPr lang="en-US" dirty="0"/>
              <a:t>TypeScript Class</a:t>
            </a:r>
          </a:p>
        </p:txBody>
      </p:sp>
      <p:sp>
        <p:nvSpPr>
          <p:cNvPr id="3" name="Content Placeholder 2">
            <a:extLst>
              <a:ext uri="{FF2B5EF4-FFF2-40B4-BE49-F238E27FC236}">
                <a16:creationId xmlns:a16="http://schemas.microsoft.com/office/drawing/2014/main" id="{96EFFF94-C13B-B721-9234-EE53B6364120}"/>
              </a:ext>
            </a:extLst>
          </p:cNvPr>
          <p:cNvSpPr>
            <a:spLocks noGrp="1"/>
          </p:cNvSpPr>
          <p:nvPr>
            <p:ph idx="1"/>
          </p:nvPr>
        </p:nvSpPr>
        <p:spPr/>
        <p:txBody>
          <a:bodyPr/>
          <a:lstStyle/>
          <a:p>
            <a:r>
              <a:rPr lang="en-US" dirty="0"/>
              <a:t>TypeScript class adds type annotations to the properties and methods of the class.</a:t>
            </a:r>
          </a:p>
        </p:txBody>
      </p:sp>
      <p:sp>
        <p:nvSpPr>
          <p:cNvPr id="4" name="Slide Number Placeholder 3">
            <a:extLst>
              <a:ext uri="{FF2B5EF4-FFF2-40B4-BE49-F238E27FC236}">
                <a16:creationId xmlns:a16="http://schemas.microsoft.com/office/drawing/2014/main" id="{46B70A33-BC31-1593-00DE-1BE6E0F631BC}"/>
              </a:ext>
            </a:extLst>
          </p:cNvPr>
          <p:cNvSpPr>
            <a:spLocks noGrp="1"/>
          </p:cNvSpPr>
          <p:nvPr>
            <p:ph type="sldNum" sz="quarter" idx="12"/>
          </p:nvPr>
        </p:nvSpPr>
        <p:spPr/>
        <p:txBody>
          <a:bodyPr/>
          <a:lstStyle/>
          <a:p>
            <a:fld id="{7F23E8CE-6291-47A0-A97D-81AF0D03B97B}" type="slidenum">
              <a:rPr lang="en-US" smtClean="0"/>
              <a:t>3</a:t>
            </a:fld>
            <a:endParaRPr lang="en-US"/>
          </a:p>
        </p:txBody>
      </p:sp>
      <p:pic>
        <p:nvPicPr>
          <p:cNvPr id="6" name="Picture 5">
            <a:extLst>
              <a:ext uri="{FF2B5EF4-FFF2-40B4-BE49-F238E27FC236}">
                <a16:creationId xmlns:a16="http://schemas.microsoft.com/office/drawing/2014/main" id="{DF15E9E9-665E-A627-3D49-16F27C46B0DD}"/>
              </a:ext>
            </a:extLst>
          </p:cNvPr>
          <p:cNvPicPr>
            <a:picLocks noChangeAspect="1"/>
          </p:cNvPicPr>
          <p:nvPr/>
        </p:nvPicPr>
        <p:blipFill>
          <a:blip r:embed="rId2"/>
          <a:stretch>
            <a:fillRect/>
          </a:stretch>
        </p:blipFill>
        <p:spPr>
          <a:xfrm>
            <a:off x="4936642" y="2279650"/>
            <a:ext cx="5876925" cy="4152900"/>
          </a:xfrm>
          <a:prstGeom prst="rect">
            <a:avLst/>
          </a:prstGeom>
        </p:spPr>
      </p:pic>
    </p:spTree>
    <p:extLst>
      <p:ext uri="{BB962C8B-B14F-4D97-AF65-F5344CB8AC3E}">
        <p14:creationId xmlns:p14="http://schemas.microsoft.com/office/powerpoint/2010/main" val="1345674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CE0CE-7D3A-3415-2998-724423975A46}"/>
              </a:ext>
            </a:extLst>
          </p:cNvPr>
          <p:cNvSpPr>
            <a:spLocks noGrp="1"/>
          </p:cNvSpPr>
          <p:nvPr>
            <p:ph type="title"/>
          </p:nvPr>
        </p:nvSpPr>
        <p:spPr/>
        <p:txBody>
          <a:bodyPr/>
          <a:lstStyle/>
          <a:p>
            <a:r>
              <a:rPr lang="en-US" dirty="0"/>
              <a:t>TypeScript Access Modifiers</a:t>
            </a:r>
          </a:p>
        </p:txBody>
      </p:sp>
      <p:sp>
        <p:nvSpPr>
          <p:cNvPr id="3" name="Content Placeholder 2">
            <a:extLst>
              <a:ext uri="{FF2B5EF4-FFF2-40B4-BE49-F238E27FC236}">
                <a16:creationId xmlns:a16="http://schemas.microsoft.com/office/drawing/2014/main" id="{BA3CF976-0E66-E236-2AAF-431DD669406E}"/>
              </a:ext>
            </a:extLst>
          </p:cNvPr>
          <p:cNvSpPr>
            <a:spLocks noGrp="1"/>
          </p:cNvSpPr>
          <p:nvPr>
            <p:ph idx="1"/>
          </p:nvPr>
        </p:nvSpPr>
        <p:spPr/>
        <p:txBody>
          <a:bodyPr/>
          <a:lstStyle/>
          <a:p>
            <a:r>
              <a:rPr lang="en-US" dirty="0"/>
              <a:t>Access modifiers change the visibility of the properties and methods of a class. </a:t>
            </a:r>
          </a:p>
          <a:p>
            <a:r>
              <a:rPr lang="en-US" dirty="0"/>
              <a:t>TypeScript provides three access modifiers:</a:t>
            </a:r>
          </a:p>
          <a:p>
            <a:r>
              <a:rPr lang="en-US" dirty="0"/>
              <a:t>private</a:t>
            </a:r>
          </a:p>
          <a:p>
            <a:r>
              <a:rPr lang="en-US" dirty="0"/>
              <a:t>protected</a:t>
            </a:r>
          </a:p>
          <a:p>
            <a:r>
              <a:rPr lang="en-US" dirty="0"/>
              <a:t>public</a:t>
            </a:r>
          </a:p>
        </p:txBody>
      </p:sp>
      <p:sp>
        <p:nvSpPr>
          <p:cNvPr id="4" name="Slide Number Placeholder 3">
            <a:extLst>
              <a:ext uri="{FF2B5EF4-FFF2-40B4-BE49-F238E27FC236}">
                <a16:creationId xmlns:a16="http://schemas.microsoft.com/office/drawing/2014/main" id="{20348544-8654-D496-C1B1-28A7485F274D}"/>
              </a:ext>
            </a:extLst>
          </p:cNvPr>
          <p:cNvSpPr>
            <a:spLocks noGrp="1"/>
          </p:cNvSpPr>
          <p:nvPr>
            <p:ph type="sldNum" sz="quarter" idx="12"/>
          </p:nvPr>
        </p:nvSpPr>
        <p:spPr/>
        <p:txBody>
          <a:bodyPr/>
          <a:lstStyle/>
          <a:p>
            <a:fld id="{7F23E8CE-6291-47A0-A97D-81AF0D03B97B}" type="slidenum">
              <a:rPr lang="en-US" smtClean="0"/>
              <a:t>4</a:t>
            </a:fld>
            <a:endParaRPr lang="en-US"/>
          </a:p>
        </p:txBody>
      </p:sp>
    </p:spTree>
    <p:extLst>
      <p:ext uri="{BB962C8B-B14F-4D97-AF65-F5344CB8AC3E}">
        <p14:creationId xmlns:p14="http://schemas.microsoft.com/office/powerpoint/2010/main" val="1510108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D535-A696-3A40-8C46-27AB9C9A12A6}"/>
              </a:ext>
            </a:extLst>
          </p:cNvPr>
          <p:cNvSpPr>
            <a:spLocks noGrp="1"/>
          </p:cNvSpPr>
          <p:nvPr>
            <p:ph type="title"/>
          </p:nvPr>
        </p:nvSpPr>
        <p:spPr/>
        <p:txBody>
          <a:bodyPr/>
          <a:lstStyle/>
          <a:p>
            <a:r>
              <a:rPr lang="en-US" dirty="0"/>
              <a:t>The private modifier</a:t>
            </a:r>
          </a:p>
        </p:txBody>
      </p:sp>
      <p:sp>
        <p:nvSpPr>
          <p:cNvPr id="3" name="Content Placeholder 2">
            <a:extLst>
              <a:ext uri="{FF2B5EF4-FFF2-40B4-BE49-F238E27FC236}">
                <a16:creationId xmlns:a16="http://schemas.microsoft.com/office/drawing/2014/main" id="{F1F97915-0DF7-B492-BB2F-9CD5C43AE28C}"/>
              </a:ext>
            </a:extLst>
          </p:cNvPr>
          <p:cNvSpPr>
            <a:spLocks noGrp="1"/>
          </p:cNvSpPr>
          <p:nvPr>
            <p:ph idx="1"/>
          </p:nvPr>
        </p:nvSpPr>
        <p:spPr>
          <a:xfrm>
            <a:off x="609600" y="1719263"/>
            <a:ext cx="3694043" cy="4411662"/>
          </a:xfrm>
        </p:spPr>
        <p:txBody>
          <a:bodyPr/>
          <a:lstStyle/>
          <a:p>
            <a:r>
              <a:rPr lang="en-US" sz="2100" dirty="0"/>
              <a:t>The private modifier limits the visibility to the </a:t>
            </a:r>
            <a:br>
              <a:rPr lang="en-US" sz="2100" dirty="0"/>
            </a:br>
            <a:r>
              <a:rPr lang="en-US" sz="2100" dirty="0"/>
              <a:t>same-class only. </a:t>
            </a:r>
          </a:p>
          <a:p>
            <a:r>
              <a:rPr lang="en-US" sz="2100" dirty="0"/>
              <a:t>When you add the private modifier to a property or method, you can access that property or method within the same class. </a:t>
            </a:r>
          </a:p>
          <a:p>
            <a:r>
              <a:rPr lang="en-US" sz="2100" dirty="0"/>
              <a:t>Any attempt to access private properties or methods outside the class will result in an error at compile time.</a:t>
            </a:r>
          </a:p>
        </p:txBody>
      </p:sp>
      <p:sp>
        <p:nvSpPr>
          <p:cNvPr id="4" name="Slide Number Placeholder 3">
            <a:extLst>
              <a:ext uri="{FF2B5EF4-FFF2-40B4-BE49-F238E27FC236}">
                <a16:creationId xmlns:a16="http://schemas.microsoft.com/office/drawing/2014/main" id="{D93839CF-B053-9D33-ABA4-380C432BE800}"/>
              </a:ext>
            </a:extLst>
          </p:cNvPr>
          <p:cNvSpPr>
            <a:spLocks noGrp="1"/>
          </p:cNvSpPr>
          <p:nvPr>
            <p:ph type="sldNum" sz="quarter" idx="12"/>
          </p:nvPr>
        </p:nvSpPr>
        <p:spPr/>
        <p:txBody>
          <a:bodyPr/>
          <a:lstStyle/>
          <a:p>
            <a:fld id="{7F23E8CE-6291-47A0-A97D-81AF0D03B97B}" type="slidenum">
              <a:rPr lang="en-US" smtClean="0"/>
              <a:t>5</a:t>
            </a:fld>
            <a:endParaRPr lang="en-US"/>
          </a:p>
        </p:txBody>
      </p:sp>
      <p:pic>
        <p:nvPicPr>
          <p:cNvPr id="6" name="Picture 5">
            <a:extLst>
              <a:ext uri="{FF2B5EF4-FFF2-40B4-BE49-F238E27FC236}">
                <a16:creationId xmlns:a16="http://schemas.microsoft.com/office/drawing/2014/main" id="{E4BE8207-1FC4-9FA4-CEE5-7EB58DF778F6}"/>
              </a:ext>
            </a:extLst>
          </p:cNvPr>
          <p:cNvPicPr>
            <a:picLocks noChangeAspect="1"/>
          </p:cNvPicPr>
          <p:nvPr/>
        </p:nvPicPr>
        <p:blipFill>
          <a:blip r:embed="rId2"/>
          <a:stretch>
            <a:fillRect/>
          </a:stretch>
        </p:blipFill>
        <p:spPr>
          <a:xfrm>
            <a:off x="4403034" y="1630017"/>
            <a:ext cx="6264965" cy="3597965"/>
          </a:xfrm>
          <a:prstGeom prst="rect">
            <a:avLst/>
          </a:prstGeom>
        </p:spPr>
      </p:pic>
      <p:pic>
        <p:nvPicPr>
          <p:cNvPr id="8" name="Picture 7">
            <a:extLst>
              <a:ext uri="{FF2B5EF4-FFF2-40B4-BE49-F238E27FC236}">
                <a16:creationId xmlns:a16="http://schemas.microsoft.com/office/drawing/2014/main" id="{6BBE0378-1B2A-2771-C017-0F1E514B9D1C}"/>
              </a:ext>
            </a:extLst>
          </p:cNvPr>
          <p:cNvPicPr>
            <a:picLocks noChangeAspect="1"/>
          </p:cNvPicPr>
          <p:nvPr/>
        </p:nvPicPr>
        <p:blipFill>
          <a:blip r:embed="rId3"/>
          <a:stretch>
            <a:fillRect/>
          </a:stretch>
        </p:blipFill>
        <p:spPr>
          <a:xfrm>
            <a:off x="4768297" y="5553075"/>
            <a:ext cx="4762500" cy="695325"/>
          </a:xfrm>
          <a:prstGeom prst="rect">
            <a:avLst/>
          </a:prstGeom>
        </p:spPr>
      </p:pic>
    </p:spTree>
    <p:extLst>
      <p:ext uri="{BB962C8B-B14F-4D97-AF65-F5344CB8AC3E}">
        <p14:creationId xmlns:p14="http://schemas.microsoft.com/office/powerpoint/2010/main" val="2332104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D623-6413-B0FA-9139-AFE5EA105276}"/>
              </a:ext>
            </a:extLst>
          </p:cNvPr>
          <p:cNvSpPr>
            <a:spLocks noGrp="1"/>
          </p:cNvSpPr>
          <p:nvPr>
            <p:ph type="title"/>
          </p:nvPr>
        </p:nvSpPr>
        <p:spPr/>
        <p:txBody>
          <a:bodyPr/>
          <a:lstStyle/>
          <a:p>
            <a:r>
              <a:rPr lang="en-US" dirty="0"/>
              <a:t>The public modifier</a:t>
            </a:r>
          </a:p>
        </p:txBody>
      </p:sp>
      <p:sp>
        <p:nvSpPr>
          <p:cNvPr id="3" name="Content Placeholder 2">
            <a:extLst>
              <a:ext uri="{FF2B5EF4-FFF2-40B4-BE49-F238E27FC236}">
                <a16:creationId xmlns:a16="http://schemas.microsoft.com/office/drawing/2014/main" id="{F834519D-E3B3-DBFB-F76A-759CE405A103}"/>
              </a:ext>
            </a:extLst>
          </p:cNvPr>
          <p:cNvSpPr>
            <a:spLocks noGrp="1"/>
          </p:cNvSpPr>
          <p:nvPr>
            <p:ph idx="1"/>
          </p:nvPr>
        </p:nvSpPr>
        <p:spPr/>
        <p:txBody>
          <a:bodyPr/>
          <a:lstStyle/>
          <a:p>
            <a:r>
              <a:rPr lang="en-US" dirty="0"/>
              <a:t>The public modifier allows class properties and methods to be accessible from all locations. </a:t>
            </a:r>
          </a:p>
          <a:p>
            <a:r>
              <a:rPr lang="en-US" dirty="0"/>
              <a:t>If you don’t specify any access modifier for properties and methods, they will take the public modifier by default.</a:t>
            </a:r>
          </a:p>
        </p:txBody>
      </p:sp>
      <p:sp>
        <p:nvSpPr>
          <p:cNvPr id="4" name="Slide Number Placeholder 3">
            <a:extLst>
              <a:ext uri="{FF2B5EF4-FFF2-40B4-BE49-F238E27FC236}">
                <a16:creationId xmlns:a16="http://schemas.microsoft.com/office/drawing/2014/main" id="{B6F16B4B-BD07-193A-345A-93F3DBAA4E9B}"/>
              </a:ext>
            </a:extLst>
          </p:cNvPr>
          <p:cNvSpPr>
            <a:spLocks noGrp="1"/>
          </p:cNvSpPr>
          <p:nvPr>
            <p:ph type="sldNum" sz="quarter" idx="12"/>
          </p:nvPr>
        </p:nvSpPr>
        <p:spPr/>
        <p:txBody>
          <a:bodyPr/>
          <a:lstStyle/>
          <a:p>
            <a:fld id="{7F23E8CE-6291-47A0-A97D-81AF0D03B97B}" type="slidenum">
              <a:rPr lang="en-US" smtClean="0"/>
              <a:t>6</a:t>
            </a:fld>
            <a:endParaRPr lang="en-US"/>
          </a:p>
        </p:txBody>
      </p:sp>
      <p:pic>
        <p:nvPicPr>
          <p:cNvPr id="6" name="Picture 5">
            <a:extLst>
              <a:ext uri="{FF2B5EF4-FFF2-40B4-BE49-F238E27FC236}">
                <a16:creationId xmlns:a16="http://schemas.microsoft.com/office/drawing/2014/main" id="{B14C76FE-6FC8-DA3E-2BB1-5F557C3A988C}"/>
              </a:ext>
            </a:extLst>
          </p:cNvPr>
          <p:cNvPicPr>
            <a:picLocks noChangeAspect="1"/>
          </p:cNvPicPr>
          <p:nvPr/>
        </p:nvPicPr>
        <p:blipFill>
          <a:blip r:embed="rId2"/>
          <a:stretch>
            <a:fillRect/>
          </a:stretch>
        </p:blipFill>
        <p:spPr>
          <a:xfrm>
            <a:off x="1184827" y="3925094"/>
            <a:ext cx="4543425" cy="2000250"/>
          </a:xfrm>
          <a:prstGeom prst="rect">
            <a:avLst/>
          </a:prstGeom>
        </p:spPr>
      </p:pic>
    </p:spTree>
    <p:extLst>
      <p:ext uri="{BB962C8B-B14F-4D97-AF65-F5344CB8AC3E}">
        <p14:creationId xmlns:p14="http://schemas.microsoft.com/office/powerpoint/2010/main" val="1686902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207B-75E2-4772-E158-C2BE6A9CE219}"/>
              </a:ext>
            </a:extLst>
          </p:cNvPr>
          <p:cNvSpPr>
            <a:spLocks noGrp="1"/>
          </p:cNvSpPr>
          <p:nvPr>
            <p:ph type="title"/>
          </p:nvPr>
        </p:nvSpPr>
        <p:spPr/>
        <p:txBody>
          <a:bodyPr/>
          <a:lstStyle/>
          <a:p>
            <a:r>
              <a:rPr lang="en-US" dirty="0"/>
              <a:t>The protected modifier</a:t>
            </a:r>
          </a:p>
        </p:txBody>
      </p:sp>
      <p:sp>
        <p:nvSpPr>
          <p:cNvPr id="3" name="Content Placeholder 2">
            <a:extLst>
              <a:ext uri="{FF2B5EF4-FFF2-40B4-BE49-F238E27FC236}">
                <a16:creationId xmlns:a16="http://schemas.microsoft.com/office/drawing/2014/main" id="{36CC9D71-7635-D3AD-C7C8-3069B0809928}"/>
              </a:ext>
            </a:extLst>
          </p:cNvPr>
          <p:cNvSpPr>
            <a:spLocks noGrp="1"/>
          </p:cNvSpPr>
          <p:nvPr>
            <p:ph idx="1"/>
          </p:nvPr>
        </p:nvSpPr>
        <p:spPr/>
        <p:txBody>
          <a:bodyPr/>
          <a:lstStyle/>
          <a:p>
            <a:r>
              <a:rPr lang="en-US" sz="2400" dirty="0"/>
              <a:t>The protected modifier allows properties and methods of a class to be accessible within same class and within subclasses.</a:t>
            </a:r>
          </a:p>
          <a:p>
            <a:r>
              <a:rPr lang="en-US" sz="2400" dirty="0"/>
              <a:t>When a class (child class) inherits from another class (parent class), it is a subclass of the parent class.</a:t>
            </a:r>
          </a:p>
          <a:p>
            <a:r>
              <a:rPr lang="en-US" sz="2400" dirty="0"/>
              <a:t>The TypeScript compiler will issue an error if you attempt to access the protected properties or methods from anywhere else.</a:t>
            </a:r>
          </a:p>
          <a:p>
            <a:r>
              <a:rPr lang="en-US" sz="2400" dirty="0"/>
              <a:t>To add the protected modifier to a property or a method, you use the protected keyword. </a:t>
            </a:r>
          </a:p>
        </p:txBody>
      </p:sp>
      <p:sp>
        <p:nvSpPr>
          <p:cNvPr id="4" name="Slide Number Placeholder 3">
            <a:extLst>
              <a:ext uri="{FF2B5EF4-FFF2-40B4-BE49-F238E27FC236}">
                <a16:creationId xmlns:a16="http://schemas.microsoft.com/office/drawing/2014/main" id="{CFF35852-4AFE-9D23-2113-E9F595EABA9B}"/>
              </a:ext>
            </a:extLst>
          </p:cNvPr>
          <p:cNvSpPr>
            <a:spLocks noGrp="1"/>
          </p:cNvSpPr>
          <p:nvPr>
            <p:ph type="sldNum" sz="quarter" idx="12"/>
          </p:nvPr>
        </p:nvSpPr>
        <p:spPr/>
        <p:txBody>
          <a:bodyPr/>
          <a:lstStyle/>
          <a:p>
            <a:fld id="{7F23E8CE-6291-47A0-A97D-81AF0D03B97B}" type="slidenum">
              <a:rPr lang="en-US" smtClean="0"/>
              <a:t>7</a:t>
            </a:fld>
            <a:endParaRPr lang="en-US"/>
          </a:p>
        </p:txBody>
      </p:sp>
    </p:spTree>
    <p:extLst>
      <p:ext uri="{BB962C8B-B14F-4D97-AF65-F5344CB8AC3E}">
        <p14:creationId xmlns:p14="http://schemas.microsoft.com/office/powerpoint/2010/main" val="3442655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8F180-05A9-3370-FD9F-34B04777D00E}"/>
              </a:ext>
            </a:extLst>
          </p:cNvPr>
          <p:cNvSpPr>
            <a:spLocks noGrp="1"/>
          </p:cNvSpPr>
          <p:nvPr>
            <p:ph type="title"/>
          </p:nvPr>
        </p:nvSpPr>
        <p:spPr/>
        <p:txBody>
          <a:bodyPr/>
          <a:lstStyle/>
          <a:p>
            <a:r>
              <a:rPr lang="en-US" dirty="0"/>
              <a:t>The protected modifier</a:t>
            </a:r>
          </a:p>
        </p:txBody>
      </p:sp>
      <p:pic>
        <p:nvPicPr>
          <p:cNvPr id="6" name="Content Placeholder 5">
            <a:extLst>
              <a:ext uri="{FF2B5EF4-FFF2-40B4-BE49-F238E27FC236}">
                <a16:creationId xmlns:a16="http://schemas.microsoft.com/office/drawing/2014/main" id="{FC4C1E1C-5903-5679-AE20-9107B3B5E29D}"/>
              </a:ext>
            </a:extLst>
          </p:cNvPr>
          <p:cNvPicPr>
            <a:picLocks noGrp="1" noChangeAspect="1"/>
          </p:cNvPicPr>
          <p:nvPr>
            <p:ph idx="1"/>
          </p:nvPr>
        </p:nvPicPr>
        <p:blipFill>
          <a:blip r:embed="rId2"/>
          <a:stretch>
            <a:fillRect/>
          </a:stretch>
        </p:blipFill>
        <p:spPr>
          <a:xfrm>
            <a:off x="609600" y="1938352"/>
            <a:ext cx="10972800" cy="3973483"/>
          </a:xfrm>
        </p:spPr>
      </p:pic>
      <p:sp>
        <p:nvSpPr>
          <p:cNvPr id="4" name="Slide Number Placeholder 3">
            <a:extLst>
              <a:ext uri="{FF2B5EF4-FFF2-40B4-BE49-F238E27FC236}">
                <a16:creationId xmlns:a16="http://schemas.microsoft.com/office/drawing/2014/main" id="{2169AEEE-5C8F-FA0B-38C1-E16F8EE9C846}"/>
              </a:ext>
            </a:extLst>
          </p:cNvPr>
          <p:cNvSpPr>
            <a:spLocks noGrp="1"/>
          </p:cNvSpPr>
          <p:nvPr>
            <p:ph type="sldNum" sz="quarter" idx="12"/>
          </p:nvPr>
        </p:nvSpPr>
        <p:spPr/>
        <p:txBody>
          <a:bodyPr/>
          <a:lstStyle/>
          <a:p>
            <a:fld id="{7F23E8CE-6291-47A0-A97D-81AF0D03B97B}" type="slidenum">
              <a:rPr lang="en-US" smtClean="0"/>
              <a:t>8</a:t>
            </a:fld>
            <a:endParaRPr lang="en-US"/>
          </a:p>
        </p:txBody>
      </p:sp>
    </p:spTree>
    <p:extLst>
      <p:ext uri="{BB962C8B-B14F-4D97-AF65-F5344CB8AC3E}">
        <p14:creationId xmlns:p14="http://schemas.microsoft.com/office/powerpoint/2010/main" val="4082903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FC8AB-F010-FB82-7CCE-1465DFECB857}"/>
              </a:ext>
            </a:extLst>
          </p:cNvPr>
          <p:cNvSpPr>
            <a:spLocks noGrp="1"/>
          </p:cNvSpPr>
          <p:nvPr>
            <p:ph type="title"/>
          </p:nvPr>
        </p:nvSpPr>
        <p:spPr/>
        <p:txBody>
          <a:bodyPr/>
          <a:lstStyle/>
          <a:p>
            <a:r>
              <a:rPr lang="en-US" dirty="0"/>
              <a:t>TypeScript </a:t>
            </a:r>
            <a:r>
              <a:rPr lang="en-US" dirty="0" err="1"/>
              <a:t>readonly</a:t>
            </a:r>
            <a:endParaRPr lang="en-US" dirty="0"/>
          </a:p>
        </p:txBody>
      </p:sp>
      <p:sp>
        <p:nvSpPr>
          <p:cNvPr id="3" name="Content Placeholder 2">
            <a:extLst>
              <a:ext uri="{FF2B5EF4-FFF2-40B4-BE49-F238E27FC236}">
                <a16:creationId xmlns:a16="http://schemas.microsoft.com/office/drawing/2014/main" id="{576F16F3-690F-B3E2-1CFA-369CED43A932}"/>
              </a:ext>
            </a:extLst>
          </p:cNvPr>
          <p:cNvSpPr>
            <a:spLocks noGrp="1"/>
          </p:cNvSpPr>
          <p:nvPr>
            <p:ph idx="1"/>
          </p:nvPr>
        </p:nvSpPr>
        <p:spPr/>
        <p:txBody>
          <a:bodyPr/>
          <a:lstStyle/>
          <a:p>
            <a:r>
              <a:rPr lang="en-US" sz="2200" dirty="0"/>
              <a:t>TypeScript provides the </a:t>
            </a:r>
            <a:r>
              <a:rPr lang="en-US" sz="2200" dirty="0" err="1"/>
              <a:t>readonly</a:t>
            </a:r>
            <a:r>
              <a:rPr lang="en-US" sz="2200" dirty="0"/>
              <a:t> modifier that allows you to mark the properties of a class immutable. </a:t>
            </a:r>
          </a:p>
          <a:p>
            <a:r>
              <a:rPr lang="en-US" sz="2200" dirty="0"/>
              <a:t>The assignment to a </a:t>
            </a:r>
            <a:r>
              <a:rPr lang="en-US" sz="2200" dirty="0" err="1"/>
              <a:t>readonly</a:t>
            </a:r>
            <a:r>
              <a:rPr lang="en-US" sz="2200" dirty="0"/>
              <a:t> property can only occur in one of two places:</a:t>
            </a:r>
          </a:p>
          <a:p>
            <a:pPr lvl="1"/>
            <a:r>
              <a:rPr lang="en-US" sz="2000" dirty="0"/>
              <a:t>In the property declaration.</a:t>
            </a:r>
          </a:p>
          <a:p>
            <a:pPr lvl="1"/>
            <a:r>
              <a:rPr lang="en-US" sz="2000" dirty="0"/>
              <a:t>In the constructor of the same class.</a:t>
            </a:r>
          </a:p>
          <a:p>
            <a:r>
              <a:rPr lang="en-US" sz="2200" dirty="0"/>
              <a:t>To mark a property as immutable, you use the </a:t>
            </a:r>
            <a:r>
              <a:rPr lang="en-US" sz="2200" dirty="0" err="1"/>
              <a:t>readonly</a:t>
            </a:r>
            <a:r>
              <a:rPr lang="en-US" sz="2200" dirty="0"/>
              <a:t> keyword. </a:t>
            </a:r>
          </a:p>
        </p:txBody>
      </p:sp>
      <p:sp>
        <p:nvSpPr>
          <p:cNvPr id="4" name="Slide Number Placeholder 3">
            <a:extLst>
              <a:ext uri="{FF2B5EF4-FFF2-40B4-BE49-F238E27FC236}">
                <a16:creationId xmlns:a16="http://schemas.microsoft.com/office/drawing/2014/main" id="{5391EAA5-FBCE-7ABC-2658-FB959659F923}"/>
              </a:ext>
            </a:extLst>
          </p:cNvPr>
          <p:cNvSpPr>
            <a:spLocks noGrp="1"/>
          </p:cNvSpPr>
          <p:nvPr>
            <p:ph type="sldNum" sz="quarter" idx="12"/>
          </p:nvPr>
        </p:nvSpPr>
        <p:spPr/>
        <p:txBody>
          <a:bodyPr/>
          <a:lstStyle/>
          <a:p>
            <a:fld id="{7F23E8CE-6291-47A0-A97D-81AF0D03B97B}" type="slidenum">
              <a:rPr lang="en-US" smtClean="0"/>
              <a:t>9</a:t>
            </a:fld>
            <a:endParaRPr lang="en-US"/>
          </a:p>
        </p:txBody>
      </p:sp>
      <p:pic>
        <p:nvPicPr>
          <p:cNvPr id="6" name="Picture 5">
            <a:extLst>
              <a:ext uri="{FF2B5EF4-FFF2-40B4-BE49-F238E27FC236}">
                <a16:creationId xmlns:a16="http://schemas.microsoft.com/office/drawing/2014/main" id="{BE0341D3-9728-988F-5E69-806292DAB053}"/>
              </a:ext>
            </a:extLst>
          </p:cNvPr>
          <p:cNvPicPr>
            <a:picLocks noChangeAspect="1"/>
          </p:cNvPicPr>
          <p:nvPr/>
        </p:nvPicPr>
        <p:blipFill>
          <a:blip r:embed="rId2"/>
          <a:stretch>
            <a:fillRect/>
          </a:stretch>
        </p:blipFill>
        <p:spPr>
          <a:xfrm>
            <a:off x="896593" y="4168775"/>
            <a:ext cx="3143250" cy="1962150"/>
          </a:xfrm>
          <a:prstGeom prst="rect">
            <a:avLst/>
          </a:prstGeom>
        </p:spPr>
      </p:pic>
      <p:pic>
        <p:nvPicPr>
          <p:cNvPr id="8" name="Picture 7">
            <a:extLst>
              <a:ext uri="{FF2B5EF4-FFF2-40B4-BE49-F238E27FC236}">
                <a16:creationId xmlns:a16="http://schemas.microsoft.com/office/drawing/2014/main" id="{DB7A0D6B-0B3C-9639-1F0D-2A4D8432E856}"/>
              </a:ext>
            </a:extLst>
          </p:cNvPr>
          <p:cNvPicPr>
            <a:picLocks noChangeAspect="1"/>
          </p:cNvPicPr>
          <p:nvPr/>
        </p:nvPicPr>
        <p:blipFill>
          <a:blip r:embed="rId3"/>
          <a:stretch>
            <a:fillRect/>
          </a:stretch>
        </p:blipFill>
        <p:spPr>
          <a:xfrm>
            <a:off x="4751111" y="4949066"/>
            <a:ext cx="5114925" cy="657225"/>
          </a:xfrm>
          <a:prstGeom prst="rect">
            <a:avLst/>
          </a:prstGeom>
        </p:spPr>
      </p:pic>
    </p:spTree>
    <p:extLst>
      <p:ext uri="{BB962C8B-B14F-4D97-AF65-F5344CB8AC3E}">
        <p14:creationId xmlns:p14="http://schemas.microsoft.com/office/powerpoint/2010/main" val="2362108362"/>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59</TotalTime>
  <Words>1097</Words>
  <Application>Microsoft Office PowerPoint</Application>
  <PresentationFormat>Widescreen</PresentationFormat>
  <Paragraphs>116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Learner Template</vt:lpstr>
      <vt:lpstr>CLASSES</vt:lpstr>
      <vt:lpstr>TypeScript Class</vt:lpstr>
      <vt:lpstr>TypeScript Class</vt:lpstr>
      <vt:lpstr>TypeScript Access Modifiers</vt:lpstr>
      <vt:lpstr>The private modifier</vt:lpstr>
      <vt:lpstr>The public modifier</vt:lpstr>
      <vt:lpstr>The protected modifier</vt:lpstr>
      <vt:lpstr>The protected modifier</vt:lpstr>
      <vt:lpstr>TypeScript readonly</vt:lpstr>
      <vt:lpstr>Readonly vs. const</vt:lpstr>
      <vt:lpstr>TypeScript Getters and Setters</vt:lpstr>
      <vt:lpstr>TypeScript Getters and Setters</vt:lpstr>
      <vt:lpstr>TypeScript Inheritance</vt:lpstr>
      <vt:lpstr>TypeScript Inheritance</vt:lpstr>
      <vt:lpstr>Constructor</vt:lpstr>
      <vt:lpstr>Method overriding</vt:lpstr>
      <vt:lpstr>Static properties</vt:lpstr>
      <vt:lpstr>Static methods</vt:lpstr>
      <vt:lpstr>TypeScript Abstract Classes</vt:lpstr>
      <vt:lpstr>TypeScript Abstract Classes</vt:lpstr>
      <vt:lpstr>TypeScript Interface</vt:lpstr>
      <vt:lpstr>Interfaces</vt:lpstr>
      <vt:lpstr>Interfaces</vt:lpstr>
      <vt:lpstr>Optional properties</vt:lpstr>
      <vt:lpstr>Readonly properties</vt:lpstr>
      <vt:lpstr>Interfaces</vt:lpstr>
      <vt:lpstr>Extending 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dc:title>
  <dc:creator>Jasdhir Singh</dc:creator>
  <cp:lastModifiedBy>Jasdhir Singh</cp:lastModifiedBy>
  <cp:revision>70</cp:revision>
  <dcterms:created xsi:type="dcterms:W3CDTF">2023-06-14T14:42:28Z</dcterms:created>
  <dcterms:modified xsi:type="dcterms:W3CDTF">2023-06-14T17:00:21Z</dcterms:modified>
</cp:coreProperties>
</file>