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F250F-4BE8-48EF-96E8-97BB9CFDFD59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104D8-1BD9-42CC-840D-F0A393F13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8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97536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16000" y="457200"/>
            <a:ext cx="8519584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DCAFE44E-9843-4876-81DC-8A77FA173A45}" type="datetime1">
              <a:rPr lang="en-US" smtClean="0"/>
              <a:t>6/14/2023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6414DC7-DE75-4247-A731-097FF929D0E4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1117600" y="2819400"/>
            <a:ext cx="8636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955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164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82567D-9FF4-4ACB-97FA-525E243D1622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414DC7-DE75-4247-A731-097FF929D0E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802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0976A2-40DF-418B-B64D-29BE56A7BD6E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414DC7-DE75-4247-A731-097FF929D0E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587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740F7F2E-F222-49ED-9517-D8618815BE42}" type="datetime1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E6414DC7-DE75-4247-A731-097FF929D0E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566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F36C90-C614-46DD-B09D-5DF06CE4B838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414DC7-DE75-4247-A731-097FF929D0E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954" y="6261305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91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C0137E-906B-4DBE-A419-8943D5B20950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414DC7-DE75-4247-A731-097FF929D0E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574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0D8816-3BA8-4E3D-BCD3-F97A37C58533}" type="datetime1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414DC7-DE75-4247-A731-097FF929D0E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379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DFA713-AA09-45AE-BEA4-48693605303A}" type="datetime1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414DC7-DE75-4247-A731-097FF929D0E4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016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972E6F-F8BA-4DC4-8CE8-175AB732F9B4}" type="datetime1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414DC7-DE75-4247-A731-097FF929D0E4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552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F61DCF-02FC-4152-8532-3C5E3632C8D9}" type="datetime1">
              <a:rPr lang="en-US" smtClean="0"/>
              <a:t>6/14/2023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414DC7-DE75-4247-A731-097FF929D0E4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663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F1893A-DF9B-4177-AA21-E5747194A0B6}" type="datetime1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414DC7-DE75-4247-A731-097FF929D0E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793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8971DD-5238-4B37-951B-9589F4AF0135}" type="datetime1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414DC7-DE75-4247-A731-097FF929D0E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2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10668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1C984552-4E5C-45B1-AAD0-97CD5FE2E69A}" type="datetime1">
              <a:rPr lang="en-US" smtClean="0"/>
              <a:t>6/14/2023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E6414DC7-DE75-4247-A731-097FF929D0E4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609600" y="1524000"/>
            <a:ext cx="10058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2207182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E2153-5154-0153-BA16-E5374526EE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en-US" dirty="0"/>
              <a:t>ADVANCED TYPES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215E788-74EE-80ED-2274-6CE678AE16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52835-6948-2E40-56A5-4231AD5FF6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414DC7-DE75-4247-A731-097FF929D0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55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AB5FF-21F7-FD8C-68AE-3C060EA6A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Type Guards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302E9-6DD8-9DC1-5BAD-8FCD1AF9F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3"/>
            <a:ext cx="11277600" cy="4411662"/>
          </a:xfrm>
        </p:spPr>
        <p:txBody>
          <a:bodyPr/>
          <a:lstStyle/>
          <a:p>
            <a:r>
              <a:rPr lang="en-US" sz="2400" dirty="0"/>
              <a:t>User-defined type guards allow you to define a type guard or help TypeScript infer a type when you use a function.</a:t>
            </a:r>
          </a:p>
          <a:p>
            <a:r>
              <a:rPr lang="en-US" sz="2400" dirty="0"/>
              <a:t>A user-defined type guard function is a function that simply returns </a:t>
            </a:r>
            <a:r>
              <a:rPr lang="en-US" sz="2400" dirty="0" err="1"/>
              <a:t>arg</a:t>
            </a:r>
            <a:r>
              <a:rPr lang="en-US" sz="2400" dirty="0"/>
              <a:t> is </a:t>
            </a:r>
            <a:r>
              <a:rPr lang="en-US" sz="2400" dirty="0" err="1"/>
              <a:t>aType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In this example, the </a:t>
            </a:r>
            <a:r>
              <a:rPr lang="en-US" sz="2400" dirty="0" err="1"/>
              <a:t>isCustomer</a:t>
            </a:r>
            <a:r>
              <a:rPr lang="en-US" sz="2400" dirty="0"/>
              <a:t>() is a user-defined type guard function.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AC7889-D44D-24EA-2D89-11687A356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3128134"/>
            <a:ext cx="5931366" cy="122520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7EAF7-98C0-BE2F-2CC3-B7C4A523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4DC7-DE75-4247-A731-097FF929D0E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3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98148-216F-C816-00C4-9CD305FE1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Type Guards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3971A3-A443-66D3-8C23-97D0CB4A4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026" y="1876767"/>
            <a:ext cx="10972800" cy="3619793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8A940-289F-7302-476D-A9E3BF12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4DC7-DE75-4247-A731-097FF929D0E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22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3E1C8-95A3-1482-8A99-031EF1D07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5C4AC-1943-0B6D-9D86-7AC5D1B82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doesn’t have a concept of type casting because variables have dynamic types. </a:t>
            </a:r>
          </a:p>
          <a:p>
            <a:r>
              <a:rPr lang="en-US" dirty="0"/>
              <a:t>However, every variable in TypeScript has a type. </a:t>
            </a:r>
          </a:p>
          <a:p>
            <a:r>
              <a:rPr lang="en-US" dirty="0"/>
              <a:t>Type castings allow you to convert a variable from one type to another.</a:t>
            </a:r>
          </a:p>
          <a:p>
            <a:r>
              <a:rPr lang="en-US" dirty="0"/>
              <a:t>In TypeScript, you can use the </a:t>
            </a:r>
            <a:r>
              <a:rPr lang="en-US" b="1" dirty="0">
                <a:highlight>
                  <a:srgbClr val="FFFF00"/>
                </a:highlight>
              </a:rPr>
              <a:t>as</a:t>
            </a:r>
            <a:r>
              <a:rPr lang="en-US" dirty="0"/>
              <a:t> keyword or </a:t>
            </a:r>
            <a:r>
              <a:rPr lang="en-US" b="1" dirty="0">
                <a:highlight>
                  <a:srgbClr val="FFFF00"/>
                </a:highlight>
              </a:rPr>
              <a:t>&lt;&gt;</a:t>
            </a:r>
            <a:r>
              <a:rPr lang="en-US" dirty="0"/>
              <a:t> operator for type castings.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EEEC53-E42B-CD0A-3AE2-706AD25AE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4DC7-DE75-4247-A731-097FF929D0E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2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218E7-4A8B-5C91-3D71-443A4C5B7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casting using the as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1337F-39DD-6926-1011-2045BA507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b="1" dirty="0">
                <a:highlight>
                  <a:srgbClr val="FFFF00"/>
                </a:highlight>
              </a:rPr>
              <a:t>let input = </a:t>
            </a:r>
            <a:r>
              <a:rPr lang="en-US" sz="2200" b="1" dirty="0" err="1">
                <a:highlight>
                  <a:srgbClr val="FFFF00"/>
                </a:highlight>
              </a:rPr>
              <a:t>document.querySelector</a:t>
            </a:r>
            <a:r>
              <a:rPr lang="en-US" sz="2200" b="1" dirty="0">
                <a:highlight>
                  <a:srgbClr val="FFFF00"/>
                </a:highlight>
              </a:rPr>
              <a:t>('input["type="text"]’);</a:t>
            </a:r>
          </a:p>
          <a:p>
            <a:r>
              <a:rPr lang="en-US" sz="2200" dirty="0"/>
              <a:t>Since the returned type of the </a:t>
            </a:r>
            <a:r>
              <a:rPr lang="en-US" sz="2200" dirty="0" err="1"/>
              <a:t>document.querySelector</a:t>
            </a:r>
            <a:r>
              <a:rPr lang="en-US" sz="2200" dirty="0"/>
              <a:t>() method is the Element type, the following code causes a compiler error:</a:t>
            </a:r>
          </a:p>
          <a:p>
            <a:pPr marL="0" indent="0">
              <a:buNone/>
            </a:pPr>
            <a:r>
              <a:rPr lang="en-US" sz="2200" b="1" dirty="0">
                <a:highlight>
                  <a:srgbClr val="FFFF00"/>
                </a:highlight>
              </a:rPr>
              <a:t>console.log(</a:t>
            </a:r>
            <a:r>
              <a:rPr lang="en-US" sz="2200" b="1" dirty="0" err="1">
                <a:highlight>
                  <a:srgbClr val="FFFF00"/>
                </a:highlight>
              </a:rPr>
              <a:t>input.value</a:t>
            </a:r>
            <a:r>
              <a:rPr lang="en-US" sz="2200" b="1" dirty="0">
                <a:highlight>
                  <a:srgbClr val="FFFF00"/>
                </a:highlight>
              </a:rPr>
              <a:t>);</a:t>
            </a:r>
          </a:p>
          <a:p>
            <a:r>
              <a:rPr lang="en-US" sz="2200" dirty="0"/>
              <a:t>The reason is that the value property doesn’t exist in the Element type. It only exists on the </a:t>
            </a:r>
            <a:r>
              <a:rPr lang="en-US" sz="2200" dirty="0" err="1"/>
              <a:t>HTMLInputElement</a:t>
            </a:r>
            <a:r>
              <a:rPr lang="en-US" sz="2200" dirty="0"/>
              <a:t> type.</a:t>
            </a:r>
          </a:p>
          <a:p>
            <a:r>
              <a:rPr lang="en-US" sz="2200" dirty="0"/>
              <a:t>To resolve this, you can use type casting that cast the Element to </a:t>
            </a:r>
            <a:r>
              <a:rPr lang="en-US" sz="2200" dirty="0" err="1"/>
              <a:t>HTMLInputElement</a:t>
            </a:r>
            <a:r>
              <a:rPr lang="en-US" sz="2200" dirty="0"/>
              <a:t> by using the as keyword like this:</a:t>
            </a:r>
          </a:p>
          <a:p>
            <a:pPr marL="0" indent="0">
              <a:buNone/>
            </a:pPr>
            <a:r>
              <a:rPr lang="en-US" sz="2200" b="1" dirty="0">
                <a:highlight>
                  <a:srgbClr val="FFFF00"/>
                </a:highlight>
              </a:rPr>
              <a:t>let input = </a:t>
            </a:r>
            <a:r>
              <a:rPr lang="en-US" sz="2200" b="1" dirty="0" err="1">
                <a:highlight>
                  <a:srgbClr val="FFFF00"/>
                </a:highlight>
              </a:rPr>
              <a:t>document.querySelector</a:t>
            </a:r>
            <a:r>
              <a:rPr lang="en-US" sz="2200" b="1" dirty="0">
                <a:highlight>
                  <a:srgbClr val="FFFF00"/>
                </a:highlight>
              </a:rPr>
              <a:t>('input[type="text"]') as </a:t>
            </a:r>
            <a:r>
              <a:rPr lang="en-US" sz="2200" b="1" dirty="0" err="1">
                <a:highlight>
                  <a:srgbClr val="FFFF00"/>
                </a:highlight>
              </a:rPr>
              <a:t>HTMLInputElement</a:t>
            </a:r>
            <a:r>
              <a:rPr lang="en-US" sz="2200" b="1" dirty="0">
                <a:highlight>
                  <a:srgbClr val="FFFF00"/>
                </a:highlight>
              </a:rPr>
              <a:t>;</a:t>
            </a:r>
          </a:p>
          <a:p>
            <a:r>
              <a:rPr lang="en-US" sz="2200" dirty="0"/>
              <a:t>Now, the input variable has the type </a:t>
            </a:r>
            <a:r>
              <a:rPr lang="en-US" sz="2200" dirty="0" err="1"/>
              <a:t>HTMLInputElement</a:t>
            </a:r>
            <a:r>
              <a:rPr lang="en-US" sz="2200" dirty="0"/>
              <a:t>. So accessing its value property won’t cause any error. The following code works:</a:t>
            </a:r>
          </a:p>
          <a:p>
            <a:pPr marL="0" indent="0">
              <a:buNone/>
            </a:pPr>
            <a:r>
              <a:rPr lang="en-US" sz="2200" b="1" dirty="0">
                <a:highlight>
                  <a:srgbClr val="FFFF00"/>
                </a:highlight>
              </a:rPr>
              <a:t>console.log(</a:t>
            </a:r>
            <a:r>
              <a:rPr lang="en-US" sz="2200" b="1" dirty="0" err="1">
                <a:highlight>
                  <a:srgbClr val="FFFF00"/>
                </a:highlight>
              </a:rPr>
              <a:t>input.value</a:t>
            </a:r>
            <a:r>
              <a:rPr lang="en-US" sz="2200" b="1" dirty="0">
                <a:highlight>
                  <a:srgbClr val="FFFF00"/>
                </a:highlight>
              </a:rPr>
              <a:t>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8D78A-7D31-003B-5A64-6C14A6C32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4DC7-DE75-4247-A731-097FF929D0E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0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3E762-BF70-CC1D-ED0E-744A8D3C5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casting using the as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055EE-5CF0-62C6-AFA4-3AE3FE776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13" y="1719263"/>
            <a:ext cx="11777869" cy="4411662"/>
          </a:xfrm>
        </p:spPr>
        <p:txBody>
          <a:bodyPr/>
          <a:lstStyle/>
          <a:p>
            <a:r>
              <a:rPr lang="en-US" sz="2000" dirty="0"/>
              <a:t>Another way to cast the Element to </a:t>
            </a:r>
            <a:r>
              <a:rPr lang="en-US" sz="2000" dirty="0" err="1"/>
              <a:t>HTMLInputElement</a:t>
            </a:r>
            <a:r>
              <a:rPr lang="en-US" sz="2000" dirty="0"/>
              <a:t> is when you access the property as follows:</a:t>
            </a:r>
          </a:p>
          <a:p>
            <a:pPr marL="0" indent="0">
              <a:buNone/>
            </a:pPr>
            <a:r>
              <a:rPr lang="en-US" sz="2000" b="1" dirty="0">
                <a:highlight>
                  <a:srgbClr val="FFFF00"/>
                </a:highlight>
              </a:rPr>
              <a:t>let </a:t>
            </a:r>
            <a:r>
              <a:rPr lang="en-US" sz="2000" b="1" dirty="0" err="1">
                <a:highlight>
                  <a:srgbClr val="FFFF00"/>
                </a:highlight>
              </a:rPr>
              <a:t>enteredText</a:t>
            </a:r>
            <a:r>
              <a:rPr lang="en-US" sz="2000" b="1" dirty="0">
                <a:highlight>
                  <a:srgbClr val="FFFF00"/>
                </a:highlight>
              </a:rPr>
              <a:t> = (input as </a:t>
            </a:r>
            <a:r>
              <a:rPr lang="en-US" sz="2000" b="1" dirty="0" err="1">
                <a:highlight>
                  <a:srgbClr val="FFFF00"/>
                </a:highlight>
              </a:rPr>
              <a:t>HTMLInputElement</a:t>
            </a:r>
            <a:r>
              <a:rPr lang="en-US" sz="2000" b="1" dirty="0">
                <a:highlight>
                  <a:srgbClr val="FFFF00"/>
                </a:highlight>
              </a:rPr>
              <a:t>).value;</a:t>
            </a:r>
          </a:p>
          <a:p>
            <a:r>
              <a:rPr lang="en-US" sz="2000" dirty="0"/>
              <a:t>Note that the </a:t>
            </a:r>
            <a:r>
              <a:rPr lang="en-US" sz="2000" dirty="0" err="1"/>
              <a:t>HTMLInputElement</a:t>
            </a:r>
            <a:r>
              <a:rPr lang="en-US" sz="2000" dirty="0"/>
              <a:t> type extends the </a:t>
            </a:r>
            <a:r>
              <a:rPr lang="en-US" sz="2000" dirty="0" err="1"/>
              <a:t>HTMLElement</a:t>
            </a:r>
            <a:r>
              <a:rPr lang="en-US" sz="2000" dirty="0"/>
              <a:t> type that extends to the Element type. When you cast the </a:t>
            </a:r>
            <a:r>
              <a:rPr lang="en-US" sz="2000" dirty="0" err="1"/>
              <a:t>HTMLElement</a:t>
            </a:r>
            <a:r>
              <a:rPr lang="en-US" sz="2000" dirty="0"/>
              <a:t> to </a:t>
            </a:r>
            <a:r>
              <a:rPr lang="en-US" sz="2000" dirty="0" err="1"/>
              <a:t>HTMLInputElement</a:t>
            </a:r>
            <a:r>
              <a:rPr lang="en-US" sz="2000" dirty="0"/>
              <a:t>, this type casting is also known as a </a:t>
            </a:r>
            <a:r>
              <a:rPr lang="en-US" sz="2000" b="1" dirty="0">
                <a:highlight>
                  <a:srgbClr val="FFFF00"/>
                </a:highlight>
              </a:rPr>
              <a:t>down casting.</a:t>
            </a:r>
          </a:p>
          <a:p>
            <a:r>
              <a:rPr lang="en-US" sz="2000" dirty="0"/>
              <a:t>It’s also possible to carry an down casting. For example:</a:t>
            </a:r>
          </a:p>
          <a:p>
            <a:pPr marL="0" indent="0">
              <a:buNone/>
            </a:pPr>
            <a:r>
              <a:rPr lang="en-US" sz="2000" b="1" dirty="0">
                <a:highlight>
                  <a:srgbClr val="FFFF00"/>
                </a:highlight>
              </a:rPr>
              <a:t>let </a:t>
            </a:r>
            <a:r>
              <a:rPr lang="en-US" sz="2000" b="1" dirty="0" err="1">
                <a:highlight>
                  <a:srgbClr val="FFFF00"/>
                </a:highlight>
              </a:rPr>
              <a:t>el</a:t>
            </a:r>
            <a:r>
              <a:rPr lang="en-US" sz="2000" b="1" dirty="0">
                <a:highlight>
                  <a:srgbClr val="FFFF00"/>
                </a:highlight>
              </a:rPr>
              <a:t>: </a:t>
            </a:r>
            <a:r>
              <a:rPr lang="en-US" sz="2000" b="1" dirty="0" err="1">
                <a:highlight>
                  <a:srgbClr val="FFFF00"/>
                </a:highlight>
              </a:rPr>
              <a:t>HTMLElement</a:t>
            </a:r>
            <a:r>
              <a:rPr lang="en-US" sz="2000" b="1" dirty="0">
                <a:highlight>
                  <a:srgbClr val="FFFF00"/>
                </a:highlight>
              </a:rPr>
              <a:t>;</a:t>
            </a:r>
          </a:p>
          <a:p>
            <a:pPr marL="0" indent="0">
              <a:buNone/>
            </a:pPr>
            <a:r>
              <a:rPr lang="en-US" sz="2000" b="1" dirty="0" err="1">
                <a:highlight>
                  <a:srgbClr val="FFFF00"/>
                </a:highlight>
              </a:rPr>
              <a:t>el</a:t>
            </a:r>
            <a:r>
              <a:rPr lang="en-US" sz="2000" b="1" dirty="0">
                <a:highlight>
                  <a:srgbClr val="FFFF00"/>
                </a:highlight>
              </a:rPr>
              <a:t> = new </a:t>
            </a:r>
            <a:r>
              <a:rPr lang="en-US" sz="2000" b="1" dirty="0" err="1">
                <a:highlight>
                  <a:srgbClr val="FFFF00"/>
                </a:highlight>
              </a:rPr>
              <a:t>HTMLInputElement</a:t>
            </a:r>
            <a:r>
              <a:rPr lang="en-US" sz="2000" b="1" dirty="0">
                <a:highlight>
                  <a:srgbClr val="FFFF00"/>
                </a:highlight>
              </a:rPr>
              <a:t>();</a:t>
            </a:r>
          </a:p>
          <a:p>
            <a:r>
              <a:rPr lang="en-US" sz="2000" dirty="0"/>
              <a:t>In this example, the </a:t>
            </a:r>
            <a:r>
              <a:rPr lang="en-US" sz="2000" dirty="0" err="1"/>
              <a:t>el</a:t>
            </a:r>
            <a:r>
              <a:rPr lang="en-US" sz="2000" dirty="0"/>
              <a:t> variable has the </a:t>
            </a:r>
            <a:r>
              <a:rPr lang="en-US" sz="2000" dirty="0" err="1"/>
              <a:t>HTMLElement</a:t>
            </a:r>
            <a:r>
              <a:rPr lang="en-US" sz="2000" dirty="0"/>
              <a:t> type. And you can assign it an instance of </a:t>
            </a:r>
            <a:r>
              <a:rPr lang="en-US" sz="2000" dirty="0" err="1"/>
              <a:t>HTMLInputElement</a:t>
            </a:r>
            <a:r>
              <a:rPr lang="en-US" sz="2000" dirty="0"/>
              <a:t> type because the </a:t>
            </a:r>
            <a:r>
              <a:rPr lang="en-US" sz="2000" dirty="0" err="1"/>
              <a:t>HTMLInputElement</a:t>
            </a:r>
            <a:r>
              <a:rPr lang="en-US" sz="2000" dirty="0"/>
              <a:t> type is an subclass of the </a:t>
            </a:r>
            <a:r>
              <a:rPr lang="en-US" sz="2000" dirty="0" err="1"/>
              <a:t>HTMLElement</a:t>
            </a:r>
            <a:r>
              <a:rPr lang="en-US" sz="2000" dirty="0"/>
              <a:t> type.</a:t>
            </a:r>
          </a:p>
          <a:p>
            <a:r>
              <a:rPr lang="en-US" sz="2000" dirty="0"/>
              <a:t>The syntax for converting a variable from </a:t>
            </a:r>
            <a:r>
              <a:rPr lang="en-US" sz="2000" dirty="0" err="1"/>
              <a:t>typeA</a:t>
            </a:r>
            <a:r>
              <a:rPr lang="en-US" sz="2000" dirty="0"/>
              <a:t> to </a:t>
            </a:r>
            <a:r>
              <a:rPr lang="en-US" sz="2000" dirty="0" err="1"/>
              <a:t>typeB</a:t>
            </a:r>
            <a:r>
              <a:rPr lang="en-US" sz="2000" dirty="0"/>
              <a:t> is as follows:</a:t>
            </a:r>
          </a:p>
          <a:p>
            <a:pPr marL="0" indent="0">
              <a:buNone/>
            </a:pPr>
            <a:r>
              <a:rPr lang="en-US" sz="2000" b="1" dirty="0">
                <a:highlight>
                  <a:srgbClr val="FFFF00"/>
                </a:highlight>
              </a:rPr>
              <a:t>let a: </a:t>
            </a:r>
            <a:r>
              <a:rPr lang="en-US" sz="2000" b="1" dirty="0" err="1">
                <a:highlight>
                  <a:srgbClr val="FFFF00"/>
                </a:highlight>
              </a:rPr>
              <a:t>typeA</a:t>
            </a:r>
            <a:r>
              <a:rPr lang="en-US" sz="2000" b="1" dirty="0">
                <a:highlight>
                  <a:srgbClr val="FFFF00"/>
                </a:highlight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highlight>
                  <a:srgbClr val="FFFF00"/>
                </a:highlight>
              </a:rPr>
              <a:t>let b = a as </a:t>
            </a:r>
            <a:r>
              <a:rPr lang="en-US" sz="2000" b="1" dirty="0" err="1">
                <a:highlight>
                  <a:srgbClr val="FFFF00"/>
                </a:highlight>
              </a:rPr>
              <a:t>typeB</a:t>
            </a:r>
            <a:r>
              <a:rPr lang="en-US" sz="2000" b="1" dirty="0">
                <a:highlight>
                  <a:srgbClr val="FFFF00"/>
                </a:highlight>
              </a:rPr>
              <a:t>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0BF5FD-027F-DD38-EFF5-274933FE0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4DC7-DE75-4247-A731-097FF929D0E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67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3698A-8CC8-C4C2-B1FC-01F086DC7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Casting using the &lt;&gt;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D225C-D12A-CF0E-0B49-2C5C4C262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79" y="1719263"/>
            <a:ext cx="11489634" cy="4411662"/>
          </a:xfrm>
        </p:spPr>
        <p:txBody>
          <a:bodyPr/>
          <a:lstStyle/>
          <a:p>
            <a:r>
              <a:rPr lang="en-US" sz="2400" dirty="0"/>
              <a:t>Besides the as keyword, you can use the &lt;&gt; operator to carry a type casting. For example:</a:t>
            </a:r>
          </a:p>
          <a:p>
            <a:pPr marL="0" indent="0">
              <a:buNone/>
            </a:pPr>
            <a:r>
              <a:rPr lang="en-US" sz="2400" b="1" dirty="0">
                <a:highlight>
                  <a:srgbClr val="FFFF00"/>
                </a:highlight>
              </a:rPr>
              <a:t>let input = &lt;</a:t>
            </a:r>
            <a:r>
              <a:rPr lang="en-US" sz="2400" b="1" dirty="0" err="1">
                <a:highlight>
                  <a:srgbClr val="FFFF00"/>
                </a:highlight>
              </a:rPr>
              <a:t>HTMLInputElement</a:t>
            </a:r>
            <a:r>
              <a:rPr lang="en-US" sz="2400" b="1" dirty="0">
                <a:highlight>
                  <a:srgbClr val="FFFF00"/>
                </a:highlight>
              </a:rPr>
              <a:t>&gt;</a:t>
            </a:r>
            <a:r>
              <a:rPr lang="en-US" sz="2400" b="1" dirty="0" err="1">
                <a:highlight>
                  <a:srgbClr val="FFFF00"/>
                </a:highlight>
              </a:rPr>
              <a:t>document.querySelector</a:t>
            </a:r>
            <a:r>
              <a:rPr lang="en-US" sz="2400" b="1" dirty="0">
                <a:highlight>
                  <a:srgbClr val="FFFF00"/>
                </a:highlight>
              </a:rPr>
              <a:t>('input[type="text"]');</a:t>
            </a:r>
          </a:p>
          <a:p>
            <a:pPr marL="0" indent="0">
              <a:buNone/>
            </a:pPr>
            <a:r>
              <a:rPr lang="en-US" sz="2400" b="1" dirty="0">
                <a:highlight>
                  <a:srgbClr val="FFFF00"/>
                </a:highlight>
              </a:rPr>
              <a:t>console.log(</a:t>
            </a:r>
            <a:r>
              <a:rPr lang="en-US" sz="2400" b="1" dirty="0" err="1">
                <a:highlight>
                  <a:srgbClr val="FFFF00"/>
                </a:highlight>
              </a:rPr>
              <a:t>input.value</a:t>
            </a:r>
            <a:r>
              <a:rPr lang="en-US" sz="2400" b="1" dirty="0">
                <a:highlight>
                  <a:srgbClr val="FFFF00"/>
                </a:highlight>
              </a:rPr>
              <a:t>);</a:t>
            </a:r>
          </a:p>
          <a:p>
            <a:r>
              <a:rPr lang="en-US" sz="2400" dirty="0"/>
              <a:t>The syntax for type casting using the &lt;&gt; is:</a:t>
            </a:r>
          </a:p>
          <a:p>
            <a:pPr marL="0" indent="0">
              <a:buNone/>
            </a:pPr>
            <a:r>
              <a:rPr lang="en-US" sz="2400" b="1" dirty="0">
                <a:highlight>
                  <a:srgbClr val="FFFF00"/>
                </a:highlight>
              </a:rPr>
              <a:t>let a: </a:t>
            </a:r>
            <a:r>
              <a:rPr lang="en-US" sz="2400" b="1" dirty="0" err="1">
                <a:highlight>
                  <a:srgbClr val="FFFF00"/>
                </a:highlight>
              </a:rPr>
              <a:t>typeA</a:t>
            </a:r>
            <a:r>
              <a:rPr lang="en-US" sz="2400" b="1" dirty="0">
                <a:highlight>
                  <a:srgbClr val="FFFF00"/>
                </a:highlight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highlight>
                  <a:srgbClr val="FFFF00"/>
                </a:highlight>
              </a:rPr>
              <a:t>let b = &lt;</a:t>
            </a:r>
            <a:r>
              <a:rPr lang="en-US" sz="2400" b="1" dirty="0" err="1">
                <a:highlight>
                  <a:srgbClr val="FFFF00"/>
                </a:highlight>
              </a:rPr>
              <a:t>typeB</a:t>
            </a:r>
            <a:r>
              <a:rPr lang="en-US" sz="2400" b="1" dirty="0">
                <a:highlight>
                  <a:srgbClr val="FFFF00"/>
                </a:highlight>
              </a:rPr>
              <a:t>&gt;a;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0DCC0-FB97-46A4-97E9-FA3E3A18C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4DC7-DE75-4247-A731-097FF929D0E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94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8C006-DE20-F9BE-41E7-9D5C97E20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Assertions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3D3AC-1A93-7937-4A57-9870E0A28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assertions instruct the TypeScript compiler to treat a value as a specified type. It uses the as keyword to do so</a:t>
            </a:r>
          </a:p>
          <a:p>
            <a:r>
              <a:rPr lang="en-US" b="1" i="0" dirty="0">
                <a:effectLst/>
                <a:highlight>
                  <a:srgbClr val="FFFF00"/>
                </a:highlight>
                <a:latin typeface="ui-monospace"/>
              </a:rPr>
              <a:t>expression </a:t>
            </a:r>
            <a:r>
              <a:rPr lang="en-US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ui-monospace"/>
              </a:rPr>
              <a:t>as</a:t>
            </a:r>
            <a:r>
              <a:rPr lang="en-US" b="1" i="0" dirty="0">
                <a:effectLst/>
                <a:highlight>
                  <a:srgbClr val="FFFF00"/>
                </a:highlight>
                <a:latin typeface="ui-monospace"/>
              </a:rPr>
              <a:t> </a:t>
            </a:r>
            <a:r>
              <a:rPr lang="en-US" b="1" i="0" dirty="0" err="1">
                <a:effectLst/>
                <a:highlight>
                  <a:srgbClr val="FFFF00"/>
                </a:highlight>
                <a:latin typeface="ui-monospace"/>
              </a:rPr>
              <a:t>targetType</a:t>
            </a:r>
            <a:endParaRPr lang="en-US" b="1" i="0" dirty="0">
              <a:effectLst/>
              <a:highlight>
                <a:srgbClr val="FFFF00"/>
              </a:highlight>
              <a:latin typeface="ui-monospace"/>
            </a:endParaRPr>
          </a:p>
          <a:p>
            <a:r>
              <a:rPr lang="en-US" dirty="0"/>
              <a:t>A type assertion is also known as type narrowing. It allows you to narrow a type from a union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A45E7F-2143-C2AD-68D6-D97E61FBF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4DC7-DE75-4247-A731-097FF929D0E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13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95E08-F0BA-B54D-7790-4C7629B59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Assertions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43895B-4D5C-E147-5C82-577AE02C6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The </a:t>
            </a:r>
            <a:r>
              <a:rPr lang="en-US" sz="2200" dirty="0" err="1"/>
              <a:t>getNetPrice</a:t>
            </a:r>
            <a:r>
              <a:rPr lang="en-US" sz="2200" dirty="0"/>
              <a:t>() function accepts price, discount, and format arguments and returns a value of the union type number | string.</a:t>
            </a:r>
          </a:p>
          <a:p>
            <a:r>
              <a:rPr lang="en-US" sz="2200" dirty="0"/>
              <a:t>If the format is true, the </a:t>
            </a:r>
            <a:r>
              <a:rPr lang="en-US" sz="2200" dirty="0" err="1"/>
              <a:t>getNetPrice</a:t>
            </a:r>
            <a:r>
              <a:rPr lang="en-US" sz="2200" dirty="0"/>
              <a:t>() returns a formatted net price as a string. Otherwise, it returns the net price as a number.</a:t>
            </a:r>
          </a:p>
          <a:p>
            <a:r>
              <a:rPr lang="en-US" sz="2200" dirty="0"/>
              <a:t>The following uses the as keyword to instruct the compiler that the value assigned to the </a:t>
            </a:r>
            <a:r>
              <a:rPr lang="en-US" sz="2200" dirty="0" err="1"/>
              <a:t>netPrice</a:t>
            </a:r>
            <a:r>
              <a:rPr lang="en-US" sz="2200" dirty="0"/>
              <a:t> is a string</a:t>
            </a:r>
          </a:p>
          <a:p>
            <a:endParaRPr lang="en-US" sz="2200" dirty="0"/>
          </a:p>
          <a:p>
            <a:r>
              <a:rPr lang="en-US" sz="2200" dirty="0"/>
              <a:t>the following uses the as keyword to instruct the compiler that the returned value of the </a:t>
            </a:r>
            <a:r>
              <a:rPr lang="en-US" sz="2200" dirty="0" err="1"/>
              <a:t>getNetPrice</a:t>
            </a:r>
            <a:r>
              <a:rPr lang="en-US" sz="2200" dirty="0"/>
              <a:t>() function is a number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4F1949-9A4E-2D34-C58F-B5B11087E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33455"/>
            <a:ext cx="10972800" cy="13647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FD8EDA-317D-8964-C46E-00EEE37B8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262" y="4802671"/>
            <a:ext cx="4638675" cy="5524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F11318-1FAE-12A3-72F7-F85CF4D72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4075" y="6001785"/>
            <a:ext cx="4733925" cy="619125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E5C3790-128F-4467-3106-34BF05493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4DC7-DE75-4247-A731-097FF929D0E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78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4E8CF-008E-CE6C-7B22-B9D1D72B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alternative Type Assertion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1CD2C-956F-06DD-A940-4F614EE7B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You can also use the angle bracket syntax &lt;&gt; to assert a type, like this: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highlight>
                  <a:srgbClr val="FFFF00"/>
                </a:highlight>
              </a:rPr>
              <a:t>&lt;</a:t>
            </a:r>
            <a:r>
              <a:rPr lang="en-US" sz="2400" b="1" dirty="0" err="1">
                <a:highlight>
                  <a:srgbClr val="FFFF00"/>
                </a:highlight>
              </a:rPr>
              <a:t>targetType</a:t>
            </a:r>
            <a:r>
              <a:rPr lang="en-US" sz="2400" b="1" dirty="0">
                <a:highlight>
                  <a:srgbClr val="FFFF00"/>
                </a:highlight>
              </a:rPr>
              <a:t>&gt; value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For example:</a:t>
            </a:r>
          </a:p>
          <a:p>
            <a:pPr marL="0" indent="0">
              <a:buNone/>
            </a:pPr>
            <a:r>
              <a:rPr lang="en-US" sz="2400" b="1" dirty="0">
                <a:highlight>
                  <a:srgbClr val="FFFF00"/>
                </a:highlight>
              </a:rPr>
              <a:t>let </a:t>
            </a:r>
            <a:r>
              <a:rPr lang="en-US" sz="2400" b="1" dirty="0" err="1">
                <a:highlight>
                  <a:srgbClr val="FFFF00"/>
                </a:highlight>
              </a:rPr>
              <a:t>netPrice</a:t>
            </a:r>
            <a:r>
              <a:rPr lang="en-US" sz="2400" b="1" dirty="0">
                <a:highlight>
                  <a:srgbClr val="FFFF00"/>
                </a:highlight>
              </a:rPr>
              <a:t> = &lt;number&gt;</a:t>
            </a:r>
            <a:r>
              <a:rPr lang="en-US" sz="2400" b="1" dirty="0" err="1">
                <a:highlight>
                  <a:srgbClr val="FFFF00"/>
                </a:highlight>
              </a:rPr>
              <a:t>getNetPrice</a:t>
            </a:r>
            <a:r>
              <a:rPr lang="en-US" sz="2400" b="1" dirty="0">
                <a:highlight>
                  <a:srgbClr val="FFFF00"/>
                </a:highlight>
              </a:rPr>
              <a:t>(100, 0.05, false);</a:t>
            </a:r>
          </a:p>
          <a:p>
            <a:r>
              <a:rPr lang="en-US" sz="2400" dirty="0"/>
              <a:t>Note that you cannot use angle bracket syntax &lt;&gt; with some libraries such as React. For this reason, you should use the as keyword for type assertions.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ECBDDC-C4D8-A6BC-97DA-A53118AFF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4DC7-DE75-4247-A731-097FF929D0E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48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96989-3EE6-2F05-C1B2-B9FC460FD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Intersection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8A395-4735-B189-1360-7D24BED17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An intersection type creates a new type by combining multiple existing types. </a:t>
            </a:r>
          </a:p>
          <a:p>
            <a:r>
              <a:rPr lang="en-US" sz="2600" dirty="0"/>
              <a:t>The new type has all features of the existing types.</a:t>
            </a:r>
          </a:p>
          <a:p>
            <a:r>
              <a:rPr lang="en-US" sz="2600" dirty="0"/>
              <a:t>To combine types, you use the &amp; operator as follows:</a:t>
            </a:r>
          </a:p>
          <a:p>
            <a:pPr marL="0" indent="0">
              <a:buNone/>
            </a:pPr>
            <a:r>
              <a:rPr lang="en-US" sz="2600" dirty="0">
                <a:highlight>
                  <a:srgbClr val="FFFF00"/>
                </a:highlight>
              </a:rPr>
              <a:t>type </a:t>
            </a:r>
            <a:r>
              <a:rPr lang="en-US" sz="2600" dirty="0" err="1">
                <a:highlight>
                  <a:srgbClr val="FFFF00"/>
                </a:highlight>
              </a:rPr>
              <a:t>typeAB</a:t>
            </a:r>
            <a:r>
              <a:rPr lang="en-US" sz="2600" dirty="0">
                <a:highlight>
                  <a:srgbClr val="FFFF00"/>
                </a:highlight>
              </a:rPr>
              <a:t> = </a:t>
            </a:r>
            <a:r>
              <a:rPr lang="en-US" sz="2600" dirty="0" err="1">
                <a:highlight>
                  <a:srgbClr val="FFFF00"/>
                </a:highlight>
              </a:rPr>
              <a:t>typeA</a:t>
            </a:r>
            <a:r>
              <a:rPr lang="en-US" sz="2600" dirty="0">
                <a:highlight>
                  <a:srgbClr val="FFFF00"/>
                </a:highlight>
              </a:rPr>
              <a:t> &amp; </a:t>
            </a:r>
            <a:r>
              <a:rPr lang="en-US" sz="2600" dirty="0" err="1">
                <a:highlight>
                  <a:srgbClr val="FFFF00"/>
                </a:highlight>
              </a:rPr>
              <a:t>typeB</a:t>
            </a:r>
            <a:r>
              <a:rPr lang="en-US" sz="2600" dirty="0">
                <a:highlight>
                  <a:srgbClr val="FFFF00"/>
                </a:highlight>
              </a:rPr>
              <a:t>;</a:t>
            </a:r>
          </a:p>
          <a:p>
            <a:r>
              <a:rPr lang="en-US" sz="2600" dirty="0"/>
              <a:t>The </a:t>
            </a:r>
            <a:r>
              <a:rPr lang="en-US" sz="2600" dirty="0" err="1"/>
              <a:t>typeAB</a:t>
            </a:r>
            <a:r>
              <a:rPr lang="en-US" sz="2600" dirty="0"/>
              <a:t> will have all properties from both </a:t>
            </a:r>
            <a:r>
              <a:rPr lang="en-US" sz="2600" dirty="0" err="1"/>
              <a:t>typeA</a:t>
            </a:r>
            <a:r>
              <a:rPr lang="en-US" sz="2600" dirty="0"/>
              <a:t> and </a:t>
            </a:r>
            <a:r>
              <a:rPr lang="en-US" sz="2600" dirty="0" err="1"/>
              <a:t>typeB</a:t>
            </a:r>
            <a:r>
              <a:rPr lang="en-US" sz="2600" dirty="0"/>
              <a:t>.</a:t>
            </a:r>
          </a:p>
          <a:p>
            <a:r>
              <a:rPr lang="en-US" sz="2600" dirty="0"/>
              <a:t>Note that the union type uses the | operator that defines a variable which can hold a value of either </a:t>
            </a:r>
            <a:r>
              <a:rPr lang="en-US" sz="2600" dirty="0" err="1"/>
              <a:t>typeA</a:t>
            </a:r>
            <a:r>
              <a:rPr lang="en-US" sz="2600" dirty="0"/>
              <a:t> or </a:t>
            </a:r>
            <a:r>
              <a:rPr lang="en-US" sz="2600" dirty="0" err="1"/>
              <a:t>typeB</a:t>
            </a:r>
            <a:endParaRPr lang="en-US" sz="2600" dirty="0"/>
          </a:p>
          <a:p>
            <a:pPr marL="0" indent="0">
              <a:buNone/>
            </a:pPr>
            <a:r>
              <a:rPr lang="en-US" sz="2600" dirty="0">
                <a:highlight>
                  <a:srgbClr val="FFFF00"/>
                </a:highlight>
              </a:rPr>
              <a:t>let </a:t>
            </a:r>
            <a:r>
              <a:rPr lang="en-US" sz="2600" dirty="0" err="1">
                <a:highlight>
                  <a:srgbClr val="FFFF00"/>
                </a:highlight>
              </a:rPr>
              <a:t>varName</a:t>
            </a:r>
            <a:r>
              <a:rPr lang="en-US" sz="2600" dirty="0">
                <a:highlight>
                  <a:srgbClr val="FFFF00"/>
                </a:highlight>
              </a:rPr>
              <a:t> = </a:t>
            </a:r>
            <a:r>
              <a:rPr lang="en-US" sz="2600" dirty="0" err="1">
                <a:highlight>
                  <a:srgbClr val="FFFF00"/>
                </a:highlight>
              </a:rPr>
              <a:t>typeA</a:t>
            </a:r>
            <a:r>
              <a:rPr lang="en-US" sz="2600" dirty="0">
                <a:highlight>
                  <a:srgbClr val="FFFF00"/>
                </a:highlight>
              </a:rPr>
              <a:t> | </a:t>
            </a:r>
            <a:r>
              <a:rPr lang="en-US" sz="2600" dirty="0" err="1">
                <a:highlight>
                  <a:srgbClr val="FFFF00"/>
                </a:highlight>
              </a:rPr>
              <a:t>typeB</a:t>
            </a:r>
            <a:r>
              <a:rPr lang="en-US" sz="2600" dirty="0">
                <a:highlight>
                  <a:srgbClr val="FFFF00"/>
                </a:highlight>
              </a:rPr>
              <a:t>; // union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B6025-7D4E-984D-467F-AD8924D75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4DC7-DE75-4247-A731-097FF929D0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73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139FA-505D-B6CC-7B4E-2BBB3CF5B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Intersection Types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4B71F1-D291-7868-3EED-51B6A6297F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728339"/>
            <a:ext cx="2832666" cy="450349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9CFE2A-C330-A29E-CB59-07D80D74D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107" y="2063432"/>
            <a:ext cx="5703253" cy="9823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336B98-2BBB-E6AD-F39E-1337D1006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8107" y="3462934"/>
            <a:ext cx="3162300" cy="23336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BE7D08-D707-4F4E-9872-F1A7A5CF13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2545" y="3481984"/>
            <a:ext cx="3714750" cy="2314575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5BE075D-14F0-533D-3FAD-3AC66F972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4DC7-DE75-4247-A731-097FF929D0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30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59E43-5BCE-725B-ED05-B393A5D28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54045-333A-AE68-FDB7-C861E2C8C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3"/>
            <a:ext cx="11347174" cy="4411662"/>
          </a:xfrm>
        </p:spPr>
        <p:txBody>
          <a:bodyPr/>
          <a:lstStyle/>
          <a:p>
            <a:r>
              <a:rPr lang="en-US" dirty="0"/>
              <a:t>When you intersect types, the order of the types doesn’t matter.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this example, </a:t>
            </a:r>
            <a:r>
              <a:rPr lang="en-US" dirty="0" err="1"/>
              <a:t>typeAB</a:t>
            </a:r>
            <a:r>
              <a:rPr lang="en-US" dirty="0"/>
              <a:t> and </a:t>
            </a:r>
            <a:r>
              <a:rPr lang="en-US" dirty="0" err="1"/>
              <a:t>typeBA</a:t>
            </a:r>
            <a:r>
              <a:rPr lang="en-US" dirty="0"/>
              <a:t> have the same properties.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341705-5CDB-0C90-3A5C-0695C3AE4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588" y="2501554"/>
            <a:ext cx="4687743" cy="99702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6B286-02F0-5B8D-7195-3F2D6F605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4DC7-DE75-4247-A731-097FF929D0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26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1EEBD-E11F-6949-BD7B-F6DEF526F4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TypeScript Type Guards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B7D61-5FDA-33E7-F78D-C2BFFCE893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Type Guards allow you to narrow down the type of a variable within a conditional block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895E87-6988-E1E9-E23E-F362E9CFF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414DC7-DE75-4247-A731-097FF929D0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46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14238-3449-2095-257A-C37C22B2E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typeof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2F1670-3C20-1ED5-929D-B088562810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512" y="1932747"/>
            <a:ext cx="6917013" cy="480301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90FBAB-5245-3018-6A29-C4F98D6ED2D6}"/>
              </a:ext>
            </a:extLst>
          </p:cNvPr>
          <p:cNvSpPr txBox="1"/>
          <p:nvPr/>
        </p:nvSpPr>
        <p:spPr>
          <a:xfrm>
            <a:off x="7113103" y="1491104"/>
            <a:ext cx="4922921" cy="3693319"/>
          </a:xfrm>
          <a:prstGeom prst="rect">
            <a:avLst/>
          </a:prstGeom>
          <a:noFill/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r>
              <a:rPr lang="en-US" dirty="0"/>
              <a:t>TypeScript knows the usage of the </a:t>
            </a:r>
            <a:r>
              <a:rPr lang="en-US" dirty="0" err="1"/>
              <a:t>typeof</a:t>
            </a:r>
            <a:r>
              <a:rPr lang="en-US" dirty="0"/>
              <a:t> operator in the conditional blocks.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Inside the following if block, TypeScript realizes that a and b are numbers.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Similarly, in the following if block, TypeScript treats a and b as strings, therefore, you can concatenate them into one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ECA04B-3DCA-9EFD-4B57-D27CB7F70062}"/>
              </a:ext>
            </a:extLst>
          </p:cNvPr>
          <p:cNvSpPr/>
          <p:nvPr/>
        </p:nvSpPr>
        <p:spPr bwMode="auto">
          <a:xfrm>
            <a:off x="318052" y="2435087"/>
            <a:ext cx="11509513" cy="149086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07B254-35A7-264A-0259-239D7079D712}"/>
              </a:ext>
            </a:extLst>
          </p:cNvPr>
          <p:cNvSpPr/>
          <p:nvPr/>
        </p:nvSpPr>
        <p:spPr bwMode="auto">
          <a:xfrm>
            <a:off x="357548" y="4104626"/>
            <a:ext cx="11678476" cy="1582137"/>
          </a:xfrm>
          <a:prstGeom prst="rect">
            <a:avLst/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30A6B78-BF2A-CB16-3DCA-CBB69DB11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988" y="3200400"/>
            <a:ext cx="4762500" cy="6685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6F67E51-318B-4673-0F10-120DE97614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4706" y="5150568"/>
            <a:ext cx="4648200" cy="474434"/>
          </a:xfrm>
          <a:prstGeom prst="rect">
            <a:avLst/>
          </a:pr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96B8268-556D-BD7C-01E7-E7312BAAD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4DC7-DE75-4247-A731-097FF929D0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8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9CC36-DBAC-2347-EC55-852AD9D54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instanceof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A325D-9243-1F9C-F517-F73FC0638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the </a:t>
            </a:r>
            <a:r>
              <a:rPr lang="en-US" dirty="0" err="1"/>
              <a:t>typeof</a:t>
            </a:r>
            <a:r>
              <a:rPr lang="en-US" dirty="0"/>
              <a:t> operator, TypeScript is also aware of the usage of the </a:t>
            </a:r>
            <a:r>
              <a:rPr lang="en-US" dirty="0" err="1"/>
              <a:t>instanceof</a:t>
            </a:r>
            <a:r>
              <a:rPr lang="en-US" dirty="0"/>
              <a:t> operator.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A69F13-6BBC-B474-4CB1-FBFFC302B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84" y="2711174"/>
            <a:ext cx="4633136" cy="37213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5F37C3-3944-2427-A218-990C5FDF0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2786586"/>
            <a:ext cx="6096000" cy="3570552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B123C66-3418-73D4-8157-BCF4CBB3B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4DC7-DE75-4247-A731-097FF929D0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34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2DB99-913C-5FCF-6049-6DBCD267F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instanceof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FBE41-FE65-05E8-E6E6-F38DD2FD2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TypeScript knows that the partner is an instance of the Customer type due to the </a:t>
            </a:r>
            <a:r>
              <a:rPr lang="en-US" dirty="0" err="1"/>
              <a:t>instanceof</a:t>
            </a:r>
            <a:r>
              <a:rPr lang="en-US" dirty="0"/>
              <a:t> operator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TypeScript knows that the partner is an instance of Supplier inside the following if block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97239C-8D53-AD11-DBAE-DFCD17ADD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823702"/>
            <a:ext cx="10759440" cy="9659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781A1E-ACCB-1FBC-D669-70B5B9E6F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" y="4943440"/>
            <a:ext cx="10546080" cy="118748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73FBAA9-6B1E-35D3-23DB-A58612BFA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4DC7-DE75-4247-A731-097FF929D0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36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238E8-7470-B1BB-097E-6CDED5C92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DB0AD-574F-2EF3-A71F-9CD25384C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 operator carries a safe check for the existence of a property on an object. You can also use it as a type guard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916221-94B9-8CA3-4716-54593503A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889484"/>
            <a:ext cx="11247120" cy="324144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04B73-F211-4BBF-674F-9F4852183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4DC7-DE75-4247-A731-097FF929D0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37041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62</TotalTime>
  <Words>992</Words>
  <Application>Microsoft Office PowerPoint</Application>
  <PresentationFormat>Widescreen</PresentationFormat>
  <Paragraphs>117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ui-monospace</vt:lpstr>
      <vt:lpstr>Wingdings</vt:lpstr>
      <vt:lpstr>Learner Template</vt:lpstr>
      <vt:lpstr>ADVANCED TYPES</vt:lpstr>
      <vt:lpstr>TypeScript Intersection Types</vt:lpstr>
      <vt:lpstr>TypeScript Intersection Types</vt:lpstr>
      <vt:lpstr>Type Order</vt:lpstr>
      <vt:lpstr>TypeScript Type Guards</vt:lpstr>
      <vt:lpstr>typeof</vt:lpstr>
      <vt:lpstr>instanceof</vt:lpstr>
      <vt:lpstr>instanceof</vt:lpstr>
      <vt:lpstr>in</vt:lpstr>
      <vt:lpstr>User-defined Type Guards</vt:lpstr>
      <vt:lpstr>User-defined Type Guards</vt:lpstr>
      <vt:lpstr>Type Casting</vt:lpstr>
      <vt:lpstr>Type casting using the as keyword</vt:lpstr>
      <vt:lpstr>Type casting using the as keyword</vt:lpstr>
      <vt:lpstr>Type Casting using the &lt;&gt; operator</vt:lpstr>
      <vt:lpstr>Type Assertions</vt:lpstr>
      <vt:lpstr>Type Assertions</vt:lpstr>
      <vt:lpstr>The alternative Type Assertion syntax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TYPES</dc:title>
  <dc:creator>Jasdhir Singh</dc:creator>
  <cp:lastModifiedBy>Jasdhir Singh</cp:lastModifiedBy>
  <cp:revision>44</cp:revision>
  <dcterms:created xsi:type="dcterms:W3CDTF">2023-06-14T17:00:29Z</dcterms:created>
  <dcterms:modified xsi:type="dcterms:W3CDTF">2023-06-14T18:02:35Z</dcterms:modified>
</cp:coreProperties>
</file>