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65" r:id="rId14"/>
    <p:sldId id="266" r:id="rId15"/>
    <p:sldId id="267" r:id="rId16"/>
    <p:sldId id="268" r:id="rId17"/>
    <p:sldId id="269" r:id="rId18"/>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98268-D9D0-41E8-A465-C129EB24E442}"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93084-66AC-42E8-8BDE-19659F2965FB}" type="slidenum">
              <a:rPr lang="en-US" smtClean="0"/>
              <a:t>‹#›</a:t>
            </a:fld>
            <a:endParaRPr lang="en-US"/>
          </a:p>
        </p:txBody>
      </p:sp>
    </p:spTree>
    <p:extLst>
      <p:ext uri="{BB962C8B-B14F-4D97-AF65-F5344CB8AC3E}">
        <p14:creationId xmlns:p14="http://schemas.microsoft.com/office/powerpoint/2010/main" val="245624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377CA22B-87B1-4C56-B4FA-BA30A4B8A2EA}" type="datetime1">
              <a:rPr lang="en-US" smtClean="0"/>
              <a:t>6/16/2023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544E56DC-4B20-485D-987F-292322734CDA}"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90396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3F1FBF8-FA50-488F-961F-6A79D17570DF}" type="datetime1">
              <a:rPr lang="en-US" smtClean="0"/>
              <a:t>6/16/2023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654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77040EF-9B44-4162-B3BC-6B704E1C3DC3}" type="datetime1">
              <a:rPr lang="en-US" smtClean="0"/>
              <a:t>6/16/2023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1348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006EE41E-EE1B-487E-9627-9F858331DB6B}" type="datetime1">
              <a:rPr lang="en-US" smtClean="0"/>
              <a:t>6/16/2023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544E56DC-4B20-485D-987F-292322734CD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2193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137CEB2-CD9B-4F07-819E-944073B05C7E}" type="datetime1">
              <a:rPr lang="en-US" smtClean="0"/>
              <a:t>6/16/2023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91567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48776C3-412C-46A4-BD9B-6A299575BD20}" type="datetime1">
              <a:rPr lang="en-US" smtClean="0"/>
              <a:t>6/16/2023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7992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C8818907-9460-4E27-95BD-093352D77E81}" type="datetime1">
              <a:rPr lang="en-US" smtClean="0"/>
              <a:t>6/16/2023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7682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CFD45CAA-00AA-417D-AB7C-72569E6B4181}" type="datetime1">
              <a:rPr lang="en-US" smtClean="0"/>
              <a:t>6/16/2023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0957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F84B2302-1049-48E8-A59F-060BD2FF7163}" type="datetime1">
              <a:rPr lang="en-US" smtClean="0"/>
              <a:t>6/16/2023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6087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B29EEF9-9E1E-46C4-91FE-636FB61F12C7}" type="datetime1">
              <a:rPr lang="en-US" smtClean="0"/>
              <a:t>6/16/2023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4854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A11AC2E-00FF-46ED-B853-D2D9BE47D194}" type="datetime1">
              <a:rPr lang="en-US" smtClean="0"/>
              <a:t>6/16/2023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0873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BA2D9A3-4560-4274-804F-88A4E61222CE}" type="datetime1">
              <a:rPr lang="en-US" smtClean="0"/>
              <a:t>6/16/2023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44E56DC-4B20-485D-987F-292322734CD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4171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E62E94DE-3E1B-4922-AE90-54C83ABEAEF0}" type="datetime1">
              <a:rPr lang="en-US" smtClean="0"/>
              <a:t>6/16/2023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544E56DC-4B20-485D-987F-292322734CDA}"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958057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D0C6-6A2C-75C4-FCCE-5FD462B9AB55}"/>
              </a:ext>
            </a:extLst>
          </p:cNvPr>
          <p:cNvSpPr>
            <a:spLocks noGrp="1"/>
          </p:cNvSpPr>
          <p:nvPr>
            <p:ph type="ctrTitle"/>
          </p:nvPr>
        </p:nvSpPr>
        <p:spPr/>
        <p:txBody>
          <a:bodyPr/>
          <a:lstStyle/>
          <a:p>
            <a:r>
              <a:rPr lang="en-US" dirty="0"/>
              <a:t>GENERICS</a:t>
            </a:r>
          </a:p>
        </p:txBody>
      </p:sp>
      <p:sp>
        <p:nvSpPr>
          <p:cNvPr id="3" name="Subtitle 2">
            <a:extLst>
              <a:ext uri="{FF2B5EF4-FFF2-40B4-BE49-F238E27FC236}">
                <a16:creationId xmlns:a16="http://schemas.microsoft.com/office/drawing/2014/main" id="{D8CF15F8-7EFC-55F1-E836-874769931708}"/>
              </a:ext>
            </a:extLst>
          </p:cNvPr>
          <p:cNvSpPr>
            <a:spLocks noGrp="1"/>
          </p:cNvSpPr>
          <p:nvPr>
            <p:ph type="subTitle" idx="1"/>
          </p:nvPr>
        </p:nvSpPr>
        <p:spPr/>
        <p:txBody>
          <a:bodyPr/>
          <a:lstStyle/>
          <a:p>
            <a:r>
              <a:rPr lang="en-US" dirty="0"/>
              <a:t>TypeScript generics allow you to write the reusable and generalized form of functions, classes, and interfaces.</a:t>
            </a:r>
          </a:p>
        </p:txBody>
      </p:sp>
      <p:sp>
        <p:nvSpPr>
          <p:cNvPr id="4" name="Slide Number Placeholder 3">
            <a:extLst>
              <a:ext uri="{FF2B5EF4-FFF2-40B4-BE49-F238E27FC236}">
                <a16:creationId xmlns:a16="http://schemas.microsoft.com/office/drawing/2014/main" id="{0085EAB6-374E-DBEC-F569-70671A39B99F}"/>
              </a:ext>
            </a:extLst>
          </p:cNvPr>
          <p:cNvSpPr>
            <a:spLocks noGrp="1"/>
          </p:cNvSpPr>
          <p:nvPr>
            <p:ph type="sldNum" sz="quarter" idx="4"/>
          </p:nvPr>
        </p:nvSpPr>
        <p:spPr/>
        <p:txBody>
          <a:bodyPr/>
          <a:lstStyle/>
          <a:p>
            <a:fld id="{544E56DC-4B20-485D-987F-292322734CDA}" type="slidenum">
              <a:rPr lang="en-US" smtClean="0"/>
              <a:t>1</a:t>
            </a:fld>
            <a:endParaRPr lang="en-US"/>
          </a:p>
        </p:txBody>
      </p:sp>
    </p:spTree>
    <p:extLst>
      <p:ext uri="{BB962C8B-B14F-4D97-AF65-F5344CB8AC3E}">
        <p14:creationId xmlns:p14="http://schemas.microsoft.com/office/powerpoint/2010/main" val="202207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D674-6AB9-6731-EBC9-92B1B5E7C5E5}"/>
              </a:ext>
            </a:extLst>
          </p:cNvPr>
          <p:cNvSpPr>
            <a:spLocks noGrp="1"/>
          </p:cNvSpPr>
          <p:nvPr>
            <p:ph type="title"/>
          </p:nvPr>
        </p:nvSpPr>
        <p:spPr/>
        <p:txBody>
          <a:bodyPr/>
          <a:lstStyle/>
          <a:p>
            <a:r>
              <a:rPr lang="en-US" dirty="0"/>
              <a:t>Array&lt;Type&gt;</a:t>
            </a:r>
          </a:p>
        </p:txBody>
      </p:sp>
      <p:sp>
        <p:nvSpPr>
          <p:cNvPr id="3" name="Content Placeholder 2">
            <a:extLst>
              <a:ext uri="{FF2B5EF4-FFF2-40B4-BE49-F238E27FC236}">
                <a16:creationId xmlns:a16="http://schemas.microsoft.com/office/drawing/2014/main" id="{6FBCCE9E-D9F2-08F3-CEFB-E015563A1F34}"/>
              </a:ext>
            </a:extLst>
          </p:cNvPr>
          <p:cNvSpPr>
            <a:spLocks noGrp="1"/>
          </p:cNvSpPr>
          <p:nvPr>
            <p:ph idx="1"/>
          </p:nvPr>
        </p:nvSpPr>
        <p:spPr/>
        <p:txBody>
          <a:bodyPr/>
          <a:lstStyle/>
          <a:p>
            <a:r>
              <a:rPr lang="en-US" sz="2400" dirty="0"/>
              <a:t>Let us consider a function</a:t>
            </a:r>
          </a:p>
          <a:p>
            <a:pPr marL="0" indent="0">
              <a:buNone/>
            </a:pPr>
            <a:r>
              <a:rPr lang="en-US" sz="2400" dirty="0">
                <a:highlight>
                  <a:srgbClr val="FFFF00"/>
                </a:highlight>
              </a:rPr>
              <a:t>function identity&lt;Type&gt;(</a:t>
            </a:r>
            <a:r>
              <a:rPr lang="en-US" sz="2400" dirty="0" err="1">
                <a:highlight>
                  <a:srgbClr val="FFFF00"/>
                </a:highlight>
              </a:rPr>
              <a:t>arg</a:t>
            </a:r>
            <a:r>
              <a:rPr lang="en-US" sz="2400" dirty="0">
                <a:highlight>
                  <a:srgbClr val="FFFF00"/>
                </a:highlight>
              </a:rPr>
              <a:t>: Type): Type {</a:t>
            </a:r>
          </a:p>
          <a:p>
            <a:pPr marL="0" indent="0">
              <a:buNone/>
            </a:pPr>
            <a:r>
              <a:rPr lang="en-US" sz="2400" dirty="0">
                <a:highlight>
                  <a:srgbClr val="FFFF00"/>
                </a:highlight>
              </a:rPr>
              <a:t>  return </a:t>
            </a:r>
            <a:r>
              <a:rPr lang="en-US" sz="2400" dirty="0" err="1">
                <a:highlight>
                  <a:srgbClr val="FFFF00"/>
                </a:highlight>
              </a:rPr>
              <a:t>arg</a:t>
            </a:r>
            <a:r>
              <a:rPr lang="en-US" sz="2400" dirty="0">
                <a:highlight>
                  <a:srgbClr val="FFFF00"/>
                </a:highlight>
              </a:rPr>
              <a:t>;</a:t>
            </a:r>
          </a:p>
          <a:p>
            <a:pPr marL="0" indent="0">
              <a:buNone/>
            </a:pPr>
            <a:r>
              <a:rPr lang="en-US" sz="2400" dirty="0">
                <a:highlight>
                  <a:srgbClr val="FFFF00"/>
                </a:highlight>
              </a:rPr>
              <a:t>}</a:t>
            </a:r>
          </a:p>
          <a:p>
            <a:r>
              <a:rPr lang="en-US" sz="2400" dirty="0"/>
              <a:t>What if we want to also log the length of the argument </a:t>
            </a:r>
            <a:r>
              <a:rPr lang="en-US" sz="2400" dirty="0" err="1"/>
              <a:t>arg</a:t>
            </a:r>
            <a:r>
              <a:rPr lang="en-US" sz="2400" dirty="0"/>
              <a:t> to the console with each call? We might be tempted to write this:</a:t>
            </a:r>
          </a:p>
          <a:p>
            <a:pPr marL="0" indent="0">
              <a:buNone/>
            </a:pPr>
            <a:r>
              <a:rPr lang="en-US" sz="2400" dirty="0">
                <a:highlight>
                  <a:srgbClr val="FFFF00"/>
                </a:highlight>
              </a:rPr>
              <a:t>function </a:t>
            </a:r>
            <a:r>
              <a:rPr lang="en-US" sz="2400" dirty="0" err="1">
                <a:highlight>
                  <a:srgbClr val="FFFF00"/>
                </a:highlight>
              </a:rPr>
              <a:t>loggingIdentity</a:t>
            </a:r>
            <a:r>
              <a:rPr lang="en-US" sz="2400" dirty="0">
                <a:highlight>
                  <a:srgbClr val="FFFF00"/>
                </a:highlight>
              </a:rPr>
              <a:t>&lt;Type&gt;(</a:t>
            </a:r>
            <a:r>
              <a:rPr lang="en-US" sz="2400" dirty="0" err="1">
                <a:highlight>
                  <a:srgbClr val="FFFF00"/>
                </a:highlight>
              </a:rPr>
              <a:t>arg</a:t>
            </a:r>
            <a:r>
              <a:rPr lang="en-US" sz="2400" dirty="0">
                <a:highlight>
                  <a:srgbClr val="FFFF00"/>
                </a:highlight>
              </a:rPr>
              <a:t>: Type): Type {</a:t>
            </a:r>
          </a:p>
          <a:p>
            <a:pPr marL="0" indent="0">
              <a:buNone/>
            </a:pPr>
            <a:r>
              <a:rPr lang="en-US" sz="2400" dirty="0">
                <a:highlight>
                  <a:srgbClr val="FFFF00"/>
                </a:highlight>
              </a:rPr>
              <a:t>  console.log(</a:t>
            </a:r>
            <a:r>
              <a:rPr lang="en-US" sz="2400" dirty="0" err="1">
                <a:highlight>
                  <a:srgbClr val="FFFF00"/>
                </a:highlight>
              </a:rPr>
              <a:t>arg.length</a:t>
            </a:r>
            <a:r>
              <a:rPr lang="en-US" sz="2400" dirty="0">
                <a:highlight>
                  <a:srgbClr val="FFFF00"/>
                </a:highlight>
              </a:rPr>
              <a:t>);</a:t>
            </a:r>
          </a:p>
          <a:p>
            <a:pPr marL="0" indent="0">
              <a:buNone/>
            </a:pPr>
            <a:r>
              <a:rPr lang="en-US" sz="2400" dirty="0">
                <a:highlight>
                  <a:srgbClr val="FFFF00"/>
                </a:highlight>
              </a:rPr>
              <a:t>  return </a:t>
            </a:r>
            <a:r>
              <a:rPr lang="en-US" sz="2400" dirty="0" err="1">
                <a:highlight>
                  <a:srgbClr val="FFFF00"/>
                </a:highlight>
              </a:rPr>
              <a:t>arg</a:t>
            </a:r>
            <a:r>
              <a:rPr lang="en-US" sz="2400" dirty="0">
                <a:highlight>
                  <a:srgbClr val="FFFF00"/>
                </a:highlight>
              </a:rPr>
              <a:t>;</a:t>
            </a:r>
          </a:p>
          <a:p>
            <a:pPr marL="0" indent="0">
              <a:buNone/>
            </a:pPr>
            <a:r>
              <a:rPr lang="en-US" sz="2400" dirty="0">
                <a:highlight>
                  <a:srgbClr val="FFFF00"/>
                </a:highlight>
              </a:rPr>
              <a:t>}</a:t>
            </a:r>
          </a:p>
          <a:p>
            <a:pPr marL="0" indent="0">
              <a:buNone/>
            </a:pPr>
            <a:r>
              <a:rPr lang="en-US" sz="2400" dirty="0">
                <a:highlight>
                  <a:srgbClr val="FF0000"/>
                </a:highlight>
              </a:rPr>
              <a:t>Property 'length' does not exist on type 'Type'.</a:t>
            </a:r>
          </a:p>
        </p:txBody>
      </p:sp>
      <p:sp>
        <p:nvSpPr>
          <p:cNvPr id="4" name="Slide Number Placeholder 3">
            <a:extLst>
              <a:ext uri="{FF2B5EF4-FFF2-40B4-BE49-F238E27FC236}">
                <a16:creationId xmlns:a16="http://schemas.microsoft.com/office/drawing/2014/main" id="{A597E027-7C3D-9DF0-F523-C433DF1F7204}"/>
              </a:ext>
            </a:extLst>
          </p:cNvPr>
          <p:cNvSpPr>
            <a:spLocks noGrp="1"/>
          </p:cNvSpPr>
          <p:nvPr>
            <p:ph type="sldNum" sz="quarter" idx="12"/>
          </p:nvPr>
        </p:nvSpPr>
        <p:spPr/>
        <p:txBody>
          <a:bodyPr/>
          <a:lstStyle/>
          <a:p>
            <a:fld id="{544E56DC-4B20-485D-987F-292322734CDA}" type="slidenum">
              <a:rPr lang="en-US" smtClean="0"/>
              <a:t>10</a:t>
            </a:fld>
            <a:endParaRPr lang="en-US"/>
          </a:p>
        </p:txBody>
      </p:sp>
    </p:spTree>
    <p:extLst>
      <p:ext uri="{BB962C8B-B14F-4D97-AF65-F5344CB8AC3E}">
        <p14:creationId xmlns:p14="http://schemas.microsoft.com/office/powerpoint/2010/main" val="389202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5F79-EBA5-D3ED-182E-EE9838689DBE}"/>
              </a:ext>
            </a:extLst>
          </p:cNvPr>
          <p:cNvSpPr>
            <a:spLocks noGrp="1"/>
          </p:cNvSpPr>
          <p:nvPr>
            <p:ph type="title"/>
          </p:nvPr>
        </p:nvSpPr>
        <p:spPr/>
        <p:txBody>
          <a:bodyPr/>
          <a:lstStyle/>
          <a:p>
            <a:r>
              <a:rPr lang="en-US" dirty="0"/>
              <a:t>Array&lt;Type&gt;</a:t>
            </a:r>
          </a:p>
        </p:txBody>
      </p:sp>
      <p:sp>
        <p:nvSpPr>
          <p:cNvPr id="3" name="Content Placeholder 2">
            <a:extLst>
              <a:ext uri="{FF2B5EF4-FFF2-40B4-BE49-F238E27FC236}">
                <a16:creationId xmlns:a16="http://schemas.microsoft.com/office/drawing/2014/main" id="{635B8254-1F80-CF5F-30A5-1DC422B0A4BE}"/>
              </a:ext>
            </a:extLst>
          </p:cNvPr>
          <p:cNvSpPr>
            <a:spLocks noGrp="1"/>
          </p:cNvSpPr>
          <p:nvPr>
            <p:ph idx="1"/>
          </p:nvPr>
        </p:nvSpPr>
        <p:spPr/>
        <p:txBody>
          <a:bodyPr/>
          <a:lstStyle/>
          <a:p>
            <a:r>
              <a:rPr lang="en-US" sz="2300" dirty="0"/>
              <a:t>When we do, the compiler will give us an error that we’re using the .length member of </a:t>
            </a:r>
            <a:r>
              <a:rPr lang="en-US" sz="2300" dirty="0" err="1"/>
              <a:t>arg</a:t>
            </a:r>
            <a:r>
              <a:rPr lang="en-US" sz="2300" dirty="0"/>
              <a:t>, but nowhere have we said that </a:t>
            </a:r>
            <a:r>
              <a:rPr lang="en-US" sz="2300" dirty="0" err="1"/>
              <a:t>arg</a:t>
            </a:r>
            <a:r>
              <a:rPr lang="en-US" sz="2300" dirty="0"/>
              <a:t> has this member. </a:t>
            </a:r>
          </a:p>
          <a:p>
            <a:r>
              <a:rPr lang="en-US" sz="2300" dirty="0"/>
              <a:t>Remember, we said earlier that these type variables stand in for any and all types, so someone using this function could have passed in a number instead, which does not have a .length member.</a:t>
            </a:r>
          </a:p>
          <a:p>
            <a:r>
              <a:rPr lang="en-US" sz="2300" dirty="0"/>
              <a:t>Let’s say that we’ve actually intended this function to work on arrays of Type rather than Type directly. Since we’re working with arrays, the .length member should be available. We can describe this just like we would create arrays of other types:</a:t>
            </a:r>
          </a:p>
          <a:p>
            <a:pPr marL="0" indent="0">
              <a:buNone/>
            </a:pPr>
            <a:r>
              <a:rPr lang="en-US" sz="2300" dirty="0">
                <a:highlight>
                  <a:srgbClr val="FFFF00"/>
                </a:highlight>
              </a:rPr>
              <a:t>function </a:t>
            </a:r>
            <a:r>
              <a:rPr lang="en-US" sz="2300" dirty="0" err="1">
                <a:highlight>
                  <a:srgbClr val="FFFF00"/>
                </a:highlight>
              </a:rPr>
              <a:t>loggingIdentity</a:t>
            </a:r>
            <a:r>
              <a:rPr lang="en-US" sz="2300" dirty="0">
                <a:highlight>
                  <a:srgbClr val="FFFF00"/>
                </a:highlight>
              </a:rPr>
              <a:t>&lt;Type&gt;(</a:t>
            </a:r>
            <a:r>
              <a:rPr lang="en-US" sz="2300" dirty="0" err="1">
                <a:highlight>
                  <a:srgbClr val="FFFF00"/>
                </a:highlight>
              </a:rPr>
              <a:t>arg</a:t>
            </a:r>
            <a:r>
              <a:rPr lang="en-US" sz="2300" dirty="0">
                <a:highlight>
                  <a:srgbClr val="FFFF00"/>
                </a:highlight>
              </a:rPr>
              <a:t>: Type[]): Type[] {</a:t>
            </a:r>
          </a:p>
          <a:p>
            <a:pPr marL="0" indent="0">
              <a:buNone/>
            </a:pPr>
            <a:r>
              <a:rPr lang="en-US" sz="2300" dirty="0">
                <a:highlight>
                  <a:srgbClr val="FFFF00"/>
                </a:highlight>
              </a:rPr>
              <a:t>  console.log(</a:t>
            </a:r>
            <a:r>
              <a:rPr lang="en-US" sz="2300" dirty="0" err="1">
                <a:highlight>
                  <a:srgbClr val="FFFF00"/>
                </a:highlight>
              </a:rPr>
              <a:t>arg.length</a:t>
            </a:r>
            <a:r>
              <a:rPr lang="en-US" sz="2300" dirty="0">
                <a:highlight>
                  <a:srgbClr val="FFFF00"/>
                </a:highlight>
              </a:rPr>
              <a:t>);</a:t>
            </a:r>
          </a:p>
          <a:p>
            <a:pPr marL="0" indent="0">
              <a:buNone/>
            </a:pPr>
            <a:r>
              <a:rPr lang="en-US" sz="2300" dirty="0">
                <a:highlight>
                  <a:srgbClr val="FFFF00"/>
                </a:highlight>
              </a:rPr>
              <a:t>  return </a:t>
            </a:r>
            <a:r>
              <a:rPr lang="en-US" sz="2300" dirty="0" err="1">
                <a:highlight>
                  <a:srgbClr val="FFFF00"/>
                </a:highlight>
              </a:rPr>
              <a:t>arg</a:t>
            </a:r>
            <a:r>
              <a:rPr lang="en-US" sz="2300" dirty="0">
                <a:highlight>
                  <a:srgbClr val="FFFF00"/>
                </a:highlight>
              </a:rPr>
              <a:t>;</a:t>
            </a:r>
          </a:p>
          <a:p>
            <a:pPr marL="0" indent="0">
              <a:buNone/>
            </a:pPr>
            <a:r>
              <a:rPr lang="en-US" sz="2300" dirty="0">
                <a:highlight>
                  <a:srgbClr val="FFFF00"/>
                </a:highlight>
              </a:rPr>
              <a:t>}</a:t>
            </a:r>
          </a:p>
        </p:txBody>
      </p:sp>
      <p:sp>
        <p:nvSpPr>
          <p:cNvPr id="4" name="Slide Number Placeholder 3">
            <a:extLst>
              <a:ext uri="{FF2B5EF4-FFF2-40B4-BE49-F238E27FC236}">
                <a16:creationId xmlns:a16="http://schemas.microsoft.com/office/drawing/2014/main" id="{82655050-40F1-7634-17DE-CC7C2C9137B3}"/>
              </a:ext>
            </a:extLst>
          </p:cNvPr>
          <p:cNvSpPr>
            <a:spLocks noGrp="1"/>
          </p:cNvSpPr>
          <p:nvPr>
            <p:ph type="sldNum" sz="quarter" idx="12"/>
          </p:nvPr>
        </p:nvSpPr>
        <p:spPr/>
        <p:txBody>
          <a:bodyPr/>
          <a:lstStyle/>
          <a:p>
            <a:fld id="{544E56DC-4B20-485D-987F-292322734CDA}" type="slidenum">
              <a:rPr lang="en-US" smtClean="0"/>
              <a:t>11</a:t>
            </a:fld>
            <a:endParaRPr lang="en-US"/>
          </a:p>
        </p:txBody>
      </p:sp>
    </p:spTree>
    <p:extLst>
      <p:ext uri="{BB962C8B-B14F-4D97-AF65-F5344CB8AC3E}">
        <p14:creationId xmlns:p14="http://schemas.microsoft.com/office/powerpoint/2010/main" val="137242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370D-599C-B86C-A58D-7A9C18AA28E8}"/>
              </a:ext>
            </a:extLst>
          </p:cNvPr>
          <p:cNvSpPr>
            <a:spLocks noGrp="1"/>
          </p:cNvSpPr>
          <p:nvPr>
            <p:ph type="title"/>
          </p:nvPr>
        </p:nvSpPr>
        <p:spPr/>
        <p:txBody>
          <a:bodyPr/>
          <a:lstStyle/>
          <a:p>
            <a:r>
              <a:rPr lang="en-US" dirty="0"/>
              <a:t>Array&lt;Type&gt;</a:t>
            </a:r>
          </a:p>
        </p:txBody>
      </p:sp>
      <p:sp>
        <p:nvSpPr>
          <p:cNvPr id="3" name="Content Placeholder 2">
            <a:extLst>
              <a:ext uri="{FF2B5EF4-FFF2-40B4-BE49-F238E27FC236}">
                <a16:creationId xmlns:a16="http://schemas.microsoft.com/office/drawing/2014/main" id="{63FF8716-A88A-1862-1C91-5DE817549481}"/>
              </a:ext>
            </a:extLst>
          </p:cNvPr>
          <p:cNvSpPr>
            <a:spLocks noGrp="1"/>
          </p:cNvSpPr>
          <p:nvPr>
            <p:ph idx="1"/>
          </p:nvPr>
        </p:nvSpPr>
        <p:spPr/>
        <p:txBody>
          <a:bodyPr/>
          <a:lstStyle/>
          <a:p>
            <a:r>
              <a:rPr lang="en-US" sz="2200" dirty="0"/>
              <a:t>You can read the type of </a:t>
            </a:r>
            <a:r>
              <a:rPr lang="en-US" sz="2200" dirty="0" err="1"/>
              <a:t>loggingIdentity</a:t>
            </a:r>
            <a:r>
              <a:rPr lang="en-US" sz="2200" dirty="0"/>
              <a:t> as “the generic function </a:t>
            </a:r>
            <a:r>
              <a:rPr lang="en-US" sz="2200" dirty="0" err="1"/>
              <a:t>loggingIdentity</a:t>
            </a:r>
            <a:r>
              <a:rPr lang="en-US" sz="2200" dirty="0"/>
              <a:t> takes a type parameter Type, and an argument </a:t>
            </a:r>
            <a:r>
              <a:rPr lang="en-US" sz="2200" dirty="0" err="1"/>
              <a:t>arg</a:t>
            </a:r>
            <a:r>
              <a:rPr lang="en-US" sz="2200" dirty="0"/>
              <a:t> which is an array of Types, and returns an array of Types.” </a:t>
            </a:r>
          </a:p>
          <a:p>
            <a:r>
              <a:rPr lang="en-US" sz="2200" dirty="0"/>
              <a:t>If we passed in an array of numbers, we’d get an array of numbers back out, as Type would bind to number. </a:t>
            </a:r>
          </a:p>
          <a:p>
            <a:r>
              <a:rPr lang="en-US" sz="2200" dirty="0"/>
              <a:t>This allows us to use our generic type variable Type as part of the types we’re working with, rather than the whole type, giving us greater flexibility.</a:t>
            </a:r>
          </a:p>
          <a:p>
            <a:r>
              <a:rPr lang="en-US" sz="2200" dirty="0"/>
              <a:t>We can alternatively write the sample example this way:</a:t>
            </a:r>
          </a:p>
          <a:p>
            <a:endParaRPr lang="en-US" sz="2200" dirty="0"/>
          </a:p>
          <a:p>
            <a:pPr marL="0" indent="0">
              <a:buNone/>
            </a:pPr>
            <a:r>
              <a:rPr lang="en-US" sz="2200" dirty="0">
                <a:highlight>
                  <a:srgbClr val="FFFF00"/>
                </a:highlight>
              </a:rPr>
              <a:t>function </a:t>
            </a:r>
            <a:r>
              <a:rPr lang="en-US" sz="2200" dirty="0" err="1">
                <a:highlight>
                  <a:srgbClr val="FFFF00"/>
                </a:highlight>
              </a:rPr>
              <a:t>loggingIdentity</a:t>
            </a:r>
            <a:r>
              <a:rPr lang="en-US" sz="2200" dirty="0">
                <a:highlight>
                  <a:srgbClr val="FFFF00"/>
                </a:highlight>
              </a:rPr>
              <a:t>&lt;Type&gt;(</a:t>
            </a:r>
            <a:r>
              <a:rPr lang="en-US" sz="2200" dirty="0" err="1">
                <a:highlight>
                  <a:srgbClr val="FFFF00"/>
                </a:highlight>
              </a:rPr>
              <a:t>arg</a:t>
            </a:r>
            <a:r>
              <a:rPr lang="en-US" sz="2200" dirty="0">
                <a:highlight>
                  <a:srgbClr val="FFFF00"/>
                </a:highlight>
              </a:rPr>
              <a:t>: Array&lt;Type&gt;): Array&lt;Type&gt; {</a:t>
            </a:r>
          </a:p>
          <a:p>
            <a:pPr marL="0" indent="0">
              <a:buNone/>
            </a:pPr>
            <a:r>
              <a:rPr lang="en-US" sz="2200" dirty="0">
                <a:highlight>
                  <a:srgbClr val="FFFF00"/>
                </a:highlight>
              </a:rPr>
              <a:t>  console.log(</a:t>
            </a:r>
            <a:r>
              <a:rPr lang="en-US" sz="2200" dirty="0" err="1">
                <a:highlight>
                  <a:srgbClr val="FFFF00"/>
                </a:highlight>
              </a:rPr>
              <a:t>arg.length</a:t>
            </a:r>
            <a:r>
              <a:rPr lang="en-US" sz="2200" dirty="0">
                <a:highlight>
                  <a:srgbClr val="FFFF00"/>
                </a:highlight>
              </a:rPr>
              <a:t>); // Array has a .length, so no more error</a:t>
            </a:r>
          </a:p>
          <a:p>
            <a:pPr marL="0" indent="0">
              <a:buNone/>
            </a:pPr>
            <a:r>
              <a:rPr lang="en-US" sz="2200" dirty="0">
                <a:highlight>
                  <a:srgbClr val="FFFF00"/>
                </a:highlight>
              </a:rPr>
              <a:t>  return </a:t>
            </a:r>
            <a:r>
              <a:rPr lang="en-US" sz="2200" dirty="0" err="1">
                <a:highlight>
                  <a:srgbClr val="FFFF00"/>
                </a:highlight>
              </a:rPr>
              <a:t>arg</a:t>
            </a:r>
            <a:r>
              <a:rPr lang="en-US" sz="2200" dirty="0">
                <a:highlight>
                  <a:srgbClr val="FFFF00"/>
                </a:highlight>
              </a:rPr>
              <a:t>;</a:t>
            </a:r>
          </a:p>
          <a:p>
            <a:pPr marL="0" indent="0">
              <a:buNone/>
            </a:pPr>
            <a:r>
              <a:rPr lang="en-US" sz="2200" dirty="0">
                <a:highlight>
                  <a:srgbClr val="FFFF00"/>
                </a:highlight>
              </a:rPr>
              <a:t>}</a:t>
            </a:r>
          </a:p>
        </p:txBody>
      </p:sp>
      <p:sp>
        <p:nvSpPr>
          <p:cNvPr id="4" name="Slide Number Placeholder 3">
            <a:extLst>
              <a:ext uri="{FF2B5EF4-FFF2-40B4-BE49-F238E27FC236}">
                <a16:creationId xmlns:a16="http://schemas.microsoft.com/office/drawing/2014/main" id="{FBA314C2-2689-8B47-03D6-83C370B8EB2A}"/>
              </a:ext>
            </a:extLst>
          </p:cNvPr>
          <p:cNvSpPr>
            <a:spLocks noGrp="1"/>
          </p:cNvSpPr>
          <p:nvPr>
            <p:ph type="sldNum" sz="quarter" idx="12"/>
          </p:nvPr>
        </p:nvSpPr>
        <p:spPr/>
        <p:txBody>
          <a:bodyPr/>
          <a:lstStyle/>
          <a:p>
            <a:fld id="{544E56DC-4B20-485D-987F-292322734CDA}" type="slidenum">
              <a:rPr lang="en-US" smtClean="0"/>
              <a:t>12</a:t>
            </a:fld>
            <a:endParaRPr lang="en-US"/>
          </a:p>
        </p:txBody>
      </p:sp>
    </p:spTree>
    <p:extLst>
      <p:ext uri="{BB962C8B-B14F-4D97-AF65-F5344CB8AC3E}">
        <p14:creationId xmlns:p14="http://schemas.microsoft.com/office/powerpoint/2010/main" val="96409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A8F8-1682-A39F-8BB1-23B622D39A77}"/>
              </a:ext>
            </a:extLst>
          </p:cNvPr>
          <p:cNvSpPr>
            <a:spLocks noGrp="1"/>
          </p:cNvSpPr>
          <p:nvPr>
            <p:ph type="ctrTitle"/>
          </p:nvPr>
        </p:nvSpPr>
        <p:spPr/>
        <p:txBody>
          <a:bodyPr/>
          <a:lstStyle/>
          <a:p>
            <a:r>
              <a:rPr lang="en-US" dirty="0"/>
              <a:t>TypeScript Modules</a:t>
            </a:r>
          </a:p>
        </p:txBody>
      </p:sp>
      <p:sp>
        <p:nvSpPr>
          <p:cNvPr id="5" name="Subtitle 4">
            <a:extLst>
              <a:ext uri="{FF2B5EF4-FFF2-40B4-BE49-F238E27FC236}">
                <a16:creationId xmlns:a16="http://schemas.microsoft.com/office/drawing/2014/main" id="{630DF7CA-8C0B-1854-AB0B-D27A3F4746CF}"/>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0F7B76D6-AFAE-6B4C-1AB2-9A998B45265A}"/>
              </a:ext>
            </a:extLst>
          </p:cNvPr>
          <p:cNvSpPr>
            <a:spLocks noGrp="1"/>
          </p:cNvSpPr>
          <p:nvPr>
            <p:ph type="sldNum" sz="quarter" idx="4"/>
          </p:nvPr>
        </p:nvSpPr>
        <p:spPr/>
        <p:txBody>
          <a:bodyPr/>
          <a:lstStyle/>
          <a:p>
            <a:fld id="{544E56DC-4B20-485D-987F-292322734CDA}" type="slidenum">
              <a:rPr lang="en-US" smtClean="0"/>
              <a:t>13</a:t>
            </a:fld>
            <a:endParaRPr lang="en-US"/>
          </a:p>
        </p:txBody>
      </p:sp>
    </p:spTree>
    <p:extLst>
      <p:ext uri="{BB962C8B-B14F-4D97-AF65-F5344CB8AC3E}">
        <p14:creationId xmlns:p14="http://schemas.microsoft.com/office/powerpoint/2010/main" val="349921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0EF3-C0FC-FD80-84F5-D0D637B7873F}"/>
              </a:ext>
            </a:extLst>
          </p:cNvPr>
          <p:cNvSpPr>
            <a:spLocks noGrp="1"/>
          </p:cNvSpPr>
          <p:nvPr>
            <p:ph type="title"/>
          </p:nvPr>
        </p:nvSpPr>
        <p:spPr/>
        <p:txBody>
          <a:bodyPr/>
          <a:lstStyle/>
          <a:p>
            <a:r>
              <a:rPr lang="en-US" dirty="0"/>
              <a:t>TypeScript Modules</a:t>
            </a:r>
          </a:p>
        </p:txBody>
      </p:sp>
      <p:sp>
        <p:nvSpPr>
          <p:cNvPr id="3" name="Content Placeholder 2">
            <a:extLst>
              <a:ext uri="{FF2B5EF4-FFF2-40B4-BE49-F238E27FC236}">
                <a16:creationId xmlns:a16="http://schemas.microsoft.com/office/drawing/2014/main" id="{E8D75B86-30EA-B8D6-0ACE-F298A5B96EEB}"/>
              </a:ext>
            </a:extLst>
          </p:cNvPr>
          <p:cNvSpPr>
            <a:spLocks noGrp="1"/>
          </p:cNvSpPr>
          <p:nvPr>
            <p:ph idx="1"/>
          </p:nvPr>
        </p:nvSpPr>
        <p:spPr/>
        <p:txBody>
          <a:bodyPr/>
          <a:lstStyle/>
          <a:p>
            <a:r>
              <a:rPr lang="en-US" sz="2400" dirty="0"/>
              <a:t>A TypeScript module can contain both declarations and code. </a:t>
            </a:r>
          </a:p>
          <a:p>
            <a:r>
              <a:rPr lang="en-US" sz="2400" dirty="0"/>
              <a:t>A module executes within its own scope, not in the global scope. </a:t>
            </a:r>
          </a:p>
          <a:p>
            <a:r>
              <a:rPr lang="en-US" sz="2400" dirty="0"/>
              <a:t>It means that when you declare variables, functions, classes, interfaces, etc., in a module, they are not visible outside the module unless you explicitly export them using export statement.</a:t>
            </a:r>
          </a:p>
          <a:p>
            <a:r>
              <a:rPr lang="en-US" sz="2400" dirty="0"/>
              <a:t>On the other hand, if you want to access variables, functions, classes, etc., from a module, you need to import them using the import statement.</a:t>
            </a:r>
          </a:p>
        </p:txBody>
      </p:sp>
      <p:sp>
        <p:nvSpPr>
          <p:cNvPr id="4" name="Slide Number Placeholder 3">
            <a:extLst>
              <a:ext uri="{FF2B5EF4-FFF2-40B4-BE49-F238E27FC236}">
                <a16:creationId xmlns:a16="http://schemas.microsoft.com/office/drawing/2014/main" id="{31D1AFC1-F1F6-34E6-EDDA-FC4DDA1C86BF}"/>
              </a:ext>
            </a:extLst>
          </p:cNvPr>
          <p:cNvSpPr>
            <a:spLocks noGrp="1"/>
          </p:cNvSpPr>
          <p:nvPr>
            <p:ph type="sldNum" sz="quarter" idx="12"/>
          </p:nvPr>
        </p:nvSpPr>
        <p:spPr/>
        <p:txBody>
          <a:bodyPr/>
          <a:lstStyle/>
          <a:p>
            <a:fld id="{544E56DC-4B20-485D-987F-292322734CDA}" type="slidenum">
              <a:rPr lang="en-US" smtClean="0"/>
              <a:t>14</a:t>
            </a:fld>
            <a:endParaRPr lang="en-US"/>
          </a:p>
        </p:txBody>
      </p:sp>
    </p:spTree>
    <p:extLst>
      <p:ext uri="{BB962C8B-B14F-4D97-AF65-F5344CB8AC3E}">
        <p14:creationId xmlns:p14="http://schemas.microsoft.com/office/powerpoint/2010/main" val="57984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9511-FE34-E715-F2EB-9145C288509D}"/>
              </a:ext>
            </a:extLst>
          </p:cNvPr>
          <p:cNvSpPr>
            <a:spLocks noGrp="1"/>
          </p:cNvSpPr>
          <p:nvPr>
            <p:ph type="title"/>
          </p:nvPr>
        </p:nvSpPr>
        <p:spPr/>
        <p:txBody>
          <a:bodyPr/>
          <a:lstStyle/>
          <a:p>
            <a:r>
              <a:rPr lang="en-US" dirty="0"/>
              <a:t>Creating a new module</a:t>
            </a:r>
          </a:p>
        </p:txBody>
      </p:sp>
      <p:sp>
        <p:nvSpPr>
          <p:cNvPr id="3" name="Content Placeholder 2">
            <a:extLst>
              <a:ext uri="{FF2B5EF4-FFF2-40B4-BE49-F238E27FC236}">
                <a16:creationId xmlns:a16="http://schemas.microsoft.com/office/drawing/2014/main" id="{24BEF2A3-7739-84FD-3928-D9DC4B3DD8A4}"/>
              </a:ext>
            </a:extLst>
          </p:cNvPr>
          <p:cNvSpPr>
            <a:spLocks noGrp="1"/>
          </p:cNvSpPr>
          <p:nvPr>
            <p:ph idx="1"/>
          </p:nvPr>
        </p:nvSpPr>
        <p:spPr/>
        <p:txBody>
          <a:bodyPr/>
          <a:lstStyle/>
          <a:p>
            <a:r>
              <a:rPr lang="en-US" dirty="0"/>
              <a:t>The following creates a new module called </a:t>
            </a:r>
            <a:r>
              <a:rPr lang="en-US" dirty="0" err="1"/>
              <a:t>Validator.ts</a:t>
            </a:r>
            <a:r>
              <a:rPr lang="en-US" dirty="0"/>
              <a:t> and declares an interface named Validator</a:t>
            </a:r>
          </a:p>
          <a:p>
            <a:endParaRPr lang="en-US" dirty="0"/>
          </a:p>
          <a:p>
            <a:endParaRPr lang="en-US" dirty="0"/>
          </a:p>
          <a:p>
            <a:r>
              <a:rPr lang="en-US" dirty="0"/>
              <a:t>In this module, we place the export keyword before the interface keyword to expose it to other modules.</a:t>
            </a:r>
          </a:p>
          <a:p>
            <a:r>
              <a:rPr lang="en-US" dirty="0"/>
              <a:t>In other words, if you do not use the export keyword, the Validator interface is private in the </a:t>
            </a:r>
            <a:r>
              <a:rPr lang="en-US" dirty="0" err="1"/>
              <a:t>Validator.ts</a:t>
            </a:r>
            <a:r>
              <a:rPr lang="en-US" dirty="0"/>
              <a:t> module, therefore, it cannot be used by other modules.</a:t>
            </a:r>
          </a:p>
        </p:txBody>
      </p:sp>
      <p:sp>
        <p:nvSpPr>
          <p:cNvPr id="4" name="Slide Number Placeholder 3">
            <a:extLst>
              <a:ext uri="{FF2B5EF4-FFF2-40B4-BE49-F238E27FC236}">
                <a16:creationId xmlns:a16="http://schemas.microsoft.com/office/drawing/2014/main" id="{FD3FD8FE-D4EC-DD51-FF67-47A56E95E2F4}"/>
              </a:ext>
            </a:extLst>
          </p:cNvPr>
          <p:cNvSpPr>
            <a:spLocks noGrp="1"/>
          </p:cNvSpPr>
          <p:nvPr>
            <p:ph type="sldNum" sz="quarter" idx="12"/>
          </p:nvPr>
        </p:nvSpPr>
        <p:spPr/>
        <p:txBody>
          <a:bodyPr/>
          <a:lstStyle/>
          <a:p>
            <a:fld id="{544E56DC-4B20-485D-987F-292322734CDA}" type="slidenum">
              <a:rPr lang="en-US" smtClean="0"/>
              <a:t>15</a:t>
            </a:fld>
            <a:endParaRPr lang="en-US"/>
          </a:p>
        </p:txBody>
      </p:sp>
      <p:pic>
        <p:nvPicPr>
          <p:cNvPr id="6" name="Picture 5">
            <a:extLst>
              <a:ext uri="{FF2B5EF4-FFF2-40B4-BE49-F238E27FC236}">
                <a16:creationId xmlns:a16="http://schemas.microsoft.com/office/drawing/2014/main" id="{4706DD87-017D-396A-5477-66940122F68A}"/>
              </a:ext>
            </a:extLst>
          </p:cNvPr>
          <p:cNvPicPr>
            <a:picLocks noChangeAspect="1"/>
          </p:cNvPicPr>
          <p:nvPr/>
        </p:nvPicPr>
        <p:blipFill>
          <a:blip r:embed="rId2"/>
          <a:stretch>
            <a:fillRect/>
          </a:stretch>
        </p:blipFill>
        <p:spPr>
          <a:xfrm>
            <a:off x="7667625" y="2349154"/>
            <a:ext cx="3000375" cy="847725"/>
          </a:xfrm>
          <a:prstGeom prst="rect">
            <a:avLst/>
          </a:prstGeom>
        </p:spPr>
      </p:pic>
    </p:spTree>
    <p:extLst>
      <p:ext uri="{BB962C8B-B14F-4D97-AF65-F5344CB8AC3E}">
        <p14:creationId xmlns:p14="http://schemas.microsoft.com/office/powerpoint/2010/main" val="3956177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E1B1-2F12-950B-EDA6-06D139846D26}"/>
              </a:ext>
            </a:extLst>
          </p:cNvPr>
          <p:cNvSpPr>
            <a:spLocks noGrp="1"/>
          </p:cNvSpPr>
          <p:nvPr>
            <p:ph type="title"/>
          </p:nvPr>
        </p:nvSpPr>
        <p:spPr/>
        <p:txBody>
          <a:bodyPr/>
          <a:lstStyle/>
          <a:p>
            <a:r>
              <a:rPr lang="en-US" dirty="0"/>
              <a:t>Export statements</a:t>
            </a:r>
          </a:p>
        </p:txBody>
      </p:sp>
      <p:sp>
        <p:nvSpPr>
          <p:cNvPr id="3" name="Content Placeholder 2">
            <a:extLst>
              <a:ext uri="{FF2B5EF4-FFF2-40B4-BE49-F238E27FC236}">
                <a16:creationId xmlns:a16="http://schemas.microsoft.com/office/drawing/2014/main" id="{5F433F14-7441-4A57-E889-58DEE9001409}"/>
              </a:ext>
            </a:extLst>
          </p:cNvPr>
          <p:cNvSpPr>
            <a:spLocks noGrp="1"/>
          </p:cNvSpPr>
          <p:nvPr>
            <p:ph idx="1"/>
          </p:nvPr>
        </p:nvSpPr>
        <p:spPr/>
        <p:txBody>
          <a:bodyPr/>
          <a:lstStyle/>
          <a:p>
            <a:r>
              <a:rPr lang="en-US" dirty="0"/>
              <a:t>Another way to export a declaration from a module is to use the export statement</a:t>
            </a:r>
          </a:p>
        </p:txBody>
      </p:sp>
      <p:sp>
        <p:nvSpPr>
          <p:cNvPr id="4" name="Slide Number Placeholder 3">
            <a:extLst>
              <a:ext uri="{FF2B5EF4-FFF2-40B4-BE49-F238E27FC236}">
                <a16:creationId xmlns:a16="http://schemas.microsoft.com/office/drawing/2014/main" id="{1E675C94-4A0E-DC7E-ADD8-AD0B4EC52B9E}"/>
              </a:ext>
            </a:extLst>
          </p:cNvPr>
          <p:cNvSpPr>
            <a:spLocks noGrp="1"/>
          </p:cNvSpPr>
          <p:nvPr>
            <p:ph type="sldNum" sz="quarter" idx="12"/>
          </p:nvPr>
        </p:nvSpPr>
        <p:spPr/>
        <p:txBody>
          <a:bodyPr/>
          <a:lstStyle/>
          <a:p>
            <a:fld id="{544E56DC-4B20-485D-987F-292322734CDA}" type="slidenum">
              <a:rPr lang="en-US" smtClean="0"/>
              <a:t>16</a:t>
            </a:fld>
            <a:endParaRPr lang="en-US"/>
          </a:p>
        </p:txBody>
      </p:sp>
      <p:pic>
        <p:nvPicPr>
          <p:cNvPr id="6" name="Picture 5">
            <a:extLst>
              <a:ext uri="{FF2B5EF4-FFF2-40B4-BE49-F238E27FC236}">
                <a16:creationId xmlns:a16="http://schemas.microsoft.com/office/drawing/2014/main" id="{3777925D-D99F-B974-32F6-9FB9456FA770}"/>
              </a:ext>
            </a:extLst>
          </p:cNvPr>
          <p:cNvPicPr>
            <a:picLocks noChangeAspect="1"/>
          </p:cNvPicPr>
          <p:nvPr/>
        </p:nvPicPr>
        <p:blipFill>
          <a:blip r:embed="rId2"/>
          <a:stretch>
            <a:fillRect/>
          </a:stretch>
        </p:blipFill>
        <p:spPr>
          <a:xfrm>
            <a:off x="4725389" y="2355229"/>
            <a:ext cx="6188811" cy="4131710"/>
          </a:xfrm>
          <a:prstGeom prst="rect">
            <a:avLst/>
          </a:prstGeom>
        </p:spPr>
      </p:pic>
    </p:spTree>
    <p:extLst>
      <p:ext uri="{BB962C8B-B14F-4D97-AF65-F5344CB8AC3E}">
        <p14:creationId xmlns:p14="http://schemas.microsoft.com/office/powerpoint/2010/main" val="33565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719C-5CD3-170F-90C3-96121FEB7A55}"/>
              </a:ext>
            </a:extLst>
          </p:cNvPr>
          <p:cNvSpPr>
            <a:spLocks noGrp="1"/>
          </p:cNvSpPr>
          <p:nvPr>
            <p:ph type="title"/>
          </p:nvPr>
        </p:nvSpPr>
        <p:spPr/>
        <p:txBody>
          <a:bodyPr/>
          <a:lstStyle/>
          <a:p>
            <a:r>
              <a:rPr lang="en-US" dirty="0"/>
              <a:t>Importing a new module</a:t>
            </a:r>
          </a:p>
        </p:txBody>
      </p:sp>
      <p:sp>
        <p:nvSpPr>
          <p:cNvPr id="3" name="Content Placeholder 2">
            <a:extLst>
              <a:ext uri="{FF2B5EF4-FFF2-40B4-BE49-F238E27FC236}">
                <a16:creationId xmlns:a16="http://schemas.microsoft.com/office/drawing/2014/main" id="{5CE311E2-C199-1875-846D-5982BA31C8A4}"/>
              </a:ext>
            </a:extLst>
          </p:cNvPr>
          <p:cNvSpPr>
            <a:spLocks noGrp="1"/>
          </p:cNvSpPr>
          <p:nvPr>
            <p:ph idx="1"/>
          </p:nvPr>
        </p:nvSpPr>
        <p:spPr/>
        <p:txBody>
          <a:bodyPr/>
          <a:lstStyle/>
          <a:p>
            <a:r>
              <a:rPr lang="en-US" sz="2400" dirty="0"/>
              <a:t>To consume a module, you use the import statement. </a:t>
            </a:r>
          </a:p>
          <a:p>
            <a:r>
              <a:rPr lang="en-US" sz="2400" dirty="0"/>
              <a:t>The following creates a new module </a:t>
            </a:r>
            <a:r>
              <a:rPr lang="en-US" sz="2400" dirty="0" err="1"/>
              <a:t>EmailValidator.ts</a:t>
            </a:r>
            <a:r>
              <a:rPr lang="en-US" sz="2400" dirty="0"/>
              <a:t> that uses the </a:t>
            </a:r>
            <a:r>
              <a:rPr lang="en-US" sz="2400" dirty="0" err="1"/>
              <a:t>Validator.ts</a:t>
            </a:r>
            <a:r>
              <a:rPr lang="en-US" sz="2400" dirty="0"/>
              <a:t> module</a:t>
            </a:r>
          </a:p>
        </p:txBody>
      </p:sp>
      <p:sp>
        <p:nvSpPr>
          <p:cNvPr id="4" name="Slide Number Placeholder 3">
            <a:extLst>
              <a:ext uri="{FF2B5EF4-FFF2-40B4-BE49-F238E27FC236}">
                <a16:creationId xmlns:a16="http://schemas.microsoft.com/office/drawing/2014/main" id="{079F7D6B-78AE-7321-F46D-BABB0354665D}"/>
              </a:ext>
            </a:extLst>
          </p:cNvPr>
          <p:cNvSpPr>
            <a:spLocks noGrp="1"/>
          </p:cNvSpPr>
          <p:nvPr>
            <p:ph type="sldNum" sz="quarter" idx="12"/>
          </p:nvPr>
        </p:nvSpPr>
        <p:spPr/>
        <p:txBody>
          <a:bodyPr/>
          <a:lstStyle/>
          <a:p>
            <a:fld id="{544E56DC-4B20-485D-987F-292322734CDA}" type="slidenum">
              <a:rPr lang="en-US" smtClean="0"/>
              <a:t>17</a:t>
            </a:fld>
            <a:endParaRPr lang="en-US"/>
          </a:p>
        </p:txBody>
      </p:sp>
      <p:pic>
        <p:nvPicPr>
          <p:cNvPr id="6" name="Picture 5">
            <a:extLst>
              <a:ext uri="{FF2B5EF4-FFF2-40B4-BE49-F238E27FC236}">
                <a16:creationId xmlns:a16="http://schemas.microsoft.com/office/drawing/2014/main" id="{8ED59EC9-F3E3-8AC6-7677-961C8BD4D83D}"/>
              </a:ext>
            </a:extLst>
          </p:cNvPr>
          <p:cNvPicPr>
            <a:picLocks noChangeAspect="1"/>
          </p:cNvPicPr>
          <p:nvPr/>
        </p:nvPicPr>
        <p:blipFill>
          <a:blip r:embed="rId2"/>
          <a:stretch>
            <a:fillRect/>
          </a:stretch>
        </p:blipFill>
        <p:spPr>
          <a:xfrm>
            <a:off x="3849343" y="2654990"/>
            <a:ext cx="5010150" cy="2800350"/>
          </a:xfrm>
          <a:prstGeom prst="rect">
            <a:avLst/>
          </a:prstGeom>
        </p:spPr>
      </p:pic>
      <p:pic>
        <p:nvPicPr>
          <p:cNvPr id="8" name="Picture 7">
            <a:extLst>
              <a:ext uri="{FF2B5EF4-FFF2-40B4-BE49-F238E27FC236}">
                <a16:creationId xmlns:a16="http://schemas.microsoft.com/office/drawing/2014/main" id="{F31FCEC5-9A5B-D66C-EE6E-C0A827233402}"/>
              </a:ext>
            </a:extLst>
          </p:cNvPr>
          <p:cNvPicPr>
            <a:picLocks noChangeAspect="1"/>
          </p:cNvPicPr>
          <p:nvPr/>
        </p:nvPicPr>
        <p:blipFill>
          <a:blip r:embed="rId3"/>
          <a:stretch>
            <a:fillRect/>
          </a:stretch>
        </p:blipFill>
        <p:spPr>
          <a:xfrm>
            <a:off x="1068043" y="5673724"/>
            <a:ext cx="7547637" cy="1031875"/>
          </a:xfrm>
          <a:prstGeom prst="rect">
            <a:avLst/>
          </a:prstGeom>
        </p:spPr>
      </p:pic>
    </p:spTree>
    <p:extLst>
      <p:ext uri="{BB962C8B-B14F-4D97-AF65-F5344CB8AC3E}">
        <p14:creationId xmlns:p14="http://schemas.microsoft.com/office/powerpoint/2010/main" val="164569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D924-937D-3835-F8CA-C18EF4D6B8F3}"/>
              </a:ext>
            </a:extLst>
          </p:cNvPr>
          <p:cNvSpPr>
            <a:spLocks noGrp="1"/>
          </p:cNvSpPr>
          <p:nvPr>
            <p:ph type="title"/>
          </p:nvPr>
        </p:nvSpPr>
        <p:spPr/>
        <p:txBody>
          <a:bodyPr/>
          <a:lstStyle/>
          <a:p>
            <a:r>
              <a:rPr lang="en-US" dirty="0"/>
              <a:t>TypeScript Generics</a:t>
            </a:r>
          </a:p>
        </p:txBody>
      </p:sp>
      <p:sp>
        <p:nvSpPr>
          <p:cNvPr id="3" name="Content Placeholder 2">
            <a:extLst>
              <a:ext uri="{FF2B5EF4-FFF2-40B4-BE49-F238E27FC236}">
                <a16:creationId xmlns:a16="http://schemas.microsoft.com/office/drawing/2014/main" id="{22266898-6309-3A10-EF40-4D717034EF4A}"/>
              </a:ext>
            </a:extLst>
          </p:cNvPr>
          <p:cNvSpPr>
            <a:spLocks noGrp="1"/>
          </p:cNvSpPr>
          <p:nvPr>
            <p:ph idx="1"/>
          </p:nvPr>
        </p:nvSpPr>
        <p:spPr/>
        <p:txBody>
          <a:bodyPr/>
          <a:lstStyle/>
          <a:p>
            <a:r>
              <a:rPr lang="en-US" sz="2400" dirty="0"/>
              <a:t>Suppose you need to develop a function that returns a random element in an array of numbers.</a:t>
            </a:r>
          </a:p>
          <a:p>
            <a:r>
              <a:rPr lang="en-US" sz="2400" dirty="0"/>
              <a:t>The following </a:t>
            </a:r>
            <a:r>
              <a:rPr lang="en-US" sz="2400" dirty="0" err="1"/>
              <a:t>getRandomNumberElement</a:t>
            </a:r>
            <a:r>
              <a:rPr lang="en-US" sz="2400" dirty="0"/>
              <a:t>() function takes an array of numbers as its parameter and returns a random element from the array:</a:t>
            </a:r>
          </a:p>
          <a:p>
            <a:endParaRPr lang="en-US" sz="2400" dirty="0"/>
          </a:p>
          <a:p>
            <a:endParaRPr lang="en-US" sz="2400" dirty="0"/>
          </a:p>
          <a:p>
            <a:endParaRPr lang="en-US" sz="2400" dirty="0"/>
          </a:p>
          <a:p>
            <a:endParaRPr lang="en-US" sz="2400" dirty="0"/>
          </a:p>
          <a:p>
            <a:r>
              <a:rPr lang="en-US" sz="2400" dirty="0"/>
              <a:t>To get a random element of an array, you need to:</a:t>
            </a:r>
          </a:p>
          <a:p>
            <a:pPr lvl="1"/>
            <a:r>
              <a:rPr lang="en-US" sz="2000" dirty="0"/>
              <a:t>Find the random index first.</a:t>
            </a:r>
          </a:p>
          <a:p>
            <a:pPr lvl="1"/>
            <a:r>
              <a:rPr lang="en-US" sz="2000" dirty="0"/>
              <a:t>Get the random element based on the random index.</a:t>
            </a:r>
          </a:p>
        </p:txBody>
      </p:sp>
      <p:sp>
        <p:nvSpPr>
          <p:cNvPr id="4" name="Slide Number Placeholder 3">
            <a:extLst>
              <a:ext uri="{FF2B5EF4-FFF2-40B4-BE49-F238E27FC236}">
                <a16:creationId xmlns:a16="http://schemas.microsoft.com/office/drawing/2014/main" id="{A3DCACEA-25CD-31B8-23B8-DED9F9D10539}"/>
              </a:ext>
            </a:extLst>
          </p:cNvPr>
          <p:cNvSpPr>
            <a:spLocks noGrp="1"/>
          </p:cNvSpPr>
          <p:nvPr>
            <p:ph type="sldNum" sz="quarter" idx="12"/>
          </p:nvPr>
        </p:nvSpPr>
        <p:spPr/>
        <p:txBody>
          <a:bodyPr/>
          <a:lstStyle/>
          <a:p>
            <a:fld id="{544E56DC-4B20-485D-987F-292322734CDA}" type="slidenum">
              <a:rPr lang="en-US" smtClean="0"/>
              <a:t>2</a:t>
            </a:fld>
            <a:endParaRPr lang="en-US"/>
          </a:p>
        </p:txBody>
      </p:sp>
      <p:pic>
        <p:nvPicPr>
          <p:cNvPr id="6" name="Picture 5">
            <a:extLst>
              <a:ext uri="{FF2B5EF4-FFF2-40B4-BE49-F238E27FC236}">
                <a16:creationId xmlns:a16="http://schemas.microsoft.com/office/drawing/2014/main" id="{6E78CA28-059C-43A2-E99C-D65893973EDE}"/>
              </a:ext>
            </a:extLst>
          </p:cNvPr>
          <p:cNvPicPr>
            <a:picLocks noChangeAspect="1"/>
          </p:cNvPicPr>
          <p:nvPr/>
        </p:nvPicPr>
        <p:blipFill>
          <a:blip r:embed="rId2"/>
          <a:stretch>
            <a:fillRect/>
          </a:stretch>
        </p:blipFill>
        <p:spPr>
          <a:xfrm>
            <a:off x="609600" y="3429000"/>
            <a:ext cx="6381172" cy="1356277"/>
          </a:xfrm>
          <a:prstGeom prst="rect">
            <a:avLst/>
          </a:prstGeom>
        </p:spPr>
      </p:pic>
      <p:pic>
        <p:nvPicPr>
          <p:cNvPr id="8" name="Picture 7">
            <a:extLst>
              <a:ext uri="{FF2B5EF4-FFF2-40B4-BE49-F238E27FC236}">
                <a16:creationId xmlns:a16="http://schemas.microsoft.com/office/drawing/2014/main" id="{D745F82F-F2A0-3132-B589-D862351BA50F}"/>
              </a:ext>
            </a:extLst>
          </p:cNvPr>
          <p:cNvPicPr>
            <a:picLocks noChangeAspect="1"/>
          </p:cNvPicPr>
          <p:nvPr/>
        </p:nvPicPr>
        <p:blipFill>
          <a:blip r:embed="rId3"/>
          <a:stretch>
            <a:fillRect/>
          </a:stretch>
        </p:blipFill>
        <p:spPr>
          <a:xfrm>
            <a:off x="7890841" y="5376448"/>
            <a:ext cx="3924300" cy="657225"/>
          </a:xfrm>
          <a:prstGeom prst="rect">
            <a:avLst/>
          </a:prstGeom>
        </p:spPr>
      </p:pic>
      <p:sp>
        <p:nvSpPr>
          <p:cNvPr id="10" name="TextBox 9">
            <a:extLst>
              <a:ext uri="{FF2B5EF4-FFF2-40B4-BE49-F238E27FC236}">
                <a16:creationId xmlns:a16="http://schemas.microsoft.com/office/drawing/2014/main" id="{6F30FE13-D0BC-8709-0A63-90C83E1FC1C4}"/>
              </a:ext>
            </a:extLst>
          </p:cNvPr>
          <p:cNvSpPr txBox="1"/>
          <p:nvPr/>
        </p:nvSpPr>
        <p:spPr>
          <a:xfrm>
            <a:off x="883176" y="6323016"/>
            <a:ext cx="8260823" cy="369332"/>
          </a:xfrm>
          <a:prstGeom prst="rect">
            <a:avLst/>
          </a:prstGeom>
          <a:noFill/>
          <a:ln w="38100">
            <a:solidFill>
              <a:srgbClr val="FF0000"/>
            </a:solidFill>
          </a:ln>
        </p:spPr>
        <p:txBody>
          <a:bodyPr wrap="square">
            <a:spAutoFit/>
          </a:bodyPr>
          <a:lstStyle/>
          <a:p>
            <a:r>
              <a:rPr lang="en-US" dirty="0"/>
              <a:t>Assuming that you need to get a random element from an array of strings.</a:t>
            </a:r>
          </a:p>
        </p:txBody>
      </p:sp>
    </p:spTree>
    <p:extLst>
      <p:ext uri="{BB962C8B-B14F-4D97-AF65-F5344CB8AC3E}">
        <p14:creationId xmlns:p14="http://schemas.microsoft.com/office/powerpoint/2010/main" val="128815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F0C8-B899-3D55-F39C-00A9ED36B8F5}"/>
              </a:ext>
            </a:extLst>
          </p:cNvPr>
          <p:cNvSpPr>
            <a:spLocks noGrp="1"/>
          </p:cNvSpPr>
          <p:nvPr>
            <p:ph type="title"/>
          </p:nvPr>
        </p:nvSpPr>
        <p:spPr/>
        <p:txBody>
          <a:bodyPr/>
          <a:lstStyle/>
          <a:p>
            <a:r>
              <a:rPr lang="en-US" dirty="0"/>
              <a:t>TypeScript Generics</a:t>
            </a:r>
          </a:p>
        </p:txBody>
      </p:sp>
      <p:sp>
        <p:nvSpPr>
          <p:cNvPr id="3" name="Content Placeholder 2">
            <a:extLst>
              <a:ext uri="{FF2B5EF4-FFF2-40B4-BE49-F238E27FC236}">
                <a16:creationId xmlns:a16="http://schemas.microsoft.com/office/drawing/2014/main" id="{AC2E3C0E-DF04-56F1-22EE-BB1B43968A18}"/>
              </a:ext>
            </a:extLst>
          </p:cNvPr>
          <p:cNvSpPr>
            <a:spLocks noGrp="1"/>
          </p:cNvSpPr>
          <p:nvPr>
            <p:ph idx="1"/>
          </p:nvPr>
        </p:nvSpPr>
        <p:spPr/>
        <p:txBody>
          <a:bodyPr/>
          <a:lstStyle/>
          <a:p>
            <a:r>
              <a:rPr lang="en-US" dirty="0"/>
              <a:t>Using the any type</a:t>
            </a:r>
          </a:p>
          <a:p>
            <a:r>
              <a:rPr lang="en-US" dirty="0"/>
              <a:t>One solution for this issue is to set the type of the array argument as any[]. </a:t>
            </a:r>
          </a:p>
          <a:p>
            <a:r>
              <a:rPr lang="en-US" dirty="0"/>
              <a:t>By doing this, you need to write just one function that works with an array of any type.</a:t>
            </a:r>
          </a:p>
        </p:txBody>
      </p:sp>
      <p:sp>
        <p:nvSpPr>
          <p:cNvPr id="4" name="Slide Number Placeholder 3">
            <a:extLst>
              <a:ext uri="{FF2B5EF4-FFF2-40B4-BE49-F238E27FC236}">
                <a16:creationId xmlns:a16="http://schemas.microsoft.com/office/drawing/2014/main" id="{6AF96CD3-E728-FD69-5A03-7BBA0EB96762}"/>
              </a:ext>
            </a:extLst>
          </p:cNvPr>
          <p:cNvSpPr>
            <a:spLocks noGrp="1"/>
          </p:cNvSpPr>
          <p:nvPr>
            <p:ph type="sldNum" sz="quarter" idx="12"/>
          </p:nvPr>
        </p:nvSpPr>
        <p:spPr/>
        <p:txBody>
          <a:bodyPr/>
          <a:lstStyle/>
          <a:p>
            <a:fld id="{544E56DC-4B20-485D-987F-292322734CDA}" type="slidenum">
              <a:rPr lang="en-US" smtClean="0"/>
              <a:t>3</a:t>
            </a:fld>
            <a:endParaRPr lang="en-US"/>
          </a:p>
        </p:txBody>
      </p:sp>
      <p:pic>
        <p:nvPicPr>
          <p:cNvPr id="6" name="Picture 5">
            <a:extLst>
              <a:ext uri="{FF2B5EF4-FFF2-40B4-BE49-F238E27FC236}">
                <a16:creationId xmlns:a16="http://schemas.microsoft.com/office/drawing/2014/main" id="{35C246D0-11B8-C8CA-0CB7-8C29330CE7BD}"/>
              </a:ext>
            </a:extLst>
          </p:cNvPr>
          <p:cNvPicPr>
            <a:picLocks noChangeAspect="1"/>
          </p:cNvPicPr>
          <p:nvPr/>
        </p:nvPicPr>
        <p:blipFill>
          <a:blip r:embed="rId2"/>
          <a:stretch>
            <a:fillRect/>
          </a:stretch>
        </p:blipFill>
        <p:spPr>
          <a:xfrm>
            <a:off x="838200" y="4399515"/>
            <a:ext cx="5257800" cy="2067520"/>
          </a:xfrm>
          <a:prstGeom prst="rect">
            <a:avLst/>
          </a:prstGeom>
        </p:spPr>
      </p:pic>
    </p:spTree>
    <p:extLst>
      <p:ext uri="{BB962C8B-B14F-4D97-AF65-F5344CB8AC3E}">
        <p14:creationId xmlns:p14="http://schemas.microsoft.com/office/powerpoint/2010/main" val="111916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6F24-22E6-4CA1-E4CB-CCA31D953C65}"/>
              </a:ext>
            </a:extLst>
          </p:cNvPr>
          <p:cNvSpPr>
            <a:spLocks noGrp="1"/>
          </p:cNvSpPr>
          <p:nvPr>
            <p:ph type="title"/>
          </p:nvPr>
        </p:nvSpPr>
        <p:spPr/>
        <p:txBody>
          <a:bodyPr/>
          <a:lstStyle/>
          <a:p>
            <a:r>
              <a:rPr lang="en-US" dirty="0"/>
              <a:t>TypeScript Generics</a:t>
            </a:r>
          </a:p>
        </p:txBody>
      </p:sp>
      <p:sp>
        <p:nvSpPr>
          <p:cNvPr id="3" name="Content Placeholder 2">
            <a:extLst>
              <a:ext uri="{FF2B5EF4-FFF2-40B4-BE49-F238E27FC236}">
                <a16:creationId xmlns:a16="http://schemas.microsoft.com/office/drawing/2014/main" id="{0D561832-2EF7-6A95-8F79-C66C8606D4DB}"/>
              </a:ext>
            </a:extLst>
          </p:cNvPr>
          <p:cNvSpPr>
            <a:spLocks noGrp="1"/>
          </p:cNvSpPr>
          <p:nvPr>
            <p:ph idx="1"/>
          </p:nvPr>
        </p:nvSpPr>
        <p:spPr/>
        <p:txBody>
          <a:bodyPr/>
          <a:lstStyle/>
          <a:p>
            <a:pPr marL="0" indent="0">
              <a:buNone/>
            </a:pPr>
            <a:r>
              <a:rPr lang="en-US" dirty="0"/>
              <a:t>This solution works fine. However, it has a drawback.</a:t>
            </a:r>
          </a:p>
          <a:p>
            <a:endParaRPr lang="en-US" dirty="0"/>
          </a:p>
          <a:p>
            <a:r>
              <a:rPr lang="en-US" dirty="0"/>
              <a:t>It doesn’t allow you to enforce the type of the returned element. In other words, it isn’t type-safe.</a:t>
            </a:r>
          </a:p>
          <a:p>
            <a:endParaRPr lang="en-US" dirty="0"/>
          </a:p>
          <a:p>
            <a:r>
              <a:rPr lang="en-US" dirty="0"/>
              <a:t>A better solution to avoid code duplication while preserving the type is to use generics.</a:t>
            </a:r>
          </a:p>
        </p:txBody>
      </p:sp>
      <p:sp>
        <p:nvSpPr>
          <p:cNvPr id="4" name="Slide Number Placeholder 3">
            <a:extLst>
              <a:ext uri="{FF2B5EF4-FFF2-40B4-BE49-F238E27FC236}">
                <a16:creationId xmlns:a16="http://schemas.microsoft.com/office/drawing/2014/main" id="{03DBBE6D-4F7F-7BB3-E368-303143DC489A}"/>
              </a:ext>
            </a:extLst>
          </p:cNvPr>
          <p:cNvSpPr>
            <a:spLocks noGrp="1"/>
          </p:cNvSpPr>
          <p:nvPr>
            <p:ph type="sldNum" sz="quarter" idx="12"/>
          </p:nvPr>
        </p:nvSpPr>
        <p:spPr/>
        <p:txBody>
          <a:bodyPr/>
          <a:lstStyle/>
          <a:p>
            <a:fld id="{544E56DC-4B20-485D-987F-292322734CDA}" type="slidenum">
              <a:rPr lang="en-US" smtClean="0"/>
              <a:t>4</a:t>
            </a:fld>
            <a:endParaRPr lang="en-US"/>
          </a:p>
        </p:txBody>
      </p:sp>
    </p:spTree>
    <p:extLst>
      <p:ext uri="{BB962C8B-B14F-4D97-AF65-F5344CB8AC3E}">
        <p14:creationId xmlns:p14="http://schemas.microsoft.com/office/powerpoint/2010/main" val="344336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F238-4A8D-20EB-B979-5E0FE9381798}"/>
              </a:ext>
            </a:extLst>
          </p:cNvPr>
          <p:cNvSpPr>
            <a:spLocks noGrp="1"/>
          </p:cNvSpPr>
          <p:nvPr>
            <p:ph type="title"/>
          </p:nvPr>
        </p:nvSpPr>
        <p:spPr/>
        <p:txBody>
          <a:bodyPr/>
          <a:lstStyle/>
          <a:p>
            <a:r>
              <a:rPr lang="en-US" dirty="0"/>
              <a:t>TypeScript Generics come to rescue</a:t>
            </a:r>
          </a:p>
        </p:txBody>
      </p:sp>
      <p:sp>
        <p:nvSpPr>
          <p:cNvPr id="3" name="Content Placeholder 2">
            <a:extLst>
              <a:ext uri="{FF2B5EF4-FFF2-40B4-BE49-F238E27FC236}">
                <a16:creationId xmlns:a16="http://schemas.microsoft.com/office/drawing/2014/main" id="{3D6087BE-A588-319A-162D-40DE06AB2D66}"/>
              </a:ext>
            </a:extLst>
          </p:cNvPr>
          <p:cNvSpPr>
            <a:spLocks noGrp="1"/>
          </p:cNvSpPr>
          <p:nvPr>
            <p:ph idx="1"/>
          </p:nvPr>
        </p:nvSpPr>
        <p:spPr/>
        <p:txBody>
          <a:bodyPr/>
          <a:lstStyle/>
          <a:p>
            <a:r>
              <a:rPr lang="en-US" sz="2400" dirty="0"/>
              <a:t>The following shows a generic function that returns the random element from an array of type T</a:t>
            </a:r>
          </a:p>
          <a:p>
            <a:endParaRPr lang="en-US" sz="2400" dirty="0"/>
          </a:p>
          <a:p>
            <a:endParaRPr lang="en-US" sz="2400" dirty="0"/>
          </a:p>
          <a:p>
            <a:r>
              <a:rPr lang="en-US" sz="2400" dirty="0"/>
              <a:t>This function uses type variable T. The T allows you to capture the type that is provided at the time of calling the function. Also, the function uses the T type variable as its return type.</a:t>
            </a:r>
          </a:p>
          <a:p>
            <a:r>
              <a:rPr lang="en-US" sz="2400" dirty="0"/>
              <a:t>This </a:t>
            </a:r>
            <a:r>
              <a:rPr lang="en-US" sz="2400" dirty="0" err="1"/>
              <a:t>getRandomElement</a:t>
            </a:r>
            <a:r>
              <a:rPr lang="en-US" sz="2400" dirty="0"/>
              <a:t>() function is generic because it can work with any data type including string, number, objects,…</a:t>
            </a:r>
          </a:p>
          <a:p>
            <a:r>
              <a:rPr lang="en-US" sz="2400" dirty="0"/>
              <a:t>By convention, we use the letter T as the type variable. However, you can freely use other letters such as A, B C, …</a:t>
            </a:r>
          </a:p>
        </p:txBody>
      </p:sp>
      <p:sp>
        <p:nvSpPr>
          <p:cNvPr id="4" name="Slide Number Placeholder 3">
            <a:extLst>
              <a:ext uri="{FF2B5EF4-FFF2-40B4-BE49-F238E27FC236}">
                <a16:creationId xmlns:a16="http://schemas.microsoft.com/office/drawing/2014/main" id="{24B4A8EF-0BF1-4AAE-592B-E15D6662E574}"/>
              </a:ext>
            </a:extLst>
          </p:cNvPr>
          <p:cNvSpPr>
            <a:spLocks noGrp="1"/>
          </p:cNvSpPr>
          <p:nvPr>
            <p:ph type="sldNum" sz="quarter" idx="12"/>
          </p:nvPr>
        </p:nvSpPr>
        <p:spPr/>
        <p:txBody>
          <a:bodyPr/>
          <a:lstStyle/>
          <a:p>
            <a:fld id="{544E56DC-4B20-485D-987F-292322734CDA}" type="slidenum">
              <a:rPr lang="en-US" smtClean="0"/>
              <a:t>5</a:t>
            </a:fld>
            <a:endParaRPr lang="en-US"/>
          </a:p>
        </p:txBody>
      </p:sp>
      <p:pic>
        <p:nvPicPr>
          <p:cNvPr id="6" name="Picture 5">
            <a:extLst>
              <a:ext uri="{FF2B5EF4-FFF2-40B4-BE49-F238E27FC236}">
                <a16:creationId xmlns:a16="http://schemas.microsoft.com/office/drawing/2014/main" id="{97B7A43C-9344-BF39-9A3F-CF0F47BD4D43}"/>
              </a:ext>
            </a:extLst>
          </p:cNvPr>
          <p:cNvPicPr>
            <a:picLocks noChangeAspect="1"/>
          </p:cNvPicPr>
          <p:nvPr/>
        </p:nvPicPr>
        <p:blipFill>
          <a:blip r:embed="rId2"/>
          <a:stretch>
            <a:fillRect/>
          </a:stretch>
        </p:blipFill>
        <p:spPr>
          <a:xfrm>
            <a:off x="3488841" y="2277303"/>
            <a:ext cx="5572125" cy="1171575"/>
          </a:xfrm>
          <a:prstGeom prst="rect">
            <a:avLst/>
          </a:prstGeom>
        </p:spPr>
      </p:pic>
    </p:spTree>
    <p:extLst>
      <p:ext uri="{BB962C8B-B14F-4D97-AF65-F5344CB8AC3E}">
        <p14:creationId xmlns:p14="http://schemas.microsoft.com/office/powerpoint/2010/main" val="85903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79DD-89E9-C3AE-8CC4-07738BC94B23}"/>
              </a:ext>
            </a:extLst>
          </p:cNvPr>
          <p:cNvSpPr>
            <a:spLocks noGrp="1"/>
          </p:cNvSpPr>
          <p:nvPr>
            <p:ph type="title"/>
          </p:nvPr>
        </p:nvSpPr>
        <p:spPr/>
        <p:txBody>
          <a:bodyPr/>
          <a:lstStyle/>
          <a:p>
            <a:r>
              <a:rPr lang="en-US" dirty="0"/>
              <a:t>Calling a generic function</a:t>
            </a:r>
          </a:p>
        </p:txBody>
      </p:sp>
      <p:sp>
        <p:nvSpPr>
          <p:cNvPr id="3" name="Content Placeholder 2">
            <a:extLst>
              <a:ext uri="{FF2B5EF4-FFF2-40B4-BE49-F238E27FC236}">
                <a16:creationId xmlns:a16="http://schemas.microsoft.com/office/drawing/2014/main" id="{55930A6E-1029-D8C3-C309-F97F3915BFC9}"/>
              </a:ext>
            </a:extLst>
          </p:cNvPr>
          <p:cNvSpPr>
            <a:spLocks noGrp="1"/>
          </p:cNvSpPr>
          <p:nvPr>
            <p:ph idx="1"/>
          </p:nvPr>
        </p:nvSpPr>
        <p:spPr/>
        <p:txBody>
          <a:bodyPr/>
          <a:lstStyle/>
          <a:p>
            <a:r>
              <a:rPr lang="en-US" sz="2200" dirty="0"/>
              <a:t>The following shows how to use the </a:t>
            </a:r>
            <a:r>
              <a:rPr lang="en-US" sz="2200" dirty="0" err="1"/>
              <a:t>getRandomElement</a:t>
            </a:r>
            <a:r>
              <a:rPr lang="en-US" sz="2200" dirty="0"/>
              <a:t>() with an array of numbers:</a:t>
            </a:r>
          </a:p>
          <a:p>
            <a:endParaRPr lang="en-US" sz="2200" dirty="0"/>
          </a:p>
          <a:p>
            <a:endParaRPr lang="en-US" sz="2200" dirty="0"/>
          </a:p>
          <a:p>
            <a:endParaRPr lang="en-US" sz="2200" dirty="0"/>
          </a:p>
          <a:p>
            <a:r>
              <a:rPr lang="en-US" sz="2200" dirty="0"/>
              <a:t>In practice, you’ll use type inference for the argument. It means that you let the TypeScript compiler set the value of T automatically based on the type of argument that you pass into, like this:</a:t>
            </a:r>
          </a:p>
          <a:p>
            <a:pPr marL="0" indent="0">
              <a:buNone/>
            </a:pPr>
            <a:r>
              <a:rPr lang="en-US" sz="2200" b="1" dirty="0">
                <a:highlight>
                  <a:srgbClr val="FFFF00"/>
                </a:highlight>
              </a:rPr>
              <a:t>let numbers = [1, 5, 7, 4, 2, 9];</a:t>
            </a:r>
          </a:p>
          <a:p>
            <a:pPr marL="0" indent="0">
              <a:buNone/>
            </a:pPr>
            <a:r>
              <a:rPr lang="en-US" sz="2200" b="1" dirty="0">
                <a:highlight>
                  <a:srgbClr val="FFFF00"/>
                </a:highlight>
              </a:rPr>
              <a:t>let </a:t>
            </a:r>
            <a:r>
              <a:rPr lang="en-US" sz="2200" b="1" dirty="0" err="1">
                <a:highlight>
                  <a:srgbClr val="FFFF00"/>
                </a:highlight>
              </a:rPr>
              <a:t>randomEle</a:t>
            </a:r>
            <a:r>
              <a:rPr lang="en-US" sz="2200" b="1" dirty="0">
                <a:highlight>
                  <a:srgbClr val="FFFF00"/>
                </a:highlight>
              </a:rPr>
              <a:t> = </a:t>
            </a:r>
            <a:r>
              <a:rPr lang="en-US" sz="2200" b="1" dirty="0" err="1">
                <a:highlight>
                  <a:srgbClr val="FFFF00"/>
                </a:highlight>
              </a:rPr>
              <a:t>getRandomElement</a:t>
            </a:r>
            <a:r>
              <a:rPr lang="en-US" sz="2200" b="1" dirty="0">
                <a:highlight>
                  <a:srgbClr val="FFFF00"/>
                </a:highlight>
              </a:rPr>
              <a:t>(numbers); </a:t>
            </a:r>
          </a:p>
          <a:p>
            <a:pPr marL="0" indent="0">
              <a:buNone/>
            </a:pPr>
            <a:r>
              <a:rPr lang="en-US" sz="2200" b="1" dirty="0">
                <a:highlight>
                  <a:srgbClr val="FFFF00"/>
                </a:highlight>
              </a:rPr>
              <a:t>console.log(</a:t>
            </a:r>
            <a:r>
              <a:rPr lang="en-US" sz="2200" b="1" dirty="0" err="1">
                <a:highlight>
                  <a:srgbClr val="FFFF00"/>
                </a:highlight>
              </a:rPr>
              <a:t>randomEle</a:t>
            </a:r>
            <a:r>
              <a:rPr lang="en-US" sz="2200" b="1" dirty="0">
                <a:highlight>
                  <a:srgbClr val="FFFF00"/>
                </a:highlight>
              </a:rPr>
              <a:t>);</a:t>
            </a:r>
          </a:p>
          <a:p>
            <a:r>
              <a:rPr lang="en-US" sz="2200" dirty="0"/>
              <a:t>In this example, we didn’t pass the number type to the </a:t>
            </a:r>
            <a:r>
              <a:rPr lang="en-US" sz="2200" dirty="0" err="1"/>
              <a:t>getRandomElement</a:t>
            </a:r>
            <a:r>
              <a:rPr lang="en-US" sz="2200" dirty="0"/>
              <a:t>() explicitly. The compiler just looks at the argument and sets T to its type.</a:t>
            </a:r>
          </a:p>
        </p:txBody>
      </p:sp>
      <p:sp>
        <p:nvSpPr>
          <p:cNvPr id="4" name="Slide Number Placeholder 3">
            <a:extLst>
              <a:ext uri="{FF2B5EF4-FFF2-40B4-BE49-F238E27FC236}">
                <a16:creationId xmlns:a16="http://schemas.microsoft.com/office/drawing/2014/main" id="{6217A432-66FB-E7A7-DB9D-835126F4686D}"/>
              </a:ext>
            </a:extLst>
          </p:cNvPr>
          <p:cNvSpPr>
            <a:spLocks noGrp="1"/>
          </p:cNvSpPr>
          <p:nvPr>
            <p:ph type="sldNum" sz="quarter" idx="12"/>
          </p:nvPr>
        </p:nvSpPr>
        <p:spPr/>
        <p:txBody>
          <a:bodyPr/>
          <a:lstStyle/>
          <a:p>
            <a:fld id="{544E56DC-4B20-485D-987F-292322734CDA}" type="slidenum">
              <a:rPr lang="en-US" smtClean="0"/>
              <a:t>6</a:t>
            </a:fld>
            <a:endParaRPr lang="en-US"/>
          </a:p>
        </p:txBody>
      </p:sp>
      <p:pic>
        <p:nvPicPr>
          <p:cNvPr id="6" name="Picture 5">
            <a:extLst>
              <a:ext uri="{FF2B5EF4-FFF2-40B4-BE49-F238E27FC236}">
                <a16:creationId xmlns:a16="http://schemas.microsoft.com/office/drawing/2014/main" id="{E4364BA6-57D1-FEBF-B54D-43DFD226CC56}"/>
              </a:ext>
            </a:extLst>
          </p:cNvPr>
          <p:cNvPicPr>
            <a:picLocks noChangeAspect="1"/>
          </p:cNvPicPr>
          <p:nvPr/>
        </p:nvPicPr>
        <p:blipFill>
          <a:blip r:embed="rId2"/>
          <a:stretch>
            <a:fillRect/>
          </a:stretch>
        </p:blipFill>
        <p:spPr>
          <a:xfrm>
            <a:off x="978381" y="2180604"/>
            <a:ext cx="5780227" cy="1089370"/>
          </a:xfrm>
          <a:prstGeom prst="rect">
            <a:avLst/>
          </a:prstGeom>
        </p:spPr>
      </p:pic>
    </p:spTree>
    <p:extLst>
      <p:ext uri="{BB962C8B-B14F-4D97-AF65-F5344CB8AC3E}">
        <p14:creationId xmlns:p14="http://schemas.microsoft.com/office/powerpoint/2010/main" val="255834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258F-C5AE-6E99-A679-522EECAE5202}"/>
              </a:ext>
            </a:extLst>
          </p:cNvPr>
          <p:cNvSpPr>
            <a:spLocks noGrp="1"/>
          </p:cNvSpPr>
          <p:nvPr>
            <p:ph type="title"/>
          </p:nvPr>
        </p:nvSpPr>
        <p:spPr/>
        <p:txBody>
          <a:bodyPr/>
          <a:lstStyle/>
          <a:p>
            <a:r>
              <a:rPr lang="en-US" dirty="0"/>
              <a:t>Generic functions with multiple types</a:t>
            </a:r>
          </a:p>
        </p:txBody>
      </p:sp>
      <p:sp>
        <p:nvSpPr>
          <p:cNvPr id="3" name="Content Placeholder 2">
            <a:extLst>
              <a:ext uri="{FF2B5EF4-FFF2-40B4-BE49-F238E27FC236}">
                <a16:creationId xmlns:a16="http://schemas.microsoft.com/office/drawing/2014/main" id="{6DA1B705-B3CA-7EF4-55DF-2F087AE2623D}"/>
              </a:ext>
            </a:extLst>
          </p:cNvPr>
          <p:cNvSpPr>
            <a:spLocks noGrp="1"/>
          </p:cNvSpPr>
          <p:nvPr>
            <p:ph idx="1"/>
          </p:nvPr>
        </p:nvSpPr>
        <p:spPr/>
        <p:txBody>
          <a:bodyPr/>
          <a:lstStyle/>
          <a:p>
            <a:r>
              <a:rPr lang="en-US" dirty="0"/>
              <a:t>The following illustrates how to develop a generic function with two type variables U and V:</a:t>
            </a:r>
          </a:p>
        </p:txBody>
      </p:sp>
      <p:sp>
        <p:nvSpPr>
          <p:cNvPr id="4" name="Slide Number Placeholder 3">
            <a:extLst>
              <a:ext uri="{FF2B5EF4-FFF2-40B4-BE49-F238E27FC236}">
                <a16:creationId xmlns:a16="http://schemas.microsoft.com/office/drawing/2014/main" id="{FC19D53F-025E-9051-0453-6801D0ECCA3F}"/>
              </a:ext>
            </a:extLst>
          </p:cNvPr>
          <p:cNvSpPr>
            <a:spLocks noGrp="1"/>
          </p:cNvSpPr>
          <p:nvPr>
            <p:ph type="sldNum" sz="quarter" idx="12"/>
          </p:nvPr>
        </p:nvSpPr>
        <p:spPr/>
        <p:txBody>
          <a:bodyPr/>
          <a:lstStyle/>
          <a:p>
            <a:fld id="{544E56DC-4B20-485D-987F-292322734CDA}" type="slidenum">
              <a:rPr lang="en-US" smtClean="0"/>
              <a:t>7</a:t>
            </a:fld>
            <a:endParaRPr lang="en-US"/>
          </a:p>
        </p:txBody>
      </p:sp>
      <p:pic>
        <p:nvPicPr>
          <p:cNvPr id="6" name="Picture 5">
            <a:extLst>
              <a:ext uri="{FF2B5EF4-FFF2-40B4-BE49-F238E27FC236}">
                <a16:creationId xmlns:a16="http://schemas.microsoft.com/office/drawing/2014/main" id="{B54CD94D-0F36-F8BC-C67D-7014F792415F}"/>
              </a:ext>
            </a:extLst>
          </p:cNvPr>
          <p:cNvPicPr>
            <a:picLocks noChangeAspect="1"/>
          </p:cNvPicPr>
          <p:nvPr/>
        </p:nvPicPr>
        <p:blipFill>
          <a:blip r:embed="rId2"/>
          <a:stretch>
            <a:fillRect/>
          </a:stretch>
        </p:blipFill>
        <p:spPr>
          <a:xfrm>
            <a:off x="1024558" y="2800350"/>
            <a:ext cx="4690441" cy="2269568"/>
          </a:xfrm>
          <a:prstGeom prst="rect">
            <a:avLst/>
          </a:prstGeom>
        </p:spPr>
      </p:pic>
    </p:spTree>
    <p:extLst>
      <p:ext uri="{BB962C8B-B14F-4D97-AF65-F5344CB8AC3E}">
        <p14:creationId xmlns:p14="http://schemas.microsoft.com/office/powerpoint/2010/main" val="284615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86C3-60F6-BCD9-B2DF-41DE2EE1E707}"/>
              </a:ext>
            </a:extLst>
          </p:cNvPr>
          <p:cNvSpPr>
            <a:spLocks noGrp="1"/>
          </p:cNvSpPr>
          <p:nvPr>
            <p:ph type="title"/>
          </p:nvPr>
        </p:nvSpPr>
        <p:spPr/>
        <p:txBody>
          <a:bodyPr/>
          <a:lstStyle/>
          <a:p>
            <a:r>
              <a:rPr lang="en-US" dirty="0"/>
              <a:t>TypeScript Generic Classes</a:t>
            </a:r>
          </a:p>
        </p:txBody>
      </p:sp>
      <p:sp>
        <p:nvSpPr>
          <p:cNvPr id="3" name="Content Placeholder 2">
            <a:extLst>
              <a:ext uri="{FF2B5EF4-FFF2-40B4-BE49-F238E27FC236}">
                <a16:creationId xmlns:a16="http://schemas.microsoft.com/office/drawing/2014/main" id="{848B040B-8905-B08E-ABA3-BFAC8C4FAEAF}"/>
              </a:ext>
            </a:extLst>
          </p:cNvPr>
          <p:cNvSpPr>
            <a:spLocks noGrp="1"/>
          </p:cNvSpPr>
          <p:nvPr>
            <p:ph idx="1"/>
          </p:nvPr>
        </p:nvSpPr>
        <p:spPr/>
        <p:txBody>
          <a:bodyPr/>
          <a:lstStyle/>
          <a:p>
            <a:r>
              <a:rPr lang="en-US" dirty="0"/>
              <a:t>A generic class has a generic type parameter list in an angle brackets &lt;&gt; that follows the name of the class:</a:t>
            </a:r>
          </a:p>
          <a:p>
            <a:endParaRPr lang="en-US" dirty="0"/>
          </a:p>
          <a:p>
            <a:endParaRPr lang="en-US" dirty="0"/>
          </a:p>
          <a:p>
            <a:endParaRPr lang="en-US" dirty="0"/>
          </a:p>
          <a:p>
            <a:r>
              <a:rPr lang="en-US" dirty="0"/>
              <a:t>TypeScript allows you to have multiple generic types in the type parameter list.</a:t>
            </a:r>
          </a:p>
        </p:txBody>
      </p:sp>
      <p:sp>
        <p:nvSpPr>
          <p:cNvPr id="4" name="Slide Number Placeholder 3">
            <a:extLst>
              <a:ext uri="{FF2B5EF4-FFF2-40B4-BE49-F238E27FC236}">
                <a16:creationId xmlns:a16="http://schemas.microsoft.com/office/drawing/2014/main" id="{44A3DBA7-D560-A506-1699-A11AF1368BCD}"/>
              </a:ext>
            </a:extLst>
          </p:cNvPr>
          <p:cNvSpPr>
            <a:spLocks noGrp="1"/>
          </p:cNvSpPr>
          <p:nvPr>
            <p:ph type="sldNum" sz="quarter" idx="12"/>
          </p:nvPr>
        </p:nvSpPr>
        <p:spPr/>
        <p:txBody>
          <a:bodyPr/>
          <a:lstStyle/>
          <a:p>
            <a:fld id="{544E56DC-4B20-485D-987F-292322734CDA}" type="slidenum">
              <a:rPr lang="en-US" smtClean="0"/>
              <a:t>8</a:t>
            </a:fld>
            <a:endParaRPr lang="en-US"/>
          </a:p>
        </p:txBody>
      </p:sp>
      <p:pic>
        <p:nvPicPr>
          <p:cNvPr id="6" name="Picture 5">
            <a:extLst>
              <a:ext uri="{FF2B5EF4-FFF2-40B4-BE49-F238E27FC236}">
                <a16:creationId xmlns:a16="http://schemas.microsoft.com/office/drawing/2014/main" id="{041DE399-9298-EB5F-F2C5-946967CCD235}"/>
              </a:ext>
            </a:extLst>
          </p:cNvPr>
          <p:cNvPicPr>
            <a:picLocks noChangeAspect="1"/>
          </p:cNvPicPr>
          <p:nvPr/>
        </p:nvPicPr>
        <p:blipFill>
          <a:blip r:embed="rId2"/>
          <a:stretch>
            <a:fillRect/>
          </a:stretch>
        </p:blipFill>
        <p:spPr>
          <a:xfrm>
            <a:off x="1013998" y="2753553"/>
            <a:ext cx="3398976" cy="1657212"/>
          </a:xfrm>
          <a:prstGeom prst="rect">
            <a:avLst/>
          </a:prstGeom>
        </p:spPr>
      </p:pic>
      <p:pic>
        <p:nvPicPr>
          <p:cNvPr id="8" name="Picture 7">
            <a:extLst>
              <a:ext uri="{FF2B5EF4-FFF2-40B4-BE49-F238E27FC236}">
                <a16:creationId xmlns:a16="http://schemas.microsoft.com/office/drawing/2014/main" id="{1E09CD3D-2656-25DE-3890-01E383E3E841}"/>
              </a:ext>
            </a:extLst>
          </p:cNvPr>
          <p:cNvPicPr>
            <a:picLocks noChangeAspect="1"/>
          </p:cNvPicPr>
          <p:nvPr/>
        </p:nvPicPr>
        <p:blipFill>
          <a:blip r:embed="rId3"/>
          <a:stretch>
            <a:fillRect/>
          </a:stretch>
        </p:blipFill>
        <p:spPr>
          <a:xfrm>
            <a:off x="4694375" y="5088419"/>
            <a:ext cx="3107842" cy="1358777"/>
          </a:xfrm>
          <a:prstGeom prst="rect">
            <a:avLst/>
          </a:prstGeom>
        </p:spPr>
      </p:pic>
    </p:spTree>
    <p:extLst>
      <p:ext uri="{BB962C8B-B14F-4D97-AF65-F5344CB8AC3E}">
        <p14:creationId xmlns:p14="http://schemas.microsoft.com/office/powerpoint/2010/main" val="46231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4FF4-79AB-089C-4ECC-228E9964F192}"/>
              </a:ext>
            </a:extLst>
          </p:cNvPr>
          <p:cNvSpPr>
            <a:spLocks noGrp="1"/>
          </p:cNvSpPr>
          <p:nvPr>
            <p:ph type="title"/>
          </p:nvPr>
        </p:nvSpPr>
        <p:spPr/>
        <p:txBody>
          <a:bodyPr/>
          <a:lstStyle/>
          <a:p>
            <a:r>
              <a:rPr lang="en-US" dirty="0"/>
              <a:t>TypeScript Generic Interfaces</a:t>
            </a:r>
          </a:p>
        </p:txBody>
      </p:sp>
      <p:sp>
        <p:nvSpPr>
          <p:cNvPr id="3" name="Content Placeholder 2">
            <a:extLst>
              <a:ext uri="{FF2B5EF4-FFF2-40B4-BE49-F238E27FC236}">
                <a16:creationId xmlns:a16="http://schemas.microsoft.com/office/drawing/2014/main" id="{42981762-A50C-13F8-C0AC-989FFB75A412}"/>
              </a:ext>
            </a:extLst>
          </p:cNvPr>
          <p:cNvSpPr>
            <a:spLocks noGrp="1"/>
          </p:cNvSpPr>
          <p:nvPr>
            <p:ph idx="1"/>
          </p:nvPr>
        </p:nvSpPr>
        <p:spPr>
          <a:xfrm>
            <a:off x="609600" y="1719263"/>
            <a:ext cx="11208026" cy="4411662"/>
          </a:xfrm>
        </p:spPr>
        <p:txBody>
          <a:bodyPr/>
          <a:lstStyle/>
          <a:p>
            <a:r>
              <a:rPr lang="en-US" sz="2400" dirty="0"/>
              <a:t>Like classes, interfaces also can be generic. A generic interface has generic type parameter list in an angle brackets &lt;&gt; following the name of the interface</a:t>
            </a:r>
          </a:p>
          <a:p>
            <a:endParaRPr lang="en-US" sz="2400" dirty="0"/>
          </a:p>
          <a:p>
            <a:endParaRPr lang="en-US" sz="2400" dirty="0"/>
          </a:p>
          <a:p>
            <a:endParaRPr lang="en-US" sz="2400" dirty="0"/>
          </a:p>
          <a:p>
            <a:r>
              <a:rPr lang="en-US" sz="2400" dirty="0"/>
              <a:t>This make the type parameter T visible to all members of the interface.</a:t>
            </a:r>
          </a:p>
          <a:p>
            <a:r>
              <a:rPr lang="en-US" sz="2400" dirty="0"/>
              <a:t>The type parameter list can have one or multiple types.</a:t>
            </a:r>
          </a:p>
        </p:txBody>
      </p:sp>
      <p:sp>
        <p:nvSpPr>
          <p:cNvPr id="4" name="Slide Number Placeholder 3">
            <a:extLst>
              <a:ext uri="{FF2B5EF4-FFF2-40B4-BE49-F238E27FC236}">
                <a16:creationId xmlns:a16="http://schemas.microsoft.com/office/drawing/2014/main" id="{492EC7BD-9F51-C995-A1B7-271C508AFB24}"/>
              </a:ext>
            </a:extLst>
          </p:cNvPr>
          <p:cNvSpPr>
            <a:spLocks noGrp="1"/>
          </p:cNvSpPr>
          <p:nvPr>
            <p:ph type="sldNum" sz="quarter" idx="12"/>
          </p:nvPr>
        </p:nvSpPr>
        <p:spPr/>
        <p:txBody>
          <a:bodyPr/>
          <a:lstStyle/>
          <a:p>
            <a:fld id="{544E56DC-4B20-485D-987F-292322734CDA}" type="slidenum">
              <a:rPr lang="en-US" smtClean="0"/>
              <a:t>9</a:t>
            </a:fld>
            <a:endParaRPr lang="en-US"/>
          </a:p>
        </p:txBody>
      </p:sp>
      <p:pic>
        <p:nvPicPr>
          <p:cNvPr id="6" name="Picture 5">
            <a:extLst>
              <a:ext uri="{FF2B5EF4-FFF2-40B4-BE49-F238E27FC236}">
                <a16:creationId xmlns:a16="http://schemas.microsoft.com/office/drawing/2014/main" id="{BC19AE23-22FE-3A01-40E5-0B19F9A349C3}"/>
              </a:ext>
            </a:extLst>
          </p:cNvPr>
          <p:cNvPicPr>
            <a:picLocks noChangeAspect="1"/>
          </p:cNvPicPr>
          <p:nvPr/>
        </p:nvPicPr>
        <p:blipFill>
          <a:blip r:embed="rId2"/>
          <a:stretch>
            <a:fillRect/>
          </a:stretch>
        </p:blipFill>
        <p:spPr>
          <a:xfrm>
            <a:off x="2311882" y="2659338"/>
            <a:ext cx="3244092" cy="1159441"/>
          </a:xfrm>
          <a:prstGeom prst="rect">
            <a:avLst/>
          </a:prstGeom>
        </p:spPr>
      </p:pic>
      <p:pic>
        <p:nvPicPr>
          <p:cNvPr id="8" name="Picture 7">
            <a:extLst>
              <a:ext uri="{FF2B5EF4-FFF2-40B4-BE49-F238E27FC236}">
                <a16:creationId xmlns:a16="http://schemas.microsoft.com/office/drawing/2014/main" id="{04A2F264-C945-8F7D-1940-1279C436D474}"/>
              </a:ext>
            </a:extLst>
          </p:cNvPr>
          <p:cNvPicPr>
            <a:picLocks noChangeAspect="1"/>
          </p:cNvPicPr>
          <p:nvPr/>
        </p:nvPicPr>
        <p:blipFill>
          <a:blip r:embed="rId3"/>
          <a:stretch>
            <a:fillRect/>
          </a:stretch>
        </p:blipFill>
        <p:spPr>
          <a:xfrm>
            <a:off x="1916802" y="4875350"/>
            <a:ext cx="3420511" cy="1148061"/>
          </a:xfrm>
          <a:prstGeom prst="rect">
            <a:avLst/>
          </a:prstGeom>
        </p:spPr>
      </p:pic>
    </p:spTree>
    <p:extLst>
      <p:ext uri="{BB962C8B-B14F-4D97-AF65-F5344CB8AC3E}">
        <p14:creationId xmlns:p14="http://schemas.microsoft.com/office/powerpoint/2010/main" val="1627717460"/>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37</TotalTime>
  <Words>1165</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Learner Template</vt:lpstr>
      <vt:lpstr>GENERICS</vt:lpstr>
      <vt:lpstr>TypeScript Generics</vt:lpstr>
      <vt:lpstr>TypeScript Generics</vt:lpstr>
      <vt:lpstr>TypeScript Generics</vt:lpstr>
      <vt:lpstr>TypeScript Generics come to rescue</vt:lpstr>
      <vt:lpstr>Calling a generic function</vt:lpstr>
      <vt:lpstr>Generic functions with multiple types</vt:lpstr>
      <vt:lpstr>TypeScript Generic Classes</vt:lpstr>
      <vt:lpstr>TypeScript Generic Interfaces</vt:lpstr>
      <vt:lpstr>Array&lt;Type&gt;</vt:lpstr>
      <vt:lpstr>Array&lt;Type&gt;</vt:lpstr>
      <vt:lpstr>Array&lt;Type&gt;</vt:lpstr>
      <vt:lpstr>TypeScript Modules</vt:lpstr>
      <vt:lpstr>TypeScript Modules</vt:lpstr>
      <vt:lpstr>Creating a new module</vt:lpstr>
      <vt:lpstr>Export statements</vt:lpstr>
      <vt:lpstr>Importing a new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Jasdhir Singh</dc:creator>
  <cp:lastModifiedBy>Jasdhir Singh</cp:lastModifiedBy>
  <cp:revision>40</cp:revision>
  <dcterms:created xsi:type="dcterms:W3CDTF">2023-06-14T18:02:58Z</dcterms:created>
  <dcterms:modified xsi:type="dcterms:W3CDTF">2023-06-16T03:55:39Z</dcterms:modified>
</cp:coreProperties>
</file>