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33"/>
  </p:notesMasterIdLst>
  <p:sldIdLst>
    <p:sldId id="258" r:id="rId2"/>
    <p:sldId id="256" r:id="rId3"/>
    <p:sldId id="257" r:id="rId4"/>
    <p:sldId id="259" r:id="rId5"/>
    <p:sldId id="260" r:id="rId6"/>
    <p:sldId id="265" r:id="rId7"/>
    <p:sldId id="266" r:id="rId8"/>
    <p:sldId id="261" r:id="rId9"/>
    <p:sldId id="267" r:id="rId10"/>
    <p:sldId id="268" r:id="rId11"/>
    <p:sldId id="272" r:id="rId12"/>
    <p:sldId id="262" r:id="rId13"/>
    <p:sldId id="273" r:id="rId14"/>
    <p:sldId id="285" r:id="rId15"/>
    <p:sldId id="286" r:id="rId16"/>
    <p:sldId id="263" r:id="rId17"/>
    <p:sldId id="269" r:id="rId18"/>
    <p:sldId id="284" r:id="rId19"/>
    <p:sldId id="274" r:id="rId20"/>
    <p:sldId id="271" r:id="rId21"/>
    <p:sldId id="264" r:id="rId22"/>
    <p:sldId id="270" r:id="rId23"/>
    <p:sldId id="275" r:id="rId24"/>
    <p:sldId id="283" r:id="rId25"/>
    <p:sldId id="276" r:id="rId26"/>
    <p:sldId id="278" r:id="rId27"/>
    <p:sldId id="277" r:id="rId28"/>
    <p:sldId id="279" r:id="rId29"/>
    <p:sldId id="280" r:id="rId30"/>
    <p:sldId id="281" r:id="rId31"/>
    <p:sldId id="28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BAD3136-D3E3-4A5B-8F32-AA198F0696FF}">
          <p14:sldIdLst>
            <p14:sldId id="258"/>
          </p14:sldIdLst>
        </p14:section>
        <p14:section name="Work Study" id="{03117F89-AACD-4F30-9F69-5ACBB71F4E83}">
          <p14:sldIdLst>
            <p14:sldId id="256"/>
            <p14:sldId id="257"/>
            <p14:sldId id="259"/>
            <p14:sldId id="260"/>
            <p14:sldId id="265"/>
            <p14:sldId id="266"/>
            <p14:sldId id="261"/>
            <p14:sldId id="267"/>
            <p14:sldId id="268"/>
            <p14:sldId id="272"/>
            <p14:sldId id="262"/>
            <p14:sldId id="273"/>
            <p14:sldId id="285"/>
            <p14:sldId id="286"/>
            <p14:sldId id="263"/>
            <p14:sldId id="269"/>
            <p14:sldId id="284"/>
            <p14:sldId id="274"/>
            <p14:sldId id="271"/>
            <p14:sldId id="264"/>
            <p14:sldId id="270"/>
            <p14:sldId id="275"/>
            <p14:sldId id="283"/>
            <p14:sldId id="276"/>
            <p14:sldId id="278"/>
            <p14:sldId id="277"/>
            <p14:sldId id="279"/>
            <p14:sldId id="280"/>
            <p14:sldId id="281"/>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sorterViewPr>
    <p:cViewPr>
      <p:scale>
        <a:sx n="100" d="100"/>
        <a:sy n="100" d="100"/>
      </p:scale>
      <p:origin x="0" y="-406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4D0EF2-A8F6-45C4-9406-E382020937D6}" type="doc">
      <dgm:prSet loTypeId="urn:microsoft.com/office/officeart/2009/3/layout/HorizontalOrganizationChart" loCatId="hierarchy" qsTypeId="urn:microsoft.com/office/officeart/2005/8/quickstyle/simple1" qsCatId="simple" csTypeId="urn:microsoft.com/office/officeart/2005/8/colors/accent3_1" csCatId="accent3" phldr="1"/>
      <dgm:spPr/>
      <dgm:t>
        <a:bodyPr/>
        <a:lstStyle/>
        <a:p>
          <a:endParaRPr lang="en-US"/>
        </a:p>
      </dgm:t>
    </dgm:pt>
    <dgm:pt modelId="{6BE8705A-5085-4823-9175-7E845E611528}">
      <dgm:prSet phldrT="[Text]"/>
      <dgm:spPr/>
      <dgm:t>
        <a:bodyPr/>
        <a:lstStyle/>
        <a:p>
          <a:r>
            <a:rPr lang="en-US" dirty="0" smtClean="0"/>
            <a:t>Work Study</a:t>
          </a:r>
          <a:endParaRPr lang="en-US" dirty="0"/>
        </a:p>
      </dgm:t>
    </dgm:pt>
    <dgm:pt modelId="{73D8101F-8AA5-4C6B-A894-FBE1A83DC7C7}" type="parTrans" cxnId="{D1B8662B-D8DF-4869-9B4D-07888387BF30}">
      <dgm:prSet/>
      <dgm:spPr/>
      <dgm:t>
        <a:bodyPr/>
        <a:lstStyle/>
        <a:p>
          <a:endParaRPr lang="en-US"/>
        </a:p>
      </dgm:t>
    </dgm:pt>
    <dgm:pt modelId="{21CB6FA4-C2AF-4C13-8460-B33003620296}" type="sibTrans" cxnId="{D1B8662B-D8DF-4869-9B4D-07888387BF30}">
      <dgm:prSet/>
      <dgm:spPr/>
      <dgm:t>
        <a:bodyPr/>
        <a:lstStyle/>
        <a:p>
          <a:endParaRPr lang="en-US"/>
        </a:p>
      </dgm:t>
    </dgm:pt>
    <dgm:pt modelId="{731F683C-893B-4C73-ADBE-EED6BD3A7238}">
      <dgm:prSet phldrT="[Text]"/>
      <dgm:spPr/>
      <dgm:t>
        <a:bodyPr/>
        <a:lstStyle/>
        <a:p>
          <a:r>
            <a:rPr lang="en-US" dirty="0" smtClean="0"/>
            <a:t>Method Study</a:t>
          </a:r>
          <a:endParaRPr lang="en-US" dirty="0"/>
        </a:p>
      </dgm:t>
    </dgm:pt>
    <dgm:pt modelId="{8407F5EF-04A4-478D-B07C-C65B56AEB2E2}" type="parTrans" cxnId="{26973D1E-FE2A-42D6-92B5-85D2E996CB64}">
      <dgm:prSet/>
      <dgm:spPr/>
      <dgm:t>
        <a:bodyPr/>
        <a:lstStyle/>
        <a:p>
          <a:endParaRPr lang="en-US"/>
        </a:p>
      </dgm:t>
    </dgm:pt>
    <dgm:pt modelId="{585A51E9-CADB-430F-B23F-5EC7C62485E4}" type="sibTrans" cxnId="{26973D1E-FE2A-42D6-92B5-85D2E996CB64}">
      <dgm:prSet/>
      <dgm:spPr/>
      <dgm:t>
        <a:bodyPr/>
        <a:lstStyle/>
        <a:p>
          <a:endParaRPr lang="en-US"/>
        </a:p>
      </dgm:t>
    </dgm:pt>
    <dgm:pt modelId="{757918CB-40F5-4A9A-86A7-81157A2D1E51}">
      <dgm:prSet phldrT="[Text]"/>
      <dgm:spPr/>
      <dgm:t>
        <a:bodyPr/>
        <a:lstStyle/>
        <a:p>
          <a:r>
            <a:rPr lang="en-US" dirty="0" smtClean="0"/>
            <a:t>Work Measurement</a:t>
          </a:r>
          <a:endParaRPr lang="en-US" dirty="0"/>
        </a:p>
      </dgm:t>
    </dgm:pt>
    <dgm:pt modelId="{BAEA3615-6AC4-4BCC-BE71-C89330254700}" type="parTrans" cxnId="{1FB49546-EE33-479C-AD34-56533FE836F1}">
      <dgm:prSet/>
      <dgm:spPr/>
      <dgm:t>
        <a:bodyPr/>
        <a:lstStyle/>
        <a:p>
          <a:endParaRPr lang="en-US"/>
        </a:p>
      </dgm:t>
    </dgm:pt>
    <dgm:pt modelId="{9A77A331-9948-42C3-87BE-A0884FC0C650}" type="sibTrans" cxnId="{1FB49546-EE33-479C-AD34-56533FE836F1}">
      <dgm:prSet/>
      <dgm:spPr/>
      <dgm:t>
        <a:bodyPr/>
        <a:lstStyle/>
        <a:p>
          <a:endParaRPr lang="en-US"/>
        </a:p>
      </dgm:t>
    </dgm:pt>
    <dgm:pt modelId="{2FC66A7A-3589-4B89-BA35-E1EFC8EE7466}">
      <dgm:prSet phldrT="[Text]"/>
      <dgm:spPr/>
      <dgm:t>
        <a:bodyPr/>
        <a:lstStyle/>
        <a:p>
          <a:r>
            <a:rPr lang="en-US" dirty="0" smtClean="0"/>
            <a:t>Stop watch time study</a:t>
          </a:r>
          <a:endParaRPr lang="en-US" dirty="0"/>
        </a:p>
      </dgm:t>
    </dgm:pt>
    <dgm:pt modelId="{310BEF72-C0EA-403F-A1A5-74A7D9BB3FFB}" type="parTrans" cxnId="{66565172-22C9-49C3-990A-A2C87A9D9B8C}">
      <dgm:prSet/>
      <dgm:spPr/>
      <dgm:t>
        <a:bodyPr/>
        <a:lstStyle/>
        <a:p>
          <a:endParaRPr lang="en-US"/>
        </a:p>
      </dgm:t>
    </dgm:pt>
    <dgm:pt modelId="{3FAE5121-C772-48E8-8442-D6DA252580B7}" type="sibTrans" cxnId="{66565172-22C9-49C3-990A-A2C87A9D9B8C}">
      <dgm:prSet/>
      <dgm:spPr/>
      <dgm:t>
        <a:bodyPr/>
        <a:lstStyle/>
        <a:p>
          <a:endParaRPr lang="en-US"/>
        </a:p>
      </dgm:t>
    </dgm:pt>
    <dgm:pt modelId="{FCFCAEA9-86E4-45A3-B705-2D38A0C834A4}">
      <dgm:prSet phldrT="[Text]"/>
      <dgm:spPr/>
      <dgm:t>
        <a:bodyPr/>
        <a:lstStyle/>
        <a:p>
          <a:r>
            <a:rPr lang="en-US" dirty="0" smtClean="0"/>
            <a:t>Work Sampling</a:t>
          </a:r>
          <a:endParaRPr lang="en-US" dirty="0"/>
        </a:p>
      </dgm:t>
    </dgm:pt>
    <dgm:pt modelId="{A2E5AD25-E872-40C4-BE7E-D89C38987BC3}" type="parTrans" cxnId="{EB4484C5-1135-4566-B015-6FDD892263D6}">
      <dgm:prSet/>
      <dgm:spPr/>
      <dgm:t>
        <a:bodyPr/>
        <a:lstStyle/>
        <a:p>
          <a:endParaRPr lang="en-US"/>
        </a:p>
      </dgm:t>
    </dgm:pt>
    <dgm:pt modelId="{B1384690-8029-4F40-A7D2-5E3F1A44D9D3}" type="sibTrans" cxnId="{EB4484C5-1135-4566-B015-6FDD892263D6}">
      <dgm:prSet/>
      <dgm:spPr/>
      <dgm:t>
        <a:bodyPr/>
        <a:lstStyle/>
        <a:p>
          <a:endParaRPr lang="en-US"/>
        </a:p>
      </dgm:t>
    </dgm:pt>
    <dgm:pt modelId="{781663D4-5150-462C-87D2-92BDD81A28BD}">
      <dgm:prSet phldrT="[Text]"/>
      <dgm:spPr/>
      <dgm:t>
        <a:bodyPr/>
        <a:lstStyle/>
        <a:p>
          <a:r>
            <a:rPr lang="en-US" dirty="0" smtClean="0"/>
            <a:t>Predetermined Data</a:t>
          </a:r>
          <a:endParaRPr lang="en-US" dirty="0"/>
        </a:p>
      </dgm:t>
    </dgm:pt>
    <dgm:pt modelId="{1770DBC2-9689-45CE-B200-AC0CB16FC326}" type="parTrans" cxnId="{D1FF69D3-39F7-4D2B-8C33-5370A9997F5A}">
      <dgm:prSet/>
      <dgm:spPr/>
      <dgm:t>
        <a:bodyPr/>
        <a:lstStyle/>
        <a:p>
          <a:endParaRPr lang="en-US"/>
        </a:p>
      </dgm:t>
    </dgm:pt>
    <dgm:pt modelId="{7B84FE6A-20BF-4977-A4FE-88E3A1B646B7}" type="sibTrans" cxnId="{D1FF69D3-39F7-4D2B-8C33-5370A9997F5A}">
      <dgm:prSet/>
      <dgm:spPr/>
      <dgm:t>
        <a:bodyPr/>
        <a:lstStyle/>
        <a:p>
          <a:endParaRPr lang="en-US"/>
        </a:p>
      </dgm:t>
    </dgm:pt>
    <dgm:pt modelId="{131E4777-1979-4A6E-AAFD-A8F5F405CB80}" type="pres">
      <dgm:prSet presAssocID="{3C4D0EF2-A8F6-45C4-9406-E382020937D6}" presName="hierChild1" presStyleCnt="0">
        <dgm:presLayoutVars>
          <dgm:orgChart val="1"/>
          <dgm:chPref val="1"/>
          <dgm:dir/>
          <dgm:animOne val="branch"/>
          <dgm:animLvl val="lvl"/>
          <dgm:resizeHandles/>
        </dgm:presLayoutVars>
      </dgm:prSet>
      <dgm:spPr/>
      <dgm:t>
        <a:bodyPr/>
        <a:lstStyle/>
        <a:p>
          <a:endParaRPr lang="en-US"/>
        </a:p>
      </dgm:t>
    </dgm:pt>
    <dgm:pt modelId="{4D97825F-24F0-4895-9552-4EA4130F34B5}" type="pres">
      <dgm:prSet presAssocID="{6BE8705A-5085-4823-9175-7E845E611528}" presName="hierRoot1" presStyleCnt="0">
        <dgm:presLayoutVars>
          <dgm:hierBranch val="init"/>
        </dgm:presLayoutVars>
      </dgm:prSet>
      <dgm:spPr/>
    </dgm:pt>
    <dgm:pt modelId="{141F1106-AC25-4437-9CA8-970F4F6FDF07}" type="pres">
      <dgm:prSet presAssocID="{6BE8705A-5085-4823-9175-7E845E611528}" presName="rootComposite1" presStyleCnt="0"/>
      <dgm:spPr/>
    </dgm:pt>
    <dgm:pt modelId="{A6076F35-7170-4BDB-BAA0-904E5E35EE9D}" type="pres">
      <dgm:prSet presAssocID="{6BE8705A-5085-4823-9175-7E845E611528}" presName="rootText1" presStyleLbl="node0" presStyleIdx="0" presStyleCnt="1">
        <dgm:presLayoutVars>
          <dgm:chPref val="3"/>
        </dgm:presLayoutVars>
      </dgm:prSet>
      <dgm:spPr/>
      <dgm:t>
        <a:bodyPr/>
        <a:lstStyle/>
        <a:p>
          <a:endParaRPr lang="en-US"/>
        </a:p>
      </dgm:t>
    </dgm:pt>
    <dgm:pt modelId="{35F49B4C-A4F1-4BD5-B46F-3070E7395F67}" type="pres">
      <dgm:prSet presAssocID="{6BE8705A-5085-4823-9175-7E845E611528}" presName="rootConnector1" presStyleLbl="node1" presStyleIdx="0" presStyleCnt="0"/>
      <dgm:spPr/>
      <dgm:t>
        <a:bodyPr/>
        <a:lstStyle/>
        <a:p>
          <a:endParaRPr lang="en-US"/>
        </a:p>
      </dgm:t>
    </dgm:pt>
    <dgm:pt modelId="{6E86F426-318B-4438-AB1A-4D7EDB697DB9}" type="pres">
      <dgm:prSet presAssocID="{6BE8705A-5085-4823-9175-7E845E611528}" presName="hierChild2" presStyleCnt="0"/>
      <dgm:spPr/>
    </dgm:pt>
    <dgm:pt modelId="{D0656258-BE31-4352-AAB8-56C3797ED266}" type="pres">
      <dgm:prSet presAssocID="{8407F5EF-04A4-478D-B07C-C65B56AEB2E2}" presName="Name64" presStyleLbl="parChTrans1D2" presStyleIdx="0" presStyleCnt="2"/>
      <dgm:spPr/>
      <dgm:t>
        <a:bodyPr/>
        <a:lstStyle/>
        <a:p>
          <a:endParaRPr lang="en-US"/>
        </a:p>
      </dgm:t>
    </dgm:pt>
    <dgm:pt modelId="{0853EDA6-9C40-4464-958E-B1769CE34D26}" type="pres">
      <dgm:prSet presAssocID="{731F683C-893B-4C73-ADBE-EED6BD3A7238}" presName="hierRoot2" presStyleCnt="0">
        <dgm:presLayoutVars>
          <dgm:hierBranch val="init"/>
        </dgm:presLayoutVars>
      </dgm:prSet>
      <dgm:spPr/>
    </dgm:pt>
    <dgm:pt modelId="{EB029206-6856-4BF5-9E3E-70019275B153}" type="pres">
      <dgm:prSet presAssocID="{731F683C-893B-4C73-ADBE-EED6BD3A7238}" presName="rootComposite" presStyleCnt="0"/>
      <dgm:spPr/>
    </dgm:pt>
    <dgm:pt modelId="{99A8A816-DEAE-4083-BF66-6F86249CFF6D}" type="pres">
      <dgm:prSet presAssocID="{731F683C-893B-4C73-ADBE-EED6BD3A7238}" presName="rootText" presStyleLbl="node2" presStyleIdx="0" presStyleCnt="2">
        <dgm:presLayoutVars>
          <dgm:chPref val="3"/>
        </dgm:presLayoutVars>
      </dgm:prSet>
      <dgm:spPr/>
      <dgm:t>
        <a:bodyPr/>
        <a:lstStyle/>
        <a:p>
          <a:endParaRPr lang="en-US"/>
        </a:p>
      </dgm:t>
    </dgm:pt>
    <dgm:pt modelId="{9ED9AE86-5C6D-4580-A342-034C9B508BA3}" type="pres">
      <dgm:prSet presAssocID="{731F683C-893B-4C73-ADBE-EED6BD3A7238}" presName="rootConnector" presStyleLbl="node2" presStyleIdx="0" presStyleCnt="2"/>
      <dgm:spPr/>
      <dgm:t>
        <a:bodyPr/>
        <a:lstStyle/>
        <a:p>
          <a:endParaRPr lang="en-US"/>
        </a:p>
      </dgm:t>
    </dgm:pt>
    <dgm:pt modelId="{72DCDF85-6E7F-443D-8EF6-250E5FFB7772}" type="pres">
      <dgm:prSet presAssocID="{731F683C-893B-4C73-ADBE-EED6BD3A7238}" presName="hierChild4" presStyleCnt="0"/>
      <dgm:spPr/>
    </dgm:pt>
    <dgm:pt modelId="{88779AC8-EC25-4FE0-87B5-35CA221960DC}" type="pres">
      <dgm:prSet presAssocID="{731F683C-893B-4C73-ADBE-EED6BD3A7238}" presName="hierChild5" presStyleCnt="0"/>
      <dgm:spPr/>
    </dgm:pt>
    <dgm:pt modelId="{06E501C0-6E09-450B-B60C-C94EED7D3E27}" type="pres">
      <dgm:prSet presAssocID="{BAEA3615-6AC4-4BCC-BE71-C89330254700}" presName="Name64" presStyleLbl="parChTrans1D2" presStyleIdx="1" presStyleCnt="2"/>
      <dgm:spPr/>
      <dgm:t>
        <a:bodyPr/>
        <a:lstStyle/>
        <a:p>
          <a:endParaRPr lang="en-US"/>
        </a:p>
      </dgm:t>
    </dgm:pt>
    <dgm:pt modelId="{EFF0932E-5558-450E-8452-DF4F79CE1160}" type="pres">
      <dgm:prSet presAssocID="{757918CB-40F5-4A9A-86A7-81157A2D1E51}" presName="hierRoot2" presStyleCnt="0">
        <dgm:presLayoutVars>
          <dgm:hierBranch val="init"/>
        </dgm:presLayoutVars>
      </dgm:prSet>
      <dgm:spPr/>
    </dgm:pt>
    <dgm:pt modelId="{BFC4DA60-1AB8-49C6-B672-56C9D332E020}" type="pres">
      <dgm:prSet presAssocID="{757918CB-40F5-4A9A-86A7-81157A2D1E51}" presName="rootComposite" presStyleCnt="0"/>
      <dgm:spPr/>
    </dgm:pt>
    <dgm:pt modelId="{015CD972-6F6F-4BAA-A251-46E95BBC0F27}" type="pres">
      <dgm:prSet presAssocID="{757918CB-40F5-4A9A-86A7-81157A2D1E51}" presName="rootText" presStyleLbl="node2" presStyleIdx="1" presStyleCnt="2">
        <dgm:presLayoutVars>
          <dgm:chPref val="3"/>
        </dgm:presLayoutVars>
      </dgm:prSet>
      <dgm:spPr/>
      <dgm:t>
        <a:bodyPr/>
        <a:lstStyle/>
        <a:p>
          <a:endParaRPr lang="en-US"/>
        </a:p>
      </dgm:t>
    </dgm:pt>
    <dgm:pt modelId="{5809885A-968F-4287-B964-1AD01C00B877}" type="pres">
      <dgm:prSet presAssocID="{757918CB-40F5-4A9A-86A7-81157A2D1E51}" presName="rootConnector" presStyleLbl="node2" presStyleIdx="1" presStyleCnt="2"/>
      <dgm:spPr/>
      <dgm:t>
        <a:bodyPr/>
        <a:lstStyle/>
        <a:p>
          <a:endParaRPr lang="en-US"/>
        </a:p>
      </dgm:t>
    </dgm:pt>
    <dgm:pt modelId="{F049FBCD-C4E8-401F-BF12-2112545CB0E5}" type="pres">
      <dgm:prSet presAssocID="{757918CB-40F5-4A9A-86A7-81157A2D1E51}" presName="hierChild4" presStyleCnt="0"/>
      <dgm:spPr/>
    </dgm:pt>
    <dgm:pt modelId="{30F63EBD-C54C-47E7-AEC7-E7753D77A22A}" type="pres">
      <dgm:prSet presAssocID="{310BEF72-C0EA-403F-A1A5-74A7D9BB3FFB}" presName="Name64" presStyleLbl="parChTrans1D3" presStyleIdx="0" presStyleCnt="3"/>
      <dgm:spPr/>
      <dgm:t>
        <a:bodyPr/>
        <a:lstStyle/>
        <a:p>
          <a:endParaRPr lang="en-US"/>
        </a:p>
      </dgm:t>
    </dgm:pt>
    <dgm:pt modelId="{C0E8E9BB-C2B3-4F61-A3D2-1CD9E33D9052}" type="pres">
      <dgm:prSet presAssocID="{2FC66A7A-3589-4B89-BA35-E1EFC8EE7466}" presName="hierRoot2" presStyleCnt="0">
        <dgm:presLayoutVars>
          <dgm:hierBranch val="init"/>
        </dgm:presLayoutVars>
      </dgm:prSet>
      <dgm:spPr/>
    </dgm:pt>
    <dgm:pt modelId="{876AF010-1CFF-4E8E-BD1C-CFFE915142DD}" type="pres">
      <dgm:prSet presAssocID="{2FC66A7A-3589-4B89-BA35-E1EFC8EE7466}" presName="rootComposite" presStyleCnt="0"/>
      <dgm:spPr/>
    </dgm:pt>
    <dgm:pt modelId="{5CB40F83-2FA6-4131-9FD5-085ED25F6EEB}" type="pres">
      <dgm:prSet presAssocID="{2FC66A7A-3589-4B89-BA35-E1EFC8EE7466}" presName="rootText" presStyleLbl="node3" presStyleIdx="0" presStyleCnt="3">
        <dgm:presLayoutVars>
          <dgm:chPref val="3"/>
        </dgm:presLayoutVars>
      </dgm:prSet>
      <dgm:spPr/>
      <dgm:t>
        <a:bodyPr/>
        <a:lstStyle/>
        <a:p>
          <a:endParaRPr lang="en-US"/>
        </a:p>
      </dgm:t>
    </dgm:pt>
    <dgm:pt modelId="{C7091DC4-980C-46E1-97D2-696779465AFE}" type="pres">
      <dgm:prSet presAssocID="{2FC66A7A-3589-4B89-BA35-E1EFC8EE7466}" presName="rootConnector" presStyleLbl="node3" presStyleIdx="0" presStyleCnt="3"/>
      <dgm:spPr/>
      <dgm:t>
        <a:bodyPr/>
        <a:lstStyle/>
        <a:p>
          <a:endParaRPr lang="en-US"/>
        </a:p>
      </dgm:t>
    </dgm:pt>
    <dgm:pt modelId="{9FCD95D4-AFF0-4B77-BF09-ECDA201B769A}" type="pres">
      <dgm:prSet presAssocID="{2FC66A7A-3589-4B89-BA35-E1EFC8EE7466}" presName="hierChild4" presStyleCnt="0"/>
      <dgm:spPr/>
    </dgm:pt>
    <dgm:pt modelId="{FD5E932D-58B2-4CDE-93A3-D45431E0C846}" type="pres">
      <dgm:prSet presAssocID="{2FC66A7A-3589-4B89-BA35-E1EFC8EE7466}" presName="hierChild5" presStyleCnt="0"/>
      <dgm:spPr/>
    </dgm:pt>
    <dgm:pt modelId="{0FED9105-EF4E-4675-B634-21DAEDC60F15}" type="pres">
      <dgm:prSet presAssocID="{A2E5AD25-E872-40C4-BE7E-D89C38987BC3}" presName="Name64" presStyleLbl="parChTrans1D3" presStyleIdx="1" presStyleCnt="3"/>
      <dgm:spPr/>
      <dgm:t>
        <a:bodyPr/>
        <a:lstStyle/>
        <a:p>
          <a:endParaRPr lang="en-US"/>
        </a:p>
      </dgm:t>
    </dgm:pt>
    <dgm:pt modelId="{096FEA1A-5206-407B-BE48-5373AAA805D7}" type="pres">
      <dgm:prSet presAssocID="{FCFCAEA9-86E4-45A3-B705-2D38A0C834A4}" presName="hierRoot2" presStyleCnt="0">
        <dgm:presLayoutVars>
          <dgm:hierBranch val="init"/>
        </dgm:presLayoutVars>
      </dgm:prSet>
      <dgm:spPr/>
    </dgm:pt>
    <dgm:pt modelId="{05999CDD-DB54-41D8-901F-0CE6D8238BCB}" type="pres">
      <dgm:prSet presAssocID="{FCFCAEA9-86E4-45A3-B705-2D38A0C834A4}" presName="rootComposite" presStyleCnt="0"/>
      <dgm:spPr/>
    </dgm:pt>
    <dgm:pt modelId="{3E5CE673-C630-438A-9CC8-AC6FF25FD608}" type="pres">
      <dgm:prSet presAssocID="{FCFCAEA9-86E4-45A3-B705-2D38A0C834A4}" presName="rootText" presStyleLbl="node3" presStyleIdx="1" presStyleCnt="3">
        <dgm:presLayoutVars>
          <dgm:chPref val="3"/>
        </dgm:presLayoutVars>
      </dgm:prSet>
      <dgm:spPr/>
      <dgm:t>
        <a:bodyPr/>
        <a:lstStyle/>
        <a:p>
          <a:endParaRPr lang="en-US"/>
        </a:p>
      </dgm:t>
    </dgm:pt>
    <dgm:pt modelId="{DC283C8D-970D-477A-AE13-3A0A8D1D5BA4}" type="pres">
      <dgm:prSet presAssocID="{FCFCAEA9-86E4-45A3-B705-2D38A0C834A4}" presName="rootConnector" presStyleLbl="node3" presStyleIdx="1" presStyleCnt="3"/>
      <dgm:spPr/>
      <dgm:t>
        <a:bodyPr/>
        <a:lstStyle/>
        <a:p>
          <a:endParaRPr lang="en-US"/>
        </a:p>
      </dgm:t>
    </dgm:pt>
    <dgm:pt modelId="{C29644F7-AEFD-4D1A-9066-93176D952850}" type="pres">
      <dgm:prSet presAssocID="{FCFCAEA9-86E4-45A3-B705-2D38A0C834A4}" presName="hierChild4" presStyleCnt="0"/>
      <dgm:spPr/>
    </dgm:pt>
    <dgm:pt modelId="{289C0CDB-AAF0-4041-9F5B-6D8374A40954}" type="pres">
      <dgm:prSet presAssocID="{FCFCAEA9-86E4-45A3-B705-2D38A0C834A4}" presName="hierChild5" presStyleCnt="0"/>
      <dgm:spPr/>
    </dgm:pt>
    <dgm:pt modelId="{79B76B4C-331E-41B8-AE2E-6A095FA41D6E}" type="pres">
      <dgm:prSet presAssocID="{1770DBC2-9689-45CE-B200-AC0CB16FC326}" presName="Name64" presStyleLbl="parChTrans1D3" presStyleIdx="2" presStyleCnt="3"/>
      <dgm:spPr/>
      <dgm:t>
        <a:bodyPr/>
        <a:lstStyle/>
        <a:p>
          <a:endParaRPr lang="en-US"/>
        </a:p>
      </dgm:t>
    </dgm:pt>
    <dgm:pt modelId="{62C87717-1D82-4252-9544-C6E3804C9879}" type="pres">
      <dgm:prSet presAssocID="{781663D4-5150-462C-87D2-92BDD81A28BD}" presName="hierRoot2" presStyleCnt="0">
        <dgm:presLayoutVars>
          <dgm:hierBranch val="init"/>
        </dgm:presLayoutVars>
      </dgm:prSet>
      <dgm:spPr/>
    </dgm:pt>
    <dgm:pt modelId="{A95AE5DA-BCDD-470B-A1CC-F91765649D9C}" type="pres">
      <dgm:prSet presAssocID="{781663D4-5150-462C-87D2-92BDD81A28BD}" presName="rootComposite" presStyleCnt="0"/>
      <dgm:spPr/>
    </dgm:pt>
    <dgm:pt modelId="{EA935977-698D-42E7-A0BD-9322E2A5BB3D}" type="pres">
      <dgm:prSet presAssocID="{781663D4-5150-462C-87D2-92BDD81A28BD}" presName="rootText" presStyleLbl="node3" presStyleIdx="2" presStyleCnt="3">
        <dgm:presLayoutVars>
          <dgm:chPref val="3"/>
        </dgm:presLayoutVars>
      </dgm:prSet>
      <dgm:spPr/>
      <dgm:t>
        <a:bodyPr/>
        <a:lstStyle/>
        <a:p>
          <a:endParaRPr lang="en-US"/>
        </a:p>
      </dgm:t>
    </dgm:pt>
    <dgm:pt modelId="{0A8C503B-B070-41A5-B8E6-B9E991BCE0C5}" type="pres">
      <dgm:prSet presAssocID="{781663D4-5150-462C-87D2-92BDD81A28BD}" presName="rootConnector" presStyleLbl="node3" presStyleIdx="2" presStyleCnt="3"/>
      <dgm:spPr/>
      <dgm:t>
        <a:bodyPr/>
        <a:lstStyle/>
        <a:p>
          <a:endParaRPr lang="en-US"/>
        </a:p>
      </dgm:t>
    </dgm:pt>
    <dgm:pt modelId="{867392E2-94E8-4EB9-8072-FB5B6073E4AF}" type="pres">
      <dgm:prSet presAssocID="{781663D4-5150-462C-87D2-92BDD81A28BD}" presName="hierChild4" presStyleCnt="0"/>
      <dgm:spPr/>
    </dgm:pt>
    <dgm:pt modelId="{A5F4F796-E033-4D68-BECB-A69E1BF09D0F}" type="pres">
      <dgm:prSet presAssocID="{781663D4-5150-462C-87D2-92BDD81A28BD}" presName="hierChild5" presStyleCnt="0"/>
      <dgm:spPr/>
    </dgm:pt>
    <dgm:pt modelId="{230C888F-913F-4DE0-B1AF-C7835A062C25}" type="pres">
      <dgm:prSet presAssocID="{757918CB-40F5-4A9A-86A7-81157A2D1E51}" presName="hierChild5" presStyleCnt="0"/>
      <dgm:spPr/>
    </dgm:pt>
    <dgm:pt modelId="{091C4D73-5F59-48A2-966D-225B7919A306}" type="pres">
      <dgm:prSet presAssocID="{6BE8705A-5085-4823-9175-7E845E611528}" presName="hierChild3" presStyleCnt="0"/>
      <dgm:spPr/>
    </dgm:pt>
  </dgm:ptLst>
  <dgm:cxnLst>
    <dgm:cxn modelId="{D1FF69D3-39F7-4D2B-8C33-5370A9997F5A}" srcId="{757918CB-40F5-4A9A-86A7-81157A2D1E51}" destId="{781663D4-5150-462C-87D2-92BDD81A28BD}" srcOrd="2" destOrd="0" parTransId="{1770DBC2-9689-45CE-B200-AC0CB16FC326}" sibTransId="{7B84FE6A-20BF-4977-A4FE-88E3A1B646B7}"/>
    <dgm:cxn modelId="{FA06A897-DBDF-4663-A93E-1F287DD39483}" type="presOf" srcId="{FCFCAEA9-86E4-45A3-B705-2D38A0C834A4}" destId="{DC283C8D-970D-477A-AE13-3A0A8D1D5BA4}" srcOrd="1" destOrd="0" presId="urn:microsoft.com/office/officeart/2009/3/layout/HorizontalOrganizationChart"/>
    <dgm:cxn modelId="{026F7FA4-47EB-404B-B259-B14C583F045E}" type="presOf" srcId="{8407F5EF-04A4-478D-B07C-C65B56AEB2E2}" destId="{D0656258-BE31-4352-AAB8-56C3797ED266}" srcOrd="0" destOrd="0" presId="urn:microsoft.com/office/officeart/2009/3/layout/HorizontalOrganizationChart"/>
    <dgm:cxn modelId="{FE6781D8-4C1D-4917-9915-AED375FF3FED}" type="presOf" srcId="{6BE8705A-5085-4823-9175-7E845E611528}" destId="{A6076F35-7170-4BDB-BAA0-904E5E35EE9D}" srcOrd="0" destOrd="0" presId="urn:microsoft.com/office/officeart/2009/3/layout/HorizontalOrganizationChart"/>
    <dgm:cxn modelId="{26973D1E-FE2A-42D6-92B5-85D2E996CB64}" srcId="{6BE8705A-5085-4823-9175-7E845E611528}" destId="{731F683C-893B-4C73-ADBE-EED6BD3A7238}" srcOrd="0" destOrd="0" parTransId="{8407F5EF-04A4-478D-B07C-C65B56AEB2E2}" sibTransId="{585A51E9-CADB-430F-B23F-5EC7C62485E4}"/>
    <dgm:cxn modelId="{F8A4F745-275D-4AD6-9628-2D152415AAF2}" type="presOf" srcId="{310BEF72-C0EA-403F-A1A5-74A7D9BB3FFB}" destId="{30F63EBD-C54C-47E7-AEC7-E7753D77A22A}" srcOrd="0" destOrd="0" presId="urn:microsoft.com/office/officeart/2009/3/layout/HorizontalOrganizationChart"/>
    <dgm:cxn modelId="{8FBC24D4-1A33-4A29-AD1E-D611E22DE5EB}" type="presOf" srcId="{6BE8705A-5085-4823-9175-7E845E611528}" destId="{35F49B4C-A4F1-4BD5-B46F-3070E7395F67}" srcOrd="1" destOrd="0" presId="urn:microsoft.com/office/officeart/2009/3/layout/HorizontalOrganizationChart"/>
    <dgm:cxn modelId="{D3142735-4C6A-44D3-B8EB-27218B9DF0DC}" type="presOf" srcId="{781663D4-5150-462C-87D2-92BDD81A28BD}" destId="{0A8C503B-B070-41A5-B8E6-B9E991BCE0C5}" srcOrd="1" destOrd="0" presId="urn:microsoft.com/office/officeart/2009/3/layout/HorizontalOrganizationChart"/>
    <dgm:cxn modelId="{EC299FCD-A8CB-4295-A8BF-F01EBACD6238}" type="presOf" srcId="{BAEA3615-6AC4-4BCC-BE71-C89330254700}" destId="{06E501C0-6E09-450B-B60C-C94EED7D3E27}" srcOrd="0" destOrd="0" presId="urn:microsoft.com/office/officeart/2009/3/layout/HorizontalOrganizationChart"/>
    <dgm:cxn modelId="{9AED581E-BDA9-4A8C-A30F-75A6B072E2B3}" type="presOf" srcId="{3C4D0EF2-A8F6-45C4-9406-E382020937D6}" destId="{131E4777-1979-4A6E-AAFD-A8F5F405CB80}" srcOrd="0" destOrd="0" presId="urn:microsoft.com/office/officeart/2009/3/layout/HorizontalOrganizationChart"/>
    <dgm:cxn modelId="{EB4484C5-1135-4566-B015-6FDD892263D6}" srcId="{757918CB-40F5-4A9A-86A7-81157A2D1E51}" destId="{FCFCAEA9-86E4-45A3-B705-2D38A0C834A4}" srcOrd="1" destOrd="0" parTransId="{A2E5AD25-E872-40C4-BE7E-D89C38987BC3}" sibTransId="{B1384690-8029-4F40-A7D2-5E3F1A44D9D3}"/>
    <dgm:cxn modelId="{D5576485-F9B0-4235-9DEE-CACFFD6204C8}" type="presOf" srcId="{757918CB-40F5-4A9A-86A7-81157A2D1E51}" destId="{015CD972-6F6F-4BAA-A251-46E95BBC0F27}" srcOrd="0" destOrd="0" presId="urn:microsoft.com/office/officeart/2009/3/layout/HorizontalOrganizationChart"/>
    <dgm:cxn modelId="{1FB49546-EE33-479C-AD34-56533FE836F1}" srcId="{6BE8705A-5085-4823-9175-7E845E611528}" destId="{757918CB-40F5-4A9A-86A7-81157A2D1E51}" srcOrd="1" destOrd="0" parTransId="{BAEA3615-6AC4-4BCC-BE71-C89330254700}" sibTransId="{9A77A331-9948-42C3-87BE-A0884FC0C650}"/>
    <dgm:cxn modelId="{9C8BF7BB-AFFA-4805-A689-84A132BB44B7}" type="presOf" srcId="{2FC66A7A-3589-4B89-BA35-E1EFC8EE7466}" destId="{C7091DC4-980C-46E1-97D2-696779465AFE}" srcOrd="1" destOrd="0" presId="urn:microsoft.com/office/officeart/2009/3/layout/HorizontalOrganizationChart"/>
    <dgm:cxn modelId="{CB703B26-5485-46ED-AACD-6657A1C1FC06}" type="presOf" srcId="{2FC66A7A-3589-4B89-BA35-E1EFC8EE7466}" destId="{5CB40F83-2FA6-4131-9FD5-085ED25F6EEB}" srcOrd="0" destOrd="0" presId="urn:microsoft.com/office/officeart/2009/3/layout/HorizontalOrganizationChart"/>
    <dgm:cxn modelId="{A8F49F94-405D-4705-9513-EE7FA098C9DE}" type="presOf" srcId="{A2E5AD25-E872-40C4-BE7E-D89C38987BC3}" destId="{0FED9105-EF4E-4675-B634-21DAEDC60F15}" srcOrd="0" destOrd="0" presId="urn:microsoft.com/office/officeart/2009/3/layout/HorizontalOrganizationChart"/>
    <dgm:cxn modelId="{56BA30CA-6AEB-43C0-8801-C052BF7EC847}" type="presOf" srcId="{FCFCAEA9-86E4-45A3-B705-2D38A0C834A4}" destId="{3E5CE673-C630-438A-9CC8-AC6FF25FD608}" srcOrd="0" destOrd="0" presId="urn:microsoft.com/office/officeart/2009/3/layout/HorizontalOrganizationChart"/>
    <dgm:cxn modelId="{01B693CE-1468-4CB3-AAC8-14D2CA0D0C8C}" type="presOf" srcId="{731F683C-893B-4C73-ADBE-EED6BD3A7238}" destId="{99A8A816-DEAE-4083-BF66-6F86249CFF6D}" srcOrd="0" destOrd="0" presId="urn:microsoft.com/office/officeart/2009/3/layout/HorizontalOrganizationChart"/>
    <dgm:cxn modelId="{66565172-22C9-49C3-990A-A2C87A9D9B8C}" srcId="{757918CB-40F5-4A9A-86A7-81157A2D1E51}" destId="{2FC66A7A-3589-4B89-BA35-E1EFC8EE7466}" srcOrd="0" destOrd="0" parTransId="{310BEF72-C0EA-403F-A1A5-74A7D9BB3FFB}" sibTransId="{3FAE5121-C772-48E8-8442-D6DA252580B7}"/>
    <dgm:cxn modelId="{58F22BD2-17BA-4A9A-882D-937B262C2F80}" type="presOf" srcId="{757918CB-40F5-4A9A-86A7-81157A2D1E51}" destId="{5809885A-968F-4287-B964-1AD01C00B877}" srcOrd="1" destOrd="0" presId="urn:microsoft.com/office/officeart/2009/3/layout/HorizontalOrganizationChart"/>
    <dgm:cxn modelId="{9FAE2F96-F64C-4C8D-8764-9B9A0BA14DB7}" type="presOf" srcId="{731F683C-893B-4C73-ADBE-EED6BD3A7238}" destId="{9ED9AE86-5C6D-4580-A342-034C9B508BA3}" srcOrd="1" destOrd="0" presId="urn:microsoft.com/office/officeart/2009/3/layout/HorizontalOrganizationChart"/>
    <dgm:cxn modelId="{04ADB42E-6501-483F-8DD9-28660CC61BFD}" type="presOf" srcId="{1770DBC2-9689-45CE-B200-AC0CB16FC326}" destId="{79B76B4C-331E-41B8-AE2E-6A095FA41D6E}" srcOrd="0" destOrd="0" presId="urn:microsoft.com/office/officeart/2009/3/layout/HorizontalOrganizationChart"/>
    <dgm:cxn modelId="{D1B8662B-D8DF-4869-9B4D-07888387BF30}" srcId="{3C4D0EF2-A8F6-45C4-9406-E382020937D6}" destId="{6BE8705A-5085-4823-9175-7E845E611528}" srcOrd="0" destOrd="0" parTransId="{73D8101F-8AA5-4C6B-A894-FBE1A83DC7C7}" sibTransId="{21CB6FA4-C2AF-4C13-8460-B33003620296}"/>
    <dgm:cxn modelId="{CB08B8F9-0EED-45C4-903E-6073ADB35CE1}" type="presOf" srcId="{781663D4-5150-462C-87D2-92BDD81A28BD}" destId="{EA935977-698D-42E7-A0BD-9322E2A5BB3D}" srcOrd="0" destOrd="0" presId="urn:microsoft.com/office/officeart/2009/3/layout/HorizontalOrganizationChart"/>
    <dgm:cxn modelId="{C2C195AE-BF44-4BB1-A48D-C7248F45B603}" type="presParOf" srcId="{131E4777-1979-4A6E-AAFD-A8F5F405CB80}" destId="{4D97825F-24F0-4895-9552-4EA4130F34B5}" srcOrd="0" destOrd="0" presId="urn:microsoft.com/office/officeart/2009/3/layout/HorizontalOrganizationChart"/>
    <dgm:cxn modelId="{4294216B-81D7-422F-A599-6F22548E8904}" type="presParOf" srcId="{4D97825F-24F0-4895-9552-4EA4130F34B5}" destId="{141F1106-AC25-4437-9CA8-970F4F6FDF07}" srcOrd="0" destOrd="0" presId="urn:microsoft.com/office/officeart/2009/3/layout/HorizontalOrganizationChart"/>
    <dgm:cxn modelId="{FAEE30C6-AB27-4369-89EE-7B5F117A4BC6}" type="presParOf" srcId="{141F1106-AC25-4437-9CA8-970F4F6FDF07}" destId="{A6076F35-7170-4BDB-BAA0-904E5E35EE9D}" srcOrd="0" destOrd="0" presId="urn:microsoft.com/office/officeart/2009/3/layout/HorizontalOrganizationChart"/>
    <dgm:cxn modelId="{E89276CF-BE8E-4AED-BE04-01AE60A766FD}" type="presParOf" srcId="{141F1106-AC25-4437-9CA8-970F4F6FDF07}" destId="{35F49B4C-A4F1-4BD5-B46F-3070E7395F67}" srcOrd="1" destOrd="0" presId="urn:microsoft.com/office/officeart/2009/3/layout/HorizontalOrganizationChart"/>
    <dgm:cxn modelId="{C68CFE3D-2767-467E-820D-511EA25372BB}" type="presParOf" srcId="{4D97825F-24F0-4895-9552-4EA4130F34B5}" destId="{6E86F426-318B-4438-AB1A-4D7EDB697DB9}" srcOrd="1" destOrd="0" presId="urn:microsoft.com/office/officeart/2009/3/layout/HorizontalOrganizationChart"/>
    <dgm:cxn modelId="{A1102503-3511-47BB-8108-5F99C54E5C0F}" type="presParOf" srcId="{6E86F426-318B-4438-AB1A-4D7EDB697DB9}" destId="{D0656258-BE31-4352-AAB8-56C3797ED266}" srcOrd="0" destOrd="0" presId="urn:microsoft.com/office/officeart/2009/3/layout/HorizontalOrganizationChart"/>
    <dgm:cxn modelId="{8754F188-2283-4AD1-9A0F-B235BC564563}" type="presParOf" srcId="{6E86F426-318B-4438-AB1A-4D7EDB697DB9}" destId="{0853EDA6-9C40-4464-958E-B1769CE34D26}" srcOrd="1" destOrd="0" presId="urn:microsoft.com/office/officeart/2009/3/layout/HorizontalOrganizationChart"/>
    <dgm:cxn modelId="{FDBB8699-9928-4783-9B07-8088BFC9A4B5}" type="presParOf" srcId="{0853EDA6-9C40-4464-958E-B1769CE34D26}" destId="{EB029206-6856-4BF5-9E3E-70019275B153}" srcOrd="0" destOrd="0" presId="urn:microsoft.com/office/officeart/2009/3/layout/HorizontalOrganizationChart"/>
    <dgm:cxn modelId="{C3CA0B21-FDE5-44FD-BEAF-A8684C24B409}" type="presParOf" srcId="{EB029206-6856-4BF5-9E3E-70019275B153}" destId="{99A8A816-DEAE-4083-BF66-6F86249CFF6D}" srcOrd="0" destOrd="0" presId="urn:microsoft.com/office/officeart/2009/3/layout/HorizontalOrganizationChart"/>
    <dgm:cxn modelId="{506403B2-7150-4A1B-9CDB-132802B934B9}" type="presParOf" srcId="{EB029206-6856-4BF5-9E3E-70019275B153}" destId="{9ED9AE86-5C6D-4580-A342-034C9B508BA3}" srcOrd="1" destOrd="0" presId="urn:microsoft.com/office/officeart/2009/3/layout/HorizontalOrganizationChart"/>
    <dgm:cxn modelId="{01C27F81-5760-466E-A7BF-8F1D6FEAD4CB}" type="presParOf" srcId="{0853EDA6-9C40-4464-958E-B1769CE34D26}" destId="{72DCDF85-6E7F-443D-8EF6-250E5FFB7772}" srcOrd="1" destOrd="0" presId="urn:microsoft.com/office/officeart/2009/3/layout/HorizontalOrganizationChart"/>
    <dgm:cxn modelId="{233B66DC-C9CA-4B45-9743-D4E4D801BA7A}" type="presParOf" srcId="{0853EDA6-9C40-4464-958E-B1769CE34D26}" destId="{88779AC8-EC25-4FE0-87B5-35CA221960DC}" srcOrd="2" destOrd="0" presId="urn:microsoft.com/office/officeart/2009/3/layout/HorizontalOrganizationChart"/>
    <dgm:cxn modelId="{83227E75-DC93-4E4E-A7DA-FA9189DFDEFB}" type="presParOf" srcId="{6E86F426-318B-4438-AB1A-4D7EDB697DB9}" destId="{06E501C0-6E09-450B-B60C-C94EED7D3E27}" srcOrd="2" destOrd="0" presId="urn:microsoft.com/office/officeart/2009/3/layout/HorizontalOrganizationChart"/>
    <dgm:cxn modelId="{DB88D073-04D9-42EB-8A16-58E18F4835F7}" type="presParOf" srcId="{6E86F426-318B-4438-AB1A-4D7EDB697DB9}" destId="{EFF0932E-5558-450E-8452-DF4F79CE1160}" srcOrd="3" destOrd="0" presId="urn:microsoft.com/office/officeart/2009/3/layout/HorizontalOrganizationChart"/>
    <dgm:cxn modelId="{E190D8D8-CFDC-441A-9AAE-8EE4F9A6C915}" type="presParOf" srcId="{EFF0932E-5558-450E-8452-DF4F79CE1160}" destId="{BFC4DA60-1AB8-49C6-B672-56C9D332E020}" srcOrd="0" destOrd="0" presId="urn:microsoft.com/office/officeart/2009/3/layout/HorizontalOrganizationChart"/>
    <dgm:cxn modelId="{4848056B-4D83-4B32-9A02-D0ACEF12A336}" type="presParOf" srcId="{BFC4DA60-1AB8-49C6-B672-56C9D332E020}" destId="{015CD972-6F6F-4BAA-A251-46E95BBC0F27}" srcOrd="0" destOrd="0" presId="urn:microsoft.com/office/officeart/2009/3/layout/HorizontalOrganizationChart"/>
    <dgm:cxn modelId="{F49A7C40-FC0B-4B02-9AB9-408B85DC82A6}" type="presParOf" srcId="{BFC4DA60-1AB8-49C6-B672-56C9D332E020}" destId="{5809885A-968F-4287-B964-1AD01C00B877}" srcOrd="1" destOrd="0" presId="urn:microsoft.com/office/officeart/2009/3/layout/HorizontalOrganizationChart"/>
    <dgm:cxn modelId="{D344C25E-065E-4FE5-A1BA-2CA475E572A1}" type="presParOf" srcId="{EFF0932E-5558-450E-8452-DF4F79CE1160}" destId="{F049FBCD-C4E8-401F-BF12-2112545CB0E5}" srcOrd="1" destOrd="0" presId="urn:microsoft.com/office/officeart/2009/3/layout/HorizontalOrganizationChart"/>
    <dgm:cxn modelId="{E600AF26-57BB-4436-AD55-7A0AFA31FAAF}" type="presParOf" srcId="{F049FBCD-C4E8-401F-BF12-2112545CB0E5}" destId="{30F63EBD-C54C-47E7-AEC7-E7753D77A22A}" srcOrd="0" destOrd="0" presId="urn:microsoft.com/office/officeart/2009/3/layout/HorizontalOrganizationChart"/>
    <dgm:cxn modelId="{A94A2137-5B51-4B2B-AFAC-950C55F4A97C}" type="presParOf" srcId="{F049FBCD-C4E8-401F-BF12-2112545CB0E5}" destId="{C0E8E9BB-C2B3-4F61-A3D2-1CD9E33D9052}" srcOrd="1" destOrd="0" presId="urn:microsoft.com/office/officeart/2009/3/layout/HorizontalOrganizationChart"/>
    <dgm:cxn modelId="{B30C9970-82F2-41DC-8562-27ADC8F04EC3}" type="presParOf" srcId="{C0E8E9BB-C2B3-4F61-A3D2-1CD9E33D9052}" destId="{876AF010-1CFF-4E8E-BD1C-CFFE915142DD}" srcOrd="0" destOrd="0" presId="urn:microsoft.com/office/officeart/2009/3/layout/HorizontalOrganizationChart"/>
    <dgm:cxn modelId="{E1F72A13-D5E2-4387-9169-D4AF334950A2}" type="presParOf" srcId="{876AF010-1CFF-4E8E-BD1C-CFFE915142DD}" destId="{5CB40F83-2FA6-4131-9FD5-085ED25F6EEB}" srcOrd="0" destOrd="0" presId="urn:microsoft.com/office/officeart/2009/3/layout/HorizontalOrganizationChart"/>
    <dgm:cxn modelId="{55A17D9A-9C32-452E-81BC-2121B966566F}" type="presParOf" srcId="{876AF010-1CFF-4E8E-BD1C-CFFE915142DD}" destId="{C7091DC4-980C-46E1-97D2-696779465AFE}" srcOrd="1" destOrd="0" presId="urn:microsoft.com/office/officeart/2009/3/layout/HorizontalOrganizationChart"/>
    <dgm:cxn modelId="{D3886FEA-BFB1-47CD-BF47-67DF3FDF127B}" type="presParOf" srcId="{C0E8E9BB-C2B3-4F61-A3D2-1CD9E33D9052}" destId="{9FCD95D4-AFF0-4B77-BF09-ECDA201B769A}" srcOrd="1" destOrd="0" presId="urn:microsoft.com/office/officeart/2009/3/layout/HorizontalOrganizationChart"/>
    <dgm:cxn modelId="{24F6D0D3-65A5-4930-8992-77610BB29461}" type="presParOf" srcId="{C0E8E9BB-C2B3-4F61-A3D2-1CD9E33D9052}" destId="{FD5E932D-58B2-4CDE-93A3-D45431E0C846}" srcOrd="2" destOrd="0" presId="urn:microsoft.com/office/officeart/2009/3/layout/HorizontalOrganizationChart"/>
    <dgm:cxn modelId="{280C81AD-ED67-4D8F-AFAB-D338FCE15F86}" type="presParOf" srcId="{F049FBCD-C4E8-401F-BF12-2112545CB0E5}" destId="{0FED9105-EF4E-4675-B634-21DAEDC60F15}" srcOrd="2" destOrd="0" presId="urn:microsoft.com/office/officeart/2009/3/layout/HorizontalOrganizationChart"/>
    <dgm:cxn modelId="{DEF52240-D7E1-4EC7-AA21-329D43CAE9D6}" type="presParOf" srcId="{F049FBCD-C4E8-401F-BF12-2112545CB0E5}" destId="{096FEA1A-5206-407B-BE48-5373AAA805D7}" srcOrd="3" destOrd="0" presId="urn:microsoft.com/office/officeart/2009/3/layout/HorizontalOrganizationChart"/>
    <dgm:cxn modelId="{78E913FD-9F6A-49FA-BF3A-63A026B0723A}" type="presParOf" srcId="{096FEA1A-5206-407B-BE48-5373AAA805D7}" destId="{05999CDD-DB54-41D8-901F-0CE6D8238BCB}" srcOrd="0" destOrd="0" presId="urn:microsoft.com/office/officeart/2009/3/layout/HorizontalOrganizationChart"/>
    <dgm:cxn modelId="{6273947E-0858-4D52-A3A2-C62A10C8D330}" type="presParOf" srcId="{05999CDD-DB54-41D8-901F-0CE6D8238BCB}" destId="{3E5CE673-C630-438A-9CC8-AC6FF25FD608}" srcOrd="0" destOrd="0" presId="urn:microsoft.com/office/officeart/2009/3/layout/HorizontalOrganizationChart"/>
    <dgm:cxn modelId="{82F88F9F-53AF-42AE-BA25-2C81A99BF541}" type="presParOf" srcId="{05999CDD-DB54-41D8-901F-0CE6D8238BCB}" destId="{DC283C8D-970D-477A-AE13-3A0A8D1D5BA4}" srcOrd="1" destOrd="0" presId="urn:microsoft.com/office/officeart/2009/3/layout/HorizontalOrganizationChart"/>
    <dgm:cxn modelId="{9B7FA3E8-3C78-4BF4-A5D5-913DF97481C4}" type="presParOf" srcId="{096FEA1A-5206-407B-BE48-5373AAA805D7}" destId="{C29644F7-AEFD-4D1A-9066-93176D952850}" srcOrd="1" destOrd="0" presId="urn:microsoft.com/office/officeart/2009/3/layout/HorizontalOrganizationChart"/>
    <dgm:cxn modelId="{3B7B0657-383D-4609-AF36-48C9D99156C3}" type="presParOf" srcId="{096FEA1A-5206-407B-BE48-5373AAA805D7}" destId="{289C0CDB-AAF0-4041-9F5B-6D8374A40954}" srcOrd="2" destOrd="0" presId="urn:microsoft.com/office/officeart/2009/3/layout/HorizontalOrganizationChart"/>
    <dgm:cxn modelId="{67FA84D8-B814-4E90-8AC5-A4DB0C164FAA}" type="presParOf" srcId="{F049FBCD-C4E8-401F-BF12-2112545CB0E5}" destId="{79B76B4C-331E-41B8-AE2E-6A095FA41D6E}" srcOrd="4" destOrd="0" presId="urn:microsoft.com/office/officeart/2009/3/layout/HorizontalOrganizationChart"/>
    <dgm:cxn modelId="{C4E165CF-5693-4F34-9DCE-11DF859571BC}" type="presParOf" srcId="{F049FBCD-C4E8-401F-BF12-2112545CB0E5}" destId="{62C87717-1D82-4252-9544-C6E3804C9879}" srcOrd="5" destOrd="0" presId="urn:microsoft.com/office/officeart/2009/3/layout/HorizontalOrganizationChart"/>
    <dgm:cxn modelId="{2B614958-6C4D-4B66-81A7-08FC324E7091}" type="presParOf" srcId="{62C87717-1D82-4252-9544-C6E3804C9879}" destId="{A95AE5DA-BCDD-470B-A1CC-F91765649D9C}" srcOrd="0" destOrd="0" presId="urn:microsoft.com/office/officeart/2009/3/layout/HorizontalOrganizationChart"/>
    <dgm:cxn modelId="{534EC5C0-B24D-41D1-9312-4FACC011F74F}" type="presParOf" srcId="{A95AE5DA-BCDD-470B-A1CC-F91765649D9C}" destId="{EA935977-698D-42E7-A0BD-9322E2A5BB3D}" srcOrd="0" destOrd="0" presId="urn:microsoft.com/office/officeart/2009/3/layout/HorizontalOrganizationChart"/>
    <dgm:cxn modelId="{DB407D70-B8AC-4F4A-B186-1EBC2E6441CB}" type="presParOf" srcId="{A95AE5DA-BCDD-470B-A1CC-F91765649D9C}" destId="{0A8C503B-B070-41A5-B8E6-B9E991BCE0C5}" srcOrd="1" destOrd="0" presId="urn:microsoft.com/office/officeart/2009/3/layout/HorizontalOrganizationChart"/>
    <dgm:cxn modelId="{C2903CDE-CEA3-45C9-B7CA-028EADFEC26E}" type="presParOf" srcId="{62C87717-1D82-4252-9544-C6E3804C9879}" destId="{867392E2-94E8-4EB9-8072-FB5B6073E4AF}" srcOrd="1" destOrd="0" presId="urn:microsoft.com/office/officeart/2009/3/layout/HorizontalOrganizationChart"/>
    <dgm:cxn modelId="{8C355DEF-71B2-43AC-B493-57B33FC11FD9}" type="presParOf" srcId="{62C87717-1D82-4252-9544-C6E3804C9879}" destId="{A5F4F796-E033-4D68-BECB-A69E1BF09D0F}" srcOrd="2" destOrd="0" presId="urn:microsoft.com/office/officeart/2009/3/layout/HorizontalOrganizationChart"/>
    <dgm:cxn modelId="{6EB5AF82-67CA-4D8F-B5FB-6DCD4DAE51D1}" type="presParOf" srcId="{EFF0932E-5558-450E-8452-DF4F79CE1160}" destId="{230C888F-913F-4DE0-B1AF-C7835A062C25}" srcOrd="2" destOrd="0" presId="urn:microsoft.com/office/officeart/2009/3/layout/HorizontalOrganizationChart"/>
    <dgm:cxn modelId="{75257C01-FB38-4F9C-9A36-3EFD3D758431}" type="presParOf" srcId="{4D97825F-24F0-4895-9552-4EA4130F34B5}" destId="{091C4D73-5F59-48A2-966D-225B7919A306}"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863A44-6A22-454B-AF2B-5A564DDAE8A7}" type="datetimeFigureOut">
              <a:rPr lang="en-US" smtClean="0"/>
              <a:t>8/4/2018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544F51-5036-448E-804E-07AEC25B139B}" type="slidenum">
              <a:rPr lang="en-US" smtClean="0"/>
              <a:t>‹#›</a:t>
            </a:fld>
            <a:endParaRPr lang="en-US"/>
          </a:p>
        </p:txBody>
      </p:sp>
    </p:spTree>
    <p:extLst>
      <p:ext uri="{BB962C8B-B14F-4D97-AF65-F5344CB8AC3E}">
        <p14:creationId xmlns:p14="http://schemas.microsoft.com/office/powerpoint/2010/main" val="381430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A2544F51-5036-448E-804E-07AEC25B139B}" type="slidenum">
              <a:rPr lang="en-US" smtClean="0"/>
              <a:t>8</a:t>
            </a:fld>
            <a:endParaRPr lang="en-US"/>
          </a:p>
        </p:txBody>
      </p:sp>
    </p:spTree>
    <p:extLst>
      <p:ext uri="{BB962C8B-B14F-4D97-AF65-F5344CB8AC3E}">
        <p14:creationId xmlns:p14="http://schemas.microsoft.com/office/powerpoint/2010/main" val="3126399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ctr" latinLnBrk="0" hangingPunct="1"/>
            <a:r>
              <a:rPr lang="en-US" dirty="0" smtClean="0"/>
              <a:t>ONS</a:t>
            </a:r>
            <a:r>
              <a:rPr lang="en-US" sz="1200" b="0" i="0" u="none" strike="noStrike" kern="1200" dirty="0" smtClean="0">
                <a:solidFill>
                  <a:schemeClr val="tx1"/>
                </a:solidFill>
                <a:effectLst/>
                <a:latin typeface="+mn-lt"/>
                <a:ea typeface="+mn-ea"/>
                <a:cs typeface="+mn-cs"/>
              </a:rPr>
              <a:t>3.10 </a:t>
            </a:r>
          </a:p>
          <a:p>
            <a:pPr rtl="0" eaLnBrk="1" fontAlgn="ctr" latinLnBrk="0" hangingPunct="1"/>
            <a:r>
              <a:rPr lang="en-US" sz="1200" b="0" i="0" u="none" strike="noStrike" kern="1200" dirty="0" smtClean="0">
                <a:solidFill>
                  <a:schemeClr val="tx1"/>
                </a:solidFill>
                <a:effectLst/>
                <a:latin typeface="+mn-lt"/>
                <a:ea typeface="+mn-ea"/>
                <a:cs typeface="+mn-cs"/>
              </a:rPr>
              <a:t>3.05 </a:t>
            </a:r>
          </a:p>
          <a:p>
            <a:pPr rtl="0" eaLnBrk="1" fontAlgn="ctr" latinLnBrk="0" hangingPunct="1"/>
            <a:r>
              <a:rPr lang="en-US" sz="1200" b="0" i="0" u="none" strike="noStrike" kern="1200" dirty="0" smtClean="0">
                <a:solidFill>
                  <a:schemeClr val="tx1"/>
                </a:solidFill>
                <a:effectLst/>
                <a:latin typeface="+mn-lt"/>
                <a:ea typeface="+mn-ea"/>
                <a:cs typeface="+mn-cs"/>
              </a:rPr>
              <a:t>3.10 </a:t>
            </a:r>
          </a:p>
          <a:p>
            <a:pPr rtl="0" eaLnBrk="1" fontAlgn="ctr" latinLnBrk="0" hangingPunct="1"/>
            <a:r>
              <a:rPr lang="en-US" sz="1200" b="0" i="0" u="none" strike="noStrike" kern="1200" dirty="0" smtClean="0">
                <a:solidFill>
                  <a:schemeClr val="tx1"/>
                </a:solidFill>
                <a:effectLst/>
                <a:latin typeface="+mn-lt"/>
                <a:ea typeface="+mn-ea"/>
                <a:cs typeface="+mn-cs"/>
              </a:rPr>
              <a:t>3.08 </a:t>
            </a:r>
          </a:p>
          <a:p>
            <a:pPr rtl="0" eaLnBrk="1" fontAlgn="ctr" latinLnBrk="0" hangingPunct="1"/>
            <a:r>
              <a:rPr lang="en-US" sz="1200" b="0" i="0" u="none" strike="noStrike" kern="1200" dirty="0" smtClean="0">
                <a:solidFill>
                  <a:schemeClr val="tx1"/>
                </a:solidFill>
                <a:effectLst/>
                <a:latin typeface="+mn-lt"/>
                <a:ea typeface="+mn-ea"/>
                <a:cs typeface="+mn-cs"/>
              </a:rPr>
              <a:t>3.12 </a:t>
            </a:r>
          </a:p>
          <a:p>
            <a:pPr rtl="0" eaLnBrk="1" fontAlgn="ctr" latinLnBrk="0" hangingPunct="1"/>
            <a:r>
              <a:rPr lang="en-US" sz="1200" b="0" i="0" u="none" strike="noStrike" kern="1200" dirty="0" smtClean="0">
                <a:solidFill>
                  <a:schemeClr val="tx1"/>
                </a:solidFill>
                <a:effectLst/>
                <a:latin typeface="+mn-lt"/>
                <a:ea typeface="+mn-ea"/>
                <a:cs typeface="+mn-cs"/>
              </a:rPr>
              <a:t>3.15</a:t>
            </a:r>
          </a:p>
          <a:p>
            <a:pPr rtl="0" eaLnBrk="1" fontAlgn="ctr" latinLnBrk="0" hangingPunct="1"/>
            <a:r>
              <a:rPr lang="en-US" sz="1200" b="0" i="0" u="none" strike="noStrike" kern="1200" dirty="0" smtClean="0">
                <a:solidFill>
                  <a:schemeClr val="tx1"/>
                </a:solidFill>
                <a:effectLst/>
                <a:latin typeface="+mn-lt"/>
                <a:ea typeface="+mn-ea"/>
                <a:cs typeface="+mn-cs"/>
              </a:rPr>
              <a:t>3.12</a:t>
            </a:r>
          </a:p>
          <a:p>
            <a:pPr rtl="0" eaLnBrk="1" fontAlgn="ctr" latinLnBrk="0" hangingPunct="1"/>
            <a:r>
              <a:rPr lang="en-US" sz="1200" b="0" i="0" u="none" strike="noStrike" kern="1200" dirty="0" smtClean="0">
                <a:solidFill>
                  <a:schemeClr val="tx1"/>
                </a:solidFill>
                <a:effectLst/>
                <a:latin typeface="+mn-lt"/>
                <a:ea typeface="+mn-ea"/>
                <a:cs typeface="+mn-cs"/>
              </a:rPr>
              <a:t>3.08</a:t>
            </a:r>
          </a:p>
          <a:p>
            <a:pPr rtl="0" eaLnBrk="1" fontAlgn="ctr" latinLnBrk="0" hangingPunct="1"/>
            <a:r>
              <a:rPr lang="en-US" sz="1200" b="0" i="0" u="none" strike="noStrike" kern="1200" dirty="0" smtClean="0">
                <a:solidFill>
                  <a:schemeClr val="tx1"/>
                </a:solidFill>
                <a:effectLst/>
                <a:latin typeface="+mn-lt"/>
                <a:ea typeface="+mn-ea"/>
                <a:cs typeface="+mn-cs"/>
              </a:rPr>
              <a:t>3.05</a:t>
            </a:r>
          </a:p>
          <a:p>
            <a:pPr rtl="0" eaLnBrk="1" fontAlgn="ctr" latinLnBrk="0" hangingPunct="1"/>
            <a:r>
              <a:rPr lang="en-US" sz="1200" b="0" i="0" u="none" strike="noStrike" kern="1200" dirty="0" smtClean="0">
                <a:solidFill>
                  <a:schemeClr val="tx1"/>
                </a:solidFill>
                <a:effectLst/>
                <a:latin typeface="+mn-lt"/>
                <a:ea typeface="+mn-ea"/>
                <a:cs typeface="+mn-cs"/>
              </a:rPr>
              <a:t>3.10</a:t>
            </a:r>
          </a:p>
          <a:p>
            <a:pPr rtl="0" eaLnBrk="1" fontAlgn="ctr" latinLnBrk="0" hangingPunct="1"/>
            <a:r>
              <a:rPr lang="en-US" sz="1200" b="0" i="0" u="none" strike="noStrike" kern="1200" dirty="0" smtClean="0">
                <a:solidFill>
                  <a:schemeClr val="tx1"/>
                </a:solidFill>
                <a:effectLst/>
                <a:latin typeface="+mn-lt"/>
                <a:ea typeface="+mn-ea"/>
                <a:cs typeface="+mn-cs"/>
              </a:rPr>
              <a:t>3.10 </a:t>
            </a:r>
          </a:p>
          <a:p>
            <a:pPr rtl="0" eaLnBrk="1" fontAlgn="ctr" latinLnBrk="0" hangingPunct="1"/>
            <a:r>
              <a:rPr lang="en-US" sz="1200" b="0" i="0" u="none" strike="noStrike" kern="1200" dirty="0" smtClean="0">
                <a:solidFill>
                  <a:schemeClr val="tx1"/>
                </a:solidFill>
                <a:effectLst/>
                <a:latin typeface="+mn-lt"/>
                <a:ea typeface="+mn-ea"/>
                <a:cs typeface="+mn-cs"/>
              </a:rPr>
              <a:t>3.05 </a:t>
            </a:r>
          </a:p>
          <a:p>
            <a:pPr rtl="0" eaLnBrk="1" fontAlgn="ctr" latinLnBrk="0" hangingPunct="1"/>
            <a:r>
              <a:rPr lang="en-US" sz="1200" b="0" i="0" u="none" strike="noStrike" kern="1200" dirty="0" smtClean="0">
                <a:solidFill>
                  <a:schemeClr val="tx1"/>
                </a:solidFill>
                <a:effectLst/>
                <a:latin typeface="+mn-lt"/>
                <a:ea typeface="+mn-ea"/>
                <a:cs typeface="+mn-cs"/>
              </a:rPr>
              <a:t>3.10 </a:t>
            </a:r>
          </a:p>
          <a:p>
            <a:pPr rtl="0" eaLnBrk="1" fontAlgn="ctr" latinLnBrk="0" hangingPunct="1"/>
            <a:r>
              <a:rPr lang="en-US" sz="1200" b="0" i="0" u="none" strike="noStrike" kern="1200" dirty="0" smtClean="0">
                <a:solidFill>
                  <a:schemeClr val="tx1"/>
                </a:solidFill>
                <a:effectLst/>
                <a:latin typeface="+mn-lt"/>
                <a:ea typeface="+mn-ea"/>
                <a:cs typeface="+mn-cs"/>
              </a:rPr>
              <a:t>3.08 </a:t>
            </a:r>
          </a:p>
          <a:p>
            <a:pPr rtl="0" eaLnBrk="1" fontAlgn="ctr" latinLnBrk="0" hangingPunct="1"/>
            <a:r>
              <a:rPr lang="en-US" sz="1200" b="0" i="0" u="none" strike="noStrike" kern="1200" dirty="0" smtClean="0">
                <a:solidFill>
                  <a:schemeClr val="tx1"/>
                </a:solidFill>
                <a:effectLst/>
                <a:latin typeface="+mn-lt"/>
                <a:ea typeface="+mn-ea"/>
                <a:cs typeface="+mn-cs"/>
              </a:rPr>
              <a:t>3.12 </a:t>
            </a:r>
          </a:p>
          <a:p>
            <a:pPr rtl="0" eaLnBrk="1" fontAlgn="ctr" latinLnBrk="0" hangingPunct="1"/>
            <a:r>
              <a:rPr lang="en-US" sz="1200" b="0" i="0" u="none" strike="noStrike" kern="1200" dirty="0" smtClean="0">
                <a:solidFill>
                  <a:schemeClr val="tx1"/>
                </a:solidFill>
                <a:effectLst/>
                <a:latin typeface="+mn-lt"/>
                <a:ea typeface="+mn-ea"/>
                <a:cs typeface="+mn-cs"/>
              </a:rPr>
              <a:t>3.15</a:t>
            </a:r>
          </a:p>
          <a:p>
            <a:pPr rtl="0" eaLnBrk="1" fontAlgn="ctr" latinLnBrk="0" hangingPunct="1"/>
            <a:r>
              <a:rPr lang="en-US" sz="1200" b="0" i="0" u="none" strike="noStrike" kern="1200" dirty="0" smtClean="0">
                <a:solidFill>
                  <a:schemeClr val="tx1"/>
                </a:solidFill>
                <a:effectLst/>
                <a:latin typeface="+mn-lt"/>
                <a:ea typeface="+mn-ea"/>
                <a:cs typeface="+mn-cs"/>
              </a:rPr>
              <a:t>3.12</a:t>
            </a:r>
          </a:p>
          <a:p>
            <a:pPr rtl="0" eaLnBrk="1" fontAlgn="ctr" latinLnBrk="0" hangingPunct="1"/>
            <a:r>
              <a:rPr lang="en-US" sz="1200" b="0" i="0" u="none" strike="noStrike" kern="1200" dirty="0" smtClean="0">
                <a:solidFill>
                  <a:schemeClr val="tx1"/>
                </a:solidFill>
                <a:effectLst/>
                <a:latin typeface="+mn-lt"/>
                <a:ea typeface="+mn-ea"/>
                <a:cs typeface="+mn-cs"/>
              </a:rPr>
              <a:t>3.08</a:t>
            </a:r>
          </a:p>
          <a:p>
            <a:pPr rtl="0" eaLnBrk="1" fontAlgn="ctr" latinLnBrk="0" hangingPunct="1"/>
            <a:r>
              <a:rPr lang="en-US" sz="1200" b="0" i="0" u="none" strike="noStrike" kern="1200" dirty="0" smtClean="0">
                <a:solidFill>
                  <a:schemeClr val="tx1"/>
                </a:solidFill>
                <a:effectLst/>
                <a:latin typeface="+mn-lt"/>
                <a:ea typeface="+mn-ea"/>
                <a:cs typeface="+mn-cs"/>
              </a:rPr>
              <a:t>3.05</a:t>
            </a:r>
          </a:p>
          <a:p>
            <a:pPr rtl="0" eaLnBrk="1" fontAlgn="ctr" latinLnBrk="0" hangingPunct="1"/>
            <a:r>
              <a:rPr lang="en-US" sz="1200" b="0" i="0" u="none" strike="noStrike" kern="1200" dirty="0" smtClean="0">
                <a:solidFill>
                  <a:schemeClr val="tx1"/>
                </a:solidFill>
                <a:effectLst/>
                <a:latin typeface="+mn-lt"/>
                <a:ea typeface="+mn-ea"/>
                <a:cs typeface="+mn-cs"/>
              </a:rPr>
              <a:t>3.10</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A2544F51-5036-448E-804E-07AEC25B139B}" type="slidenum">
              <a:rPr lang="en-US" smtClean="0"/>
              <a:t>9</a:t>
            </a:fld>
            <a:endParaRPr lang="en-US"/>
          </a:p>
        </p:txBody>
      </p:sp>
    </p:spTree>
    <p:extLst>
      <p:ext uri="{BB962C8B-B14F-4D97-AF65-F5344CB8AC3E}">
        <p14:creationId xmlns:p14="http://schemas.microsoft.com/office/powerpoint/2010/main" val="253592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44F51-5036-448E-804E-07AEC25B139B}" type="slidenum">
              <a:rPr lang="en-US" smtClean="0"/>
              <a:t>10</a:t>
            </a:fld>
            <a:endParaRPr lang="en-US"/>
          </a:p>
        </p:txBody>
      </p:sp>
    </p:spTree>
    <p:extLst>
      <p:ext uri="{BB962C8B-B14F-4D97-AF65-F5344CB8AC3E}">
        <p14:creationId xmlns:p14="http://schemas.microsoft.com/office/powerpoint/2010/main" val="2313564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p332</a:t>
            </a:r>
            <a:endParaRPr lang="en-US" dirty="0"/>
          </a:p>
        </p:txBody>
      </p:sp>
      <p:sp>
        <p:nvSpPr>
          <p:cNvPr id="4" name="Slide Number Placeholder 3"/>
          <p:cNvSpPr>
            <a:spLocks noGrp="1"/>
          </p:cNvSpPr>
          <p:nvPr>
            <p:ph type="sldNum" sz="quarter" idx="10"/>
          </p:nvPr>
        </p:nvSpPr>
        <p:spPr/>
        <p:txBody>
          <a:bodyPr/>
          <a:lstStyle/>
          <a:p>
            <a:fld id="{A2544F51-5036-448E-804E-07AEC25B139B}" type="slidenum">
              <a:rPr lang="en-US" smtClean="0"/>
              <a:t>16</a:t>
            </a:fld>
            <a:endParaRPr lang="en-US"/>
          </a:p>
        </p:txBody>
      </p:sp>
    </p:spTree>
    <p:extLst>
      <p:ext uri="{BB962C8B-B14F-4D97-AF65-F5344CB8AC3E}">
        <p14:creationId xmlns:p14="http://schemas.microsoft.com/office/powerpoint/2010/main" val="741213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44F51-5036-448E-804E-07AEC25B139B}" type="slidenum">
              <a:rPr lang="en-US" smtClean="0"/>
              <a:t>18</a:t>
            </a:fld>
            <a:endParaRPr lang="en-US"/>
          </a:p>
        </p:txBody>
      </p:sp>
    </p:spTree>
    <p:extLst>
      <p:ext uri="{BB962C8B-B14F-4D97-AF65-F5344CB8AC3E}">
        <p14:creationId xmlns:p14="http://schemas.microsoft.com/office/powerpoint/2010/main" val="4017948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44F51-5036-448E-804E-07AEC25B139B}" type="slidenum">
              <a:rPr lang="en-US" smtClean="0"/>
              <a:t>24</a:t>
            </a:fld>
            <a:endParaRPr lang="en-US"/>
          </a:p>
        </p:txBody>
      </p:sp>
    </p:spTree>
    <p:extLst>
      <p:ext uri="{BB962C8B-B14F-4D97-AF65-F5344CB8AC3E}">
        <p14:creationId xmlns:p14="http://schemas.microsoft.com/office/powerpoint/2010/main" val="3022596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0ABAFBD-6EA3-4F89-8B2A-324DDD91D5E5}" type="datetimeFigureOut">
              <a:rPr lang="en-US" smtClean="0"/>
              <a:t>8/4/2018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FE3D4-F1DE-4436-8385-AD69CEE6A432}" type="slidenum">
              <a:rPr lang="en-US" smtClean="0"/>
              <a:t>‹#›</a:t>
            </a:fld>
            <a:endParaRPr lang="en-US"/>
          </a:p>
        </p:txBody>
      </p:sp>
    </p:spTree>
    <p:extLst>
      <p:ext uri="{BB962C8B-B14F-4D97-AF65-F5344CB8AC3E}">
        <p14:creationId xmlns:p14="http://schemas.microsoft.com/office/powerpoint/2010/main" val="1468035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ABAFBD-6EA3-4F89-8B2A-324DDD91D5E5}" type="datetimeFigureOut">
              <a:rPr lang="en-US" smtClean="0"/>
              <a:t>8/4/2018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FE3D4-F1DE-4436-8385-AD69CEE6A432}" type="slidenum">
              <a:rPr lang="en-US" smtClean="0"/>
              <a:t>‹#›</a:t>
            </a:fld>
            <a:endParaRPr lang="en-US"/>
          </a:p>
        </p:txBody>
      </p:sp>
    </p:spTree>
    <p:extLst>
      <p:ext uri="{BB962C8B-B14F-4D97-AF65-F5344CB8AC3E}">
        <p14:creationId xmlns:p14="http://schemas.microsoft.com/office/powerpoint/2010/main" val="2099712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ABAFBD-6EA3-4F89-8B2A-324DDD91D5E5}" type="datetimeFigureOut">
              <a:rPr lang="en-US" smtClean="0"/>
              <a:t>8/4/2018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FE3D4-F1DE-4436-8385-AD69CEE6A432}" type="slidenum">
              <a:rPr lang="en-US" smtClean="0"/>
              <a:t>‹#›</a:t>
            </a:fld>
            <a:endParaRPr lang="en-US"/>
          </a:p>
        </p:txBody>
      </p:sp>
    </p:spTree>
    <p:extLst>
      <p:ext uri="{BB962C8B-B14F-4D97-AF65-F5344CB8AC3E}">
        <p14:creationId xmlns:p14="http://schemas.microsoft.com/office/powerpoint/2010/main" val="2598681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ABAFBD-6EA3-4F89-8B2A-324DDD91D5E5}" type="datetimeFigureOut">
              <a:rPr lang="en-US" smtClean="0"/>
              <a:t>8/4/2018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FE3D4-F1DE-4436-8385-AD69CEE6A432}" type="slidenum">
              <a:rPr lang="en-US" smtClean="0"/>
              <a:t>‹#›</a:t>
            </a:fld>
            <a:endParaRPr lang="en-US"/>
          </a:p>
        </p:txBody>
      </p:sp>
    </p:spTree>
    <p:extLst>
      <p:ext uri="{BB962C8B-B14F-4D97-AF65-F5344CB8AC3E}">
        <p14:creationId xmlns:p14="http://schemas.microsoft.com/office/powerpoint/2010/main" val="2570250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ABAFBD-6EA3-4F89-8B2A-324DDD91D5E5}" type="datetimeFigureOut">
              <a:rPr lang="en-US" smtClean="0"/>
              <a:t>8/4/2018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FE3D4-F1DE-4436-8385-AD69CEE6A432}" type="slidenum">
              <a:rPr lang="en-US" smtClean="0"/>
              <a:t>‹#›</a:t>
            </a:fld>
            <a:endParaRPr lang="en-US"/>
          </a:p>
        </p:txBody>
      </p:sp>
    </p:spTree>
    <p:extLst>
      <p:ext uri="{BB962C8B-B14F-4D97-AF65-F5344CB8AC3E}">
        <p14:creationId xmlns:p14="http://schemas.microsoft.com/office/powerpoint/2010/main" val="1709462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ABAFBD-6EA3-4F89-8B2A-324DDD91D5E5}" type="datetimeFigureOut">
              <a:rPr lang="en-US" smtClean="0"/>
              <a:t>8/4/2018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1FE3D4-F1DE-4436-8385-AD69CEE6A432}" type="slidenum">
              <a:rPr lang="en-US" smtClean="0"/>
              <a:t>‹#›</a:t>
            </a:fld>
            <a:endParaRPr lang="en-US"/>
          </a:p>
        </p:txBody>
      </p:sp>
    </p:spTree>
    <p:extLst>
      <p:ext uri="{BB962C8B-B14F-4D97-AF65-F5344CB8AC3E}">
        <p14:creationId xmlns:p14="http://schemas.microsoft.com/office/powerpoint/2010/main" val="3423045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ABAFBD-6EA3-4F89-8B2A-324DDD91D5E5}" type="datetimeFigureOut">
              <a:rPr lang="en-US" smtClean="0"/>
              <a:t>8/4/2018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1FE3D4-F1DE-4436-8385-AD69CEE6A432}" type="slidenum">
              <a:rPr lang="en-US" smtClean="0"/>
              <a:t>‹#›</a:t>
            </a:fld>
            <a:endParaRPr lang="en-US"/>
          </a:p>
        </p:txBody>
      </p:sp>
    </p:spTree>
    <p:extLst>
      <p:ext uri="{BB962C8B-B14F-4D97-AF65-F5344CB8AC3E}">
        <p14:creationId xmlns:p14="http://schemas.microsoft.com/office/powerpoint/2010/main" val="3308948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0ABAFBD-6EA3-4F89-8B2A-324DDD91D5E5}" type="datetimeFigureOut">
              <a:rPr lang="en-US" smtClean="0"/>
              <a:t>8/4/2018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1FE3D4-F1DE-4436-8385-AD69CEE6A432}" type="slidenum">
              <a:rPr lang="en-US" smtClean="0"/>
              <a:t>‹#›</a:t>
            </a:fld>
            <a:endParaRPr lang="en-US"/>
          </a:p>
        </p:txBody>
      </p:sp>
    </p:spTree>
    <p:extLst>
      <p:ext uri="{BB962C8B-B14F-4D97-AF65-F5344CB8AC3E}">
        <p14:creationId xmlns:p14="http://schemas.microsoft.com/office/powerpoint/2010/main" val="4159351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ABAFBD-6EA3-4F89-8B2A-324DDD91D5E5}" type="datetimeFigureOut">
              <a:rPr lang="en-US" smtClean="0"/>
              <a:t>8/4/2018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1FE3D4-F1DE-4436-8385-AD69CEE6A432}" type="slidenum">
              <a:rPr lang="en-US" smtClean="0"/>
              <a:t>‹#›</a:t>
            </a:fld>
            <a:endParaRPr lang="en-US"/>
          </a:p>
        </p:txBody>
      </p:sp>
    </p:spTree>
    <p:extLst>
      <p:ext uri="{BB962C8B-B14F-4D97-AF65-F5344CB8AC3E}">
        <p14:creationId xmlns:p14="http://schemas.microsoft.com/office/powerpoint/2010/main" val="3317343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ABAFBD-6EA3-4F89-8B2A-324DDD91D5E5}" type="datetimeFigureOut">
              <a:rPr lang="en-US" smtClean="0"/>
              <a:t>8/4/2018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1FE3D4-F1DE-4436-8385-AD69CEE6A432}" type="slidenum">
              <a:rPr lang="en-US" smtClean="0"/>
              <a:t>‹#›</a:t>
            </a:fld>
            <a:endParaRPr lang="en-US"/>
          </a:p>
        </p:txBody>
      </p:sp>
    </p:spTree>
    <p:extLst>
      <p:ext uri="{BB962C8B-B14F-4D97-AF65-F5344CB8AC3E}">
        <p14:creationId xmlns:p14="http://schemas.microsoft.com/office/powerpoint/2010/main" val="2929984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ABAFBD-6EA3-4F89-8B2A-324DDD91D5E5}" type="datetimeFigureOut">
              <a:rPr lang="en-US" smtClean="0"/>
              <a:t>8/4/2018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1FE3D4-F1DE-4436-8385-AD69CEE6A432}" type="slidenum">
              <a:rPr lang="en-US" smtClean="0"/>
              <a:t>‹#›</a:t>
            </a:fld>
            <a:endParaRPr lang="en-US"/>
          </a:p>
        </p:txBody>
      </p:sp>
    </p:spTree>
    <p:extLst>
      <p:ext uri="{BB962C8B-B14F-4D97-AF65-F5344CB8AC3E}">
        <p14:creationId xmlns:p14="http://schemas.microsoft.com/office/powerpoint/2010/main" val="2470343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2000">
              <a:schemeClr val="bg1"/>
            </a:gs>
            <a:gs pos="100000">
              <a:schemeClr val="accent6">
                <a:lumMod val="50000"/>
              </a:schemeClr>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ABAFBD-6EA3-4F89-8B2A-324DDD91D5E5}" type="datetimeFigureOut">
              <a:rPr lang="en-US" smtClean="0"/>
              <a:t>8/4/2018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1FE3D4-F1DE-4436-8385-AD69CEE6A432}" type="slidenum">
              <a:rPr lang="en-US" smtClean="0"/>
              <a:t>‹#›</a:t>
            </a:fld>
            <a:endParaRPr lang="en-US"/>
          </a:p>
        </p:txBody>
      </p:sp>
    </p:spTree>
    <p:extLst>
      <p:ext uri="{BB962C8B-B14F-4D97-AF65-F5344CB8AC3E}">
        <p14:creationId xmlns:p14="http://schemas.microsoft.com/office/powerpoint/2010/main" val="37880574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3.wdp"/></Relationships>
</file>

<file path=ppt/slides/_rels/slide1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2.xml"/><Relationship Id="rId5" Type="http://schemas.microsoft.com/office/2007/relationships/hdphoto" Target="../media/hdphoto5.wdp"/><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Operations Management</a:t>
            </a:r>
            <a:endParaRPr lang="en-US" dirty="0"/>
          </a:p>
        </p:txBody>
      </p:sp>
      <p:sp>
        <p:nvSpPr>
          <p:cNvPr id="3" name="Subtitle 2"/>
          <p:cNvSpPr>
            <a:spLocks noGrp="1"/>
          </p:cNvSpPr>
          <p:nvPr>
            <p:ph type="subTitle" idx="1"/>
          </p:nvPr>
        </p:nvSpPr>
        <p:spPr>
          <a:xfrm>
            <a:off x="1524000" y="4980462"/>
            <a:ext cx="9144000" cy="1655762"/>
          </a:xfrm>
        </p:spPr>
        <p:txBody>
          <a:bodyPr>
            <a:normAutofit/>
          </a:bodyPr>
          <a:lstStyle/>
          <a:p>
            <a:r>
              <a:rPr lang="en-US" dirty="0" smtClean="0"/>
              <a:t>By Tanmoy Das</a:t>
            </a:r>
          </a:p>
          <a:p>
            <a:r>
              <a:rPr lang="en-US" dirty="0" smtClean="0"/>
              <a:t>Industrial Engineer</a:t>
            </a:r>
          </a:p>
          <a:p>
            <a:r>
              <a:rPr lang="en-US" dirty="0" smtClean="0"/>
              <a:t>Certified Six Sigma Green Belt from ASQ</a:t>
            </a:r>
            <a:endParaRPr lang="en-US" dirty="0"/>
          </a:p>
        </p:txBody>
      </p:sp>
    </p:spTree>
    <p:extLst>
      <p:ext uri="{BB962C8B-B14F-4D97-AF65-F5344CB8AC3E}">
        <p14:creationId xmlns:p14="http://schemas.microsoft.com/office/powerpoint/2010/main" val="36736575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505" y="0"/>
            <a:ext cx="11671495" cy="1325563"/>
          </a:xfrm>
        </p:spPr>
        <p:txBody>
          <a:bodyPr>
            <a:normAutofit/>
          </a:bodyPr>
          <a:lstStyle/>
          <a:p>
            <a:r>
              <a:rPr lang="en-US" dirty="0" smtClean="0">
                <a:solidFill>
                  <a:srgbClr val="7030A0"/>
                </a:solidFill>
              </a:rPr>
              <a:t>B. Time study (e.g., time standards, allowances)</a:t>
            </a:r>
            <a:endParaRPr lang="en-US" dirty="0">
              <a:solidFill>
                <a:srgbClr val="7030A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28237864"/>
              </p:ext>
            </p:extLst>
          </p:nvPr>
        </p:nvGraphicFramePr>
        <p:xfrm>
          <a:off x="7957697" y="1163417"/>
          <a:ext cx="3810000" cy="5029200"/>
        </p:xfrm>
        <a:graphic>
          <a:graphicData uri="http://schemas.openxmlformats.org/drawingml/2006/table">
            <a:tbl>
              <a:tblPr/>
              <a:tblGrid>
                <a:gridCol w="1905000"/>
                <a:gridCol w="1905000"/>
              </a:tblGrid>
              <a:tr h="0">
                <a:tc>
                  <a:txBody>
                    <a:bodyPr/>
                    <a:lstStyle/>
                    <a:p>
                      <a:r>
                        <a:rPr lang="en-US" sz="2400" b="1" i="0" dirty="0">
                          <a:solidFill>
                            <a:srgbClr val="242021"/>
                          </a:solidFill>
                          <a:effectLst/>
                          <a:latin typeface="MinionPro-Bold" panose="02040703060306020203" pitchFamily="18" charset="0"/>
                        </a:rPr>
                        <a:t>Observation </a:t>
                      </a:r>
                      <a:endParaRPr lang="en-US" sz="36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2400" b="1" i="0">
                          <a:solidFill>
                            <a:srgbClr val="242021"/>
                          </a:solidFill>
                          <a:effectLst/>
                          <a:latin typeface="MinionPro-Bold" panose="02040703060306020203" pitchFamily="18" charset="0"/>
                        </a:rPr>
                        <a:t>Time </a:t>
                      </a:r>
                      <a:endParaRPr lang="en-US" sz="3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r>
                        <a:rPr lang="en-US" sz="2400" b="0" i="0">
                          <a:solidFill>
                            <a:srgbClr val="242021"/>
                          </a:solidFill>
                          <a:effectLst/>
                          <a:latin typeface="MinionPro-Regular" panose="02040503050306020203" pitchFamily="18" charset="0"/>
                        </a:rPr>
                        <a:t>1 </a:t>
                      </a:r>
                      <a:endParaRPr lang="en-US" sz="3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2400" b="0" i="0">
                          <a:solidFill>
                            <a:srgbClr val="242021"/>
                          </a:solidFill>
                          <a:effectLst/>
                          <a:latin typeface="MinionPro-Regular" panose="02040503050306020203" pitchFamily="18" charset="0"/>
                        </a:rPr>
                        <a:t>3.10 </a:t>
                      </a:r>
                      <a:endParaRPr lang="en-US" sz="3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r>
                        <a:rPr lang="en-US" sz="2400" b="0" i="0">
                          <a:solidFill>
                            <a:srgbClr val="242021"/>
                          </a:solidFill>
                          <a:effectLst/>
                          <a:latin typeface="MinionPro-Regular" panose="02040503050306020203" pitchFamily="18" charset="0"/>
                        </a:rPr>
                        <a:t>2 </a:t>
                      </a:r>
                      <a:endParaRPr lang="en-US" sz="3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2400" b="0" i="0">
                          <a:solidFill>
                            <a:srgbClr val="242021"/>
                          </a:solidFill>
                          <a:effectLst/>
                          <a:latin typeface="MinionPro-Regular" panose="02040503050306020203" pitchFamily="18" charset="0"/>
                        </a:rPr>
                        <a:t>3.05 </a:t>
                      </a:r>
                      <a:endParaRPr lang="en-US" sz="3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r>
                        <a:rPr lang="en-US" sz="2400" b="0" i="0">
                          <a:solidFill>
                            <a:srgbClr val="242021"/>
                          </a:solidFill>
                          <a:effectLst/>
                          <a:latin typeface="MinionPro-Regular" panose="02040503050306020203" pitchFamily="18" charset="0"/>
                        </a:rPr>
                        <a:t>3 </a:t>
                      </a:r>
                      <a:endParaRPr lang="en-US" sz="3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2400" b="0" i="0">
                          <a:solidFill>
                            <a:srgbClr val="242021"/>
                          </a:solidFill>
                          <a:effectLst/>
                          <a:latin typeface="MinionPro-Regular" panose="02040503050306020203" pitchFamily="18" charset="0"/>
                        </a:rPr>
                        <a:t>3.10 </a:t>
                      </a:r>
                      <a:endParaRPr lang="en-US" sz="3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r>
                        <a:rPr lang="en-US" sz="2400" b="0" i="0">
                          <a:solidFill>
                            <a:srgbClr val="242021"/>
                          </a:solidFill>
                          <a:effectLst/>
                          <a:latin typeface="MinionPro-Regular" panose="02040503050306020203" pitchFamily="18" charset="0"/>
                        </a:rPr>
                        <a:t>4 </a:t>
                      </a:r>
                      <a:endParaRPr lang="en-US" sz="3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2400" b="0" i="0">
                          <a:solidFill>
                            <a:srgbClr val="242021"/>
                          </a:solidFill>
                          <a:effectLst/>
                          <a:latin typeface="MinionPro-Regular" panose="02040503050306020203" pitchFamily="18" charset="0"/>
                        </a:rPr>
                        <a:t>3.08 </a:t>
                      </a:r>
                      <a:endParaRPr lang="en-US" sz="3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r>
                        <a:rPr lang="en-US" sz="2400" b="0" i="0" dirty="0">
                          <a:solidFill>
                            <a:srgbClr val="242021"/>
                          </a:solidFill>
                          <a:effectLst/>
                          <a:latin typeface="MinionPro-Regular" panose="02040503050306020203" pitchFamily="18" charset="0"/>
                        </a:rPr>
                        <a:t>5 </a:t>
                      </a:r>
                      <a:endParaRPr lang="en-US" sz="36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2400" b="0" i="0">
                          <a:solidFill>
                            <a:srgbClr val="242021"/>
                          </a:solidFill>
                          <a:effectLst/>
                          <a:latin typeface="MinionPro-Regular" panose="02040503050306020203" pitchFamily="18" charset="0"/>
                        </a:rPr>
                        <a:t>3.12 </a:t>
                      </a:r>
                      <a:endParaRPr lang="en-US" sz="3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r>
                        <a:rPr lang="en-US" sz="2400" b="0" i="0" dirty="0">
                          <a:solidFill>
                            <a:srgbClr val="242021"/>
                          </a:solidFill>
                          <a:effectLst/>
                          <a:latin typeface="MinionPro-Regular" panose="02040503050306020203" pitchFamily="18" charset="0"/>
                        </a:rPr>
                        <a:t>6 </a:t>
                      </a:r>
                      <a:endParaRPr lang="en-US" sz="36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2400" b="0" i="0">
                          <a:solidFill>
                            <a:srgbClr val="242021"/>
                          </a:solidFill>
                          <a:effectLst/>
                          <a:latin typeface="MinionPro-Regular" panose="02040503050306020203" pitchFamily="18" charset="0"/>
                        </a:rPr>
                        <a:t>3.15</a:t>
                      </a:r>
                      <a:endParaRPr lang="en-US" sz="3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r>
                        <a:rPr lang="en-US" sz="2400" b="0" i="0">
                          <a:solidFill>
                            <a:srgbClr val="242021"/>
                          </a:solidFill>
                          <a:effectLst/>
                          <a:latin typeface="MinionPro-Regular" panose="02040503050306020203" pitchFamily="18" charset="0"/>
                        </a:rPr>
                        <a:t>7 </a:t>
                      </a:r>
                      <a:endParaRPr lang="en-US" sz="3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2400" b="0" i="0">
                          <a:solidFill>
                            <a:srgbClr val="242021"/>
                          </a:solidFill>
                          <a:effectLst/>
                          <a:latin typeface="MinionPro-Regular" panose="02040503050306020203" pitchFamily="18" charset="0"/>
                        </a:rPr>
                        <a:t>3.12</a:t>
                      </a:r>
                      <a:endParaRPr lang="en-US" sz="3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r>
                        <a:rPr lang="en-US" sz="2400" b="0" i="0">
                          <a:solidFill>
                            <a:srgbClr val="242021"/>
                          </a:solidFill>
                          <a:effectLst/>
                          <a:latin typeface="MinionPro-Regular" panose="02040503050306020203" pitchFamily="18" charset="0"/>
                        </a:rPr>
                        <a:t>8 </a:t>
                      </a:r>
                      <a:endParaRPr lang="en-US" sz="3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2400" b="0" i="0">
                          <a:solidFill>
                            <a:srgbClr val="242021"/>
                          </a:solidFill>
                          <a:effectLst/>
                          <a:latin typeface="MinionPro-Regular" panose="02040503050306020203" pitchFamily="18" charset="0"/>
                        </a:rPr>
                        <a:t>3.08</a:t>
                      </a:r>
                      <a:endParaRPr lang="en-US" sz="3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r>
                        <a:rPr lang="en-US" sz="2400" b="0" i="0">
                          <a:solidFill>
                            <a:srgbClr val="242021"/>
                          </a:solidFill>
                          <a:effectLst/>
                          <a:latin typeface="MinionPro-Regular" panose="02040503050306020203" pitchFamily="18" charset="0"/>
                        </a:rPr>
                        <a:t>9 </a:t>
                      </a:r>
                      <a:endParaRPr lang="en-US" sz="3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2400" b="0" i="0">
                          <a:solidFill>
                            <a:srgbClr val="242021"/>
                          </a:solidFill>
                          <a:effectLst/>
                          <a:latin typeface="MinionPro-Regular" panose="02040503050306020203" pitchFamily="18" charset="0"/>
                        </a:rPr>
                        <a:t>3.05</a:t>
                      </a:r>
                      <a:endParaRPr lang="en-US" sz="3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r>
                        <a:rPr lang="en-US" sz="2400" b="0" i="0" dirty="0">
                          <a:solidFill>
                            <a:srgbClr val="242021"/>
                          </a:solidFill>
                          <a:effectLst/>
                          <a:latin typeface="MinionPro-Regular" panose="02040503050306020203" pitchFamily="18" charset="0"/>
                        </a:rPr>
                        <a:t>10 </a:t>
                      </a:r>
                      <a:endParaRPr lang="en-US" sz="36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2400" b="0" i="0" dirty="0">
                          <a:solidFill>
                            <a:srgbClr val="242021"/>
                          </a:solidFill>
                          <a:effectLst/>
                          <a:latin typeface="MinionPro-Regular" panose="02040503050306020203" pitchFamily="18" charset="0"/>
                        </a:rPr>
                        <a:t>3.10</a:t>
                      </a:r>
                      <a:endParaRPr lang="en-US" sz="36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6" name="Rectangle 5"/>
          <p:cNvSpPr/>
          <p:nvPr/>
        </p:nvSpPr>
        <p:spPr>
          <a:xfrm>
            <a:off x="838200" y="1163417"/>
            <a:ext cx="6392593" cy="3785652"/>
          </a:xfrm>
          <a:prstGeom prst="rect">
            <a:avLst/>
          </a:prstGeom>
        </p:spPr>
        <p:txBody>
          <a:bodyPr wrap="square">
            <a:spAutoFit/>
          </a:bodyPr>
          <a:lstStyle/>
          <a:p>
            <a:pPr lvl="0" eaLnBrk="0" fontAlgn="base" hangingPunct="0">
              <a:spcBef>
                <a:spcPct val="0"/>
              </a:spcBef>
              <a:spcAft>
                <a:spcPct val="0"/>
              </a:spcAft>
            </a:pPr>
            <a:r>
              <a:rPr lang="en-US" sz="2400" dirty="0">
                <a:solidFill>
                  <a:srgbClr val="242021"/>
                </a:solidFill>
                <a:latin typeface="TimesNewRomanPSMT"/>
              </a:rPr>
              <a:t>An industrial engineer conducted a time study of an assembly operation with the </a:t>
            </a:r>
            <a:r>
              <a:rPr lang="en-US" sz="2400" dirty="0" smtClean="0">
                <a:solidFill>
                  <a:srgbClr val="242021"/>
                </a:solidFill>
                <a:latin typeface="TimesNewRomanPSMT"/>
              </a:rPr>
              <a:t>times given. The engineer gave a performance rating of 115. The allowance factor is 10% of job time. The standard time for this operation is most nearly: </a:t>
            </a:r>
            <a:br>
              <a:rPr lang="en-US" sz="2400" dirty="0" smtClean="0">
                <a:solidFill>
                  <a:srgbClr val="242021"/>
                </a:solidFill>
                <a:latin typeface="TimesNewRomanPSMT"/>
              </a:rPr>
            </a:br>
            <a:r>
              <a:rPr lang="en-US" sz="2400" dirty="0" smtClean="0">
                <a:solidFill>
                  <a:srgbClr val="242021"/>
                </a:solidFill>
                <a:latin typeface="TimesNewRomanPSMT"/>
              </a:rPr>
              <a:t>A. 2.96</a:t>
            </a:r>
            <a:br>
              <a:rPr lang="en-US" sz="2400" dirty="0" smtClean="0">
                <a:solidFill>
                  <a:srgbClr val="242021"/>
                </a:solidFill>
                <a:latin typeface="TimesNewRomanPSMT"/>
              </a:rPr>
            </a:br>
            <a:r>
              <a:rPr lang="en-US" sz="2400" dirty="0" smtClean="0">
                <a:solidFill>
                  <a:srgbClr val="242021"/>
                </a:solidFill>
                <a:latin typeface="TimesNewRomanPSMT"/>
              </a:rPr>
              <a:t>B. 3.20</a:t>
            </a:r>
            <a:br>
              <a:rPr lang="en-US" sz="2400" dirty="0" smtClean="0">
                <a:solidFill>
                  <a:srgbClr val="242021"/>
                </a:solidFill>
                <a:latin typeface="TimesNewRomanPSMT"/>
              </a:rPr>
            </a:br>
            <a:r>
              <a:rPr lang="en-US" sz="2400" dirty="0" smtClean="0">
                <a:solidFill>
                  <a:srgbClr val="242021"/>
                </a:solidFill>
                <a:latin typeface="TimesNewRomanPSMT"/>
              </a:rPr>
              <a:t>C. 3.56</a:t>
            </a:r>
            <a:br>
              <a:rPr lang="en-US" sz="2400" dirty="0" smtClean="0">
                <a:solidFill>
                  <a:srgbClr val="242021"/>
                </a:solidFill>
                <a:latin typeface="TimesNewRomanPSMT"/>
              </a:rPr>
            </a:br>
            <a:r>
              <a:rPr lang="en-US" sz="2400" dirty="0" smtClean="0">
                <a:solidFill>
                  <a:srgbClr val="242021"/>
                </a:solidFill>
                <a:latin typeface="TimesNewRomanPSMT"/>
              </a:rPr>
              <a:t>D. 3.92</a:t>
            </a:r>
            <a:r>
              <a:rPr lang="en-US" sz="2400" dirty="0" smtClean="0"/>
              <a:t> </a:t>
            </a:r>
            <a:endParaRPr lang="en-US" sz="2400" dirty="0">
              <a:latin typeface="Arial" panose="020B0604020202020204" pitchFamily="34" charset="0"/>
            </a:endParaRPr>
          </a:p>
        </p:txBody>
      </p:sp>
      <mc:AlternateContent xmlns:mc="http://schemas.openxmlformats.org/markup-compatibility/2006" xmlns:a14="http://schemas.microsoft.com/office/drawing/2010/main">
        <mc:Choice Requires="a14">
          <p:sp>
            <p:nvSpPr>
              <p:cNvPr id="8" name="Rectangle 7"/>
              <p:cNvSpPr/>
              <p:nvPr/>
            </p:nvSpPr>
            <p:spPr>
              <a:xfrm>
                <a:off x="838200" y="5057465"/>
                <a:ext cx="6096000" cy="1472647"/>
              </a:xfrm>
              <a:prstGeom prst="rect">
                <a:avLst/>
              </a:prstGeom>
            </p:spPr>
            <p:txBody>
              <a:bodyPr>
                <a:spAutoFit/>
              </a:bodyPr>
              <a:lstStyle/>
              <a:p>
                <a14:m>
                  <m:oMath xmlns:m="http://schemas.openxmlformats.org/officeDocument/2006/math">
                    <m:r>
                      <a:rPr lang="en-US" sz="2000" i="1" smtClean="0">
                        <a:solidFill>
                          <a:srgbClr val="7030A0"/>
                        </a:solidFill>
                        <a:effectLst/>
                        <a:latin typeface="Cambria Math" panose="02040503050406030204" pitchFamily="18" charset="0"/>
                      </a:rPr>
                      <m:t>𝑂𝑇</m:t>
                    </m:r>
                    <m:r>
                      <a:rPr lang="en-US" sz="2000" i="1" smtClean="0">
                        <a:solidFill>
                          <a:srgbClr val="7030A0"/>
                        </a:solidFill>
                        <a:effectLst/>
                        <a:latin typeface="Cambria Math" panose="02040503050406030204" pitchFamily="18" charset="0"/>
                      </a:rPr>
                      <m:t>=</m:t>
                    </m:r>
                    <m:f>
                      <m:fPr>
                        <m:ctrlPr>
                          <a:rPr lang="en-US" sz="2000" i="1">
                            <a:solidFill>
                              <a:srgbClr val="7030A0"/>
                            </a:solidFill>
                            <a:effectLst/>
                            <a:latin typeface="Cambria Math" panose="02040503050406030204" pitchFamily="18" charset="0"/>
                          </a:rPr>
                        </m:ctrlPr>
                      </m:fPr>
                      <m:num>
                        <m:nary>
                          <m:naryPr>
                            <m:chr m:val="∑"/>
                            <m:subHide m:val="on"/>
                            <m:supHide m:val="on"/>
                            <m:ctrlPr>
                              <a:rPr lang="en-US" sz="2000" i="1">
                                <a:solidFill>
                                  <a:srgbClr val="7030A0"/>
                                </a:solidFill>
                                <a:effectLst/>
                                <a:latin typeface="Cambria Math" panose="02040503050406030204" pitchFamily="18" charset="0"/>
                              </a:rPr>
                            </m:ctrlPr>
                          </m:naryPr>
                          <m:sub/>
                          <m:sup/>
                          <m:e>
                            <m:sSub>
                              <m:sSubPr>
                                <m:ctrlPr>
                                  <a:rPr lang="en-US" sz="2000" i="1">
                                    <a:solidFill>
                                      <a:srgbClr val="7030A0"/>
                                    </a:solidFill>
                                    <a:effectLst/>
                                    <a:latin typeface="Cambria Math" panose="02040503050406030204" pitchFamily="18" charset="0"/>
                                  </a:rPr>
                                </m:ctrlPr>
                              </m:sSubPr>
                              <m:e>
                                <m:r>
                                  <a:rPr lang="en-US" sz="2000" i="1">
                                    <a:solidFill>
                                      <a:srgbClr val="7030A0"/>
                                    </a:solidFill>
                                    <a:effectLst/>
                                    <a:latin typeface="Cambria Math" panose="02040503050406030204" pitchFamily="18" charset="0"/>
                                  </a:rPr>
                                  <m:t>𝑥</m:t>
                                </m:r>
                              </m:e>
                              <m:sub>
                                <m:r>
                                  <a:rPr lang="en-US" sz="2000" i="1">
                                    <a:solidFill>
                                      <a:srgbClr val="7030A0"/>
                                    </a:solidFill>
                                    <a:effectLst/>
                                    <a:latin typeface="Cambria Math" panose="02040503050406030204" pitchFamily="18" charset="0"/>
                                  </a:rPr>
                                  <m:t>𝑖</m:t>
                                </m:r>
                              </m:sub>
                            </m:sSub>
                          </m:e>
                        </m:nary>
                      </m:num>
                      <m:den>
                        <m:r>
                          <a:rPr lang="en-US" sz="2000" i="1">
                            <a:solidFill>
                              <a:srgbClr val="7030A0"/>
                            </a:solidFill>
                            <a:effectLst/>
                            <a:latin typeface="Cambria Math" panose="02040503050406030204" pitchFamily="18" charset="0"/>
                          </a:rPr>
                          <m:t>𝑛</m:t>
                        </m:r>
                      </m:den>
                    </m:f>
                  </m:oMath>
                </a14:m>
                <a:r>
                  <a:rPr lang="en-US" sz="2000" dirty="0" smtClean="0">
                    <a:effectLst/>
                    <a:latin typeface="+mj-lt"/>
                  </a:rPr>
                  <a:t> </a:t>
                </a:r>
                <a:r>
                  <a:rPr lang="en-US" sz="2000" dirty="0" smtClean="0">
                    <a:solidFill>
                      <a:srgbClr val="7030A0"/>
                    </a:solidFill>
                    <a:effectLst/>
                    <a:latin typeface="+mj-lt"/>
                  </a:rPr>
                  <a:t>=&gt; 30.95/10 = 3.095</a:t>
                </a:r>
              </a:p>
              <a:p>
                <a14:m>
                  <m:oMath xmlns:m="http://schemas.openxmlformats.org/officeDocument/2006/math">
                    <m:r>
                      <a:rPr lang="en-US" sz="2000" i="1">
                        <a:solidFill>
                          <a:srgbClr val="7030A0"/>
                        </a:solidFill>
                        <a:effectLst/>
                        <a:latin typeface="Cambria Math" panose="02040503050406030204" pitchFamily="18" charset="0"/>
                      </a:rPr>
                      <m:t>𝑁𝑇</m:t>
                    </m:r>
                    <m:r>
                      <a:rPr lang="en-US" sz="2000" i="1">
                        <a:solidFill>
                          <a:srgbClr val="7030A0"/>
                        </a:solidFill>
                        <a:effectLst/>
                        <a:latin typeface="Cambria Math" panose="02040503050406030204" pitchFamily="18" charset="0"/>
                      </a:rPr>
                      <m:t>=</m:t>
                    </m:r>
                    <m:r>
                      <a:rPr lang="en-US" sz="2000" i="1">
                        <a:solidFill>
                          <a:srgbClr val="7030A0"/>
                        </a:solidFill>
                        <a:effectLst/>
                        <a:latin typeface="Cambria Math" panose="02040503050406030204" pitchFamily="18" charset="0"/>
                      </a:rPr>
                      <m:t>𝑂𝑇</m:t>
                    </m:r>
                    <m:r>
                      <a:rPr lang="en-US" sz="2000" i="1">
                        <a:solidFill>
                          <a:srgbClr val="7030A0"/>
                        </a:solidFill>
                        <a:effectLst/>
                        <a:latin typeface="Cambria Math" panose="02040503050406030204" pitchFamily="18" charset="0"/>
                      </a:rPr>
                      <m:t>∗</m:t>
                    </m:r>
                    <m:r>
                      <a:rPr lang="en-US" sz="2000" i="1">
                        <a:solidFill>
                          <a:srgbClr val="7030A0"/>
                        </a:solidFill>
                        <a:effectLst/>
                        <a:latin typeface="Cambria Math" panose="02040503050406030204" pitchFamily="18" charset="0"/>
                      </a:rPr>
                      <m:t>𝑃𝑅</m:t>
                    </m:r>
                  </m:oMath>
                </a14:m>
                <a:r>
                  <a:rPr lang="en-US" sz="2000" dirty="0" smtClean="0">
                    <a:solidFill>
                      <a:srgbClr val="7030A0"/>
                    </a:solidFill>
                    <a:effectLst/>
                    <a:latin typeface="+mj-lt"/>
                  </a:rPr>
                  <a:t> =&gt; 3.095*1.15 = 3.559</a:t>
                </a:r>
              </a:p>
              <a:p>
                <a14:m>
                  <m:oMath xmlns:m="http://schemas.openxmlformats.org/officeDocument/2006/math">
                    <m:r>
                      <a:rPr lang="en-US" sz="2000" i="1">
                        <a:solidFill>
                          <a:srgbClr val="7030A0"/>
                        </a:solidFill>
                        <a:effectLst/>
                        <a:latin typeface="Cambria Math" panose="02040503050406030204" pitchFamily="18" charset="0"/>
                      </a:rPr>
                      <m:t>𝑆𝑇</m:t>
                    </m:r>
                    <m:r>
                      <a:rPr lang="en-US" sz="2000" i="1">
                        <a:solidFill>
                          <a:srgbClr val="7030A0"/>
                        </a:solidFill>
                        <a:effectLst/>
                        <a:latin typeface="Cambria Math" panose="02040503050406030204" pitchFamily="18" charset="0"/>
                      </a:rPr>
                      <m:t>=</m:t>
                    </m:r>
                    <m:r>
                      <a:rPr lang="en-US" sz="2000" i="1">
                        <a:solidFill>
                          <a:srgbClr val="7030A0"/>
                        </a:solidFill>
                        <a:effectLst/>
                        <a:latin typeface="Cambria Math" panose="02040503050406030204" pitchFamily="18" charset="0"/>
                      </a:rPr>
                      <m:t>𝑁𝑇</m:t>
                    </m:r>
                    <m:r>
                      <a:rPr lang="en-US" sz="2000" i="1">
                        <a:solidFill>
                          <a:srgbClr val="7030A0"/>
                        </a:solidFill>
                        <a:effectLst/>
                        <a:latin typeface="Cambria Math" panose="02040503050406030204" pitchFamily="18" charset="0"/>
                      </a:rPr>
                      <m:t>∗</m:t>
                    </m:r>
                    <m:r>
                      <a:rPr lang="en-US" sz="2000" i="1">
                        <a:solidFill>
                          <a:srgbClr val="7030A0"/>
                        </a:solidFill>
                        <a:effectLst/>
                        <a:latin typeface="Cambria Math" panose="02040503050406030204" pitchFamily="18" charset="0"/>
                      </a:rPr>
                      <m:t>𝐴𝐹</m:t>
                    </m:r>
                  </m:oMath>
                </a14:m>
                <a:r>
                  <a:rPr lang="en-US" sz="2000" dirty="0" smtClean="0">
                    <a:solidFill>
                      <a:srgbClr val="7030A0"/>
                    </a:solidFill>
                    <a:effectLst/>
                    <a:latin typeface="+mj-lt"/>
                  </a:rPr>
                  <a:t> =&gt; 3.559*1.10 = 3.915</a:t>
                </a:r>
                <a:endParaRPr lang="en-US" sz="2000" dirty="0">
                  <a:solidFill>
                    <a:srgbClr val="7030A0"/>
                  </a:solidFill>
                  <a:effectLst/>
                  <a:latin typeface="+mj-lt"/>
                </a:endParaRPr>
              </a:p>
              <a:p>
                <a:endParaRPr lang="en-US" sz="2000" dirty="0">
                  <a:effectLst/>
                  <a:latin typeface="+mj-lt"/>
                </a:endParaRPr>
              </a:p>
            </p:txBody>
          </p:sp>
        </mc:Choice>
        <mc:Fallback xmlns="">
          <p:sp>
            <p:nvSpPr>
              <p:cNvPr id="8" name="Rectangle 7"/>
              <p:cNvSpPr>
                <a:spLocks noRot="1" noChangeAspect="1" noMove="1" noResize="1" noEditPoints="1" noAdjustHandles="1" noChangeArrowheads="1" noChangeShapeType="1" noTextEdit="1"/>
              </p:cNvSpPr>
              <p:nvPr/>
            </p:nvSpPr>
            <p:spPr>
              <a:xfrm>
                <a:off x="838200" y="5057465"/>
                <a:ext cx="6096000" cy="1472647"/>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46289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838200" y="1825625"/>
            <a:ext cx="10515600" cy="1845623"/>
          </a:xfrm>
        </p:spPr>
        <p:txBody>
          <a:bodyPr>
            <a:normAutofit/>
          </a:bodyPr>
          <a:lstStyle/>
          <a:p>
            <a:pPr marL="0" indent="0">
              <a:buNone/>
            </a:pPr>
            <a:r>
              <a:rPr lang="en-US" sz="2400" dirty="0"/>
              <a:t>A time study analyst timed an assembly operation for 30 cycles, and </a:t>
            </a:r>
            <a:r>
              <a:rPr lang="en-US" sz="2400" dirty="0" smtClean="0"/>
              <a:t>computed the time </a:t>
            </a:r>
            <a:r>
              <a:rPr lang="en-US" sz="2400" dirty="0"/>
              <a:t>per cycle, which was 18.75 minutes. The analyst assigned a performance rating of .96,&lt;11</a:t>
            </a:r>
            <a:r>
              <a:rPr lang="en-US" sz="2400" dirty="0" smtClean="0"/>
              <a:t>;'(&amp; decided </a:t>
            </a:r>
            <a:r>
              <a:rPr lang="en-US" sz="2400" dirty="0"/>
              <a:t>that an appropriate allowance was 15 percent-Assume the allowance factor is </a:t>
            </a:r>
            <a:r>
              <a:rPr lang="en-US" sz="2400" dirty="0" smtClean="0"/>
              <a:t>based</a:t>
            </a:r>
            <a:r>
              <a:rPr lang="en-US" sz="2400" dirty="0"/>
              <a:t> </a:t>
            </a:r>
            <a:r>
              <a:rPr lang="en-US" sz="2400" dirty="0" smtClean="0"/>
              <a:t>on the </a:t>
            </a:r>
            <a:r>
              <a:rPr lang="en-US" sz="2400" b="1" i="1" dirty="0">
                <a:solidFill>
                  <a:srgbClr val="FF0000"/>
                </a:solidFill>
              </a:rPr>
              <a:t>workday</a:t>
            </a:r>
            <a:r>
              <a:rPr lang="en-US" sz="2400" i="1" dirty="0"/>
              <a:t>. </a:t>
            </a:r>
            <a:r>
              <a:rPr lang="en-US" sz="2400" i="1" dirty="0" smtClean="0"/>
              <a:t>De</a:t>
            </a:r>
            <a:r>
              <a:rPr lang="en-US" sz="2400" dirty="0" smtClean="0"/>
              <a:t>termine </a:t>
            </a:r>
            <a:r>
              <a:rPr lang="en-US" sz="2400" dirty="0"/>
              <a:t>the following: the </a:t>
            </a:r>
            <a:r>
              <a:rPr lang="en-US" sz="2400" dirty="0" smtClean="0"/>
              <a:t>observed time, </a:t>
            </a:r>
            <a:r>
              <a:rPr lang="en-US" sz="2400" dirty="0"/>
              <a:t>the normal time (NT), and </a:t>
            </a:r>
            <a:r>
              <a:rPr lang="en-US" sz="2400" dirty="0" smtClean="0"/>
              <a:t>the standard </a:t>
            </a:r>
            <a:r>
              <a:rPr lang="en-US" sz="2400" dirty="0"/>
              <a:t>time (ST). </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bright="40000" contrast="-40000"/>
                    </a14:imgEffect>
                  </a14:imgLayer>
                </a14:imgProps>
              </a:ext>
            </a:extLst>
          </a:blip>
          <a:stretch>
            <a:fillRect/>
          </a:stretch>
        </p:blipFill>
        <p:spPr>
          <a:xfrm>
            <a:off x="1279619" y="3806185"/>
            <a:ext cx="9925103" cy="2310606"/>
          </a:xfrm>
          <a:prstGeom prst="rect">
            <a:avLst/>
          </a:prstGeom>
        </p:spPr>
      </p:pic>
    </p:spTree>
    <p:extLst>
      <p:ext uri="{BB962C8B-B14F-4D97-AF65-F5344CB8AC3E}">
        <p14:creationId xmlns:p14="http://schemas.microsoft.com/office/powerpoint/2010/main" val="2493646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 Predetermined time standard systems (e.g., MOST)</a:t>
            </a:r>
            <a:endParaRPr lang="en-US" dirty="0"/>
          </a:p>
        </p:txBody>
      </p:sp>
      <p:sp>
        <p:nvSpPr>
          <p:cNvPr id="3" name="Content Placeholder 2"/>
          <p:cNvSpPr>
            <a:spLocks noGrp="1"/>
          </p:cNvSpPr>
          <p:nvPr>
            <p:ph idx="1"/>
          </p:nvPr>
        </p:nvSpPr>
        <p:spPr/>
        <p:txBody>
          <a:bodyPr/>
          <a:lstStyle/>
          <a:p>
            <a:r>
              <a:rPr lang="en-US" b="1" dirty="0"/>
              <a:t>MOST</a:t>
            </a:r>
            <a:r>
              <a:rPr lang="en-US" dirty="0"/>
              <a:t> stands for </a:t>
            </a:r>
            <a:r>
              <a:rPr lang="en-US" u="sng" dirty="0"/>
              <a:t>M</a:t>
            </a:r>
            <a:r>
              <a:rPr lang="en-US" dirty="0"/>
              <a:t>aynard </a:t>
            </a:r>
            <a:r>
              <a:rPr lang="en-US" u="sng" dirty="0"/>
              <a:t>o</a:t>
            </a:r>
            <a:r>
              <a:rPr lang="en-US" dirty="0"/>
              <a:t>peration </a:t>
            </a:r>
            <a:r>
              <a:rPr lang="en-US" u="sng" dirty="0"/>
              <a:t>S</a:t>
            </a:r>
            <a:r>
              <a:rPr lang="en-US" dirty="0"/>
              <a:t>equence </a:t>
            </a:r>
            <a:r>
              <a:rPr lang="en-US" u="sng" dirty="0"/>
              <a:t>t</a:t>
            </a:r>
            <a:r>
              <a:rPr lang="en-US" dirty="0"/>
              <a:t>echnique. It is one of the important work measurement technique used for </a:t>
            </a:r>
            <a:r>
              <a:rPr lang="en-US" dirty="0" smtClean="0"/>
              <a:t>decisions making.</a:t>
            </a:r>
            <a:r>
              <a:rPr lang="en-US" dirty="0"/>
              <a:t> </a:t>
            </a:r>
          </a:p>
        </p:txBody>
      </p:sp>
    </p:spTree>
    <p:extLst>
      <p:ext uri="{BB962C8B-B14F-4D97-AF65-F5344CB8AC3E}">
        <p14:creationId xmlns:p14="http://schemas.microsoft.com/office/powerpoint/2010/main" val="13786823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 Predetermined time standard systems (e.g. </a:t>
            </a:r>
            <a:r>
              <a:rPr lang="en-US" dirty="0"/>
              <a:t>MTM - Method time </a:t>
            </a:r>
            <a:r>
              <a:rPr lang="en-US" dirty="0" smtClean="0"/>
              <a:t>measurement)</a:t>
            </a:r>
            <a:endParaRPr lang="en-US" dirty="0"/>
          </a:p>
        </p:txBody>
      </p:sp>
      <p:sp>
        <p:nvSpPr>
          <p:cNvPr id="3" name="Content Placeholder 2"/>
          <p:cNvSpPr>
            <a:spLocks noGrp="1"/>
          </p:cNvSpPr>
          <p:nvPr>
            <p:ph idx="1"/>
          </p:nvPr>
        </p:nvSpPr>
        <p:spPr>
          <a:xfrm>
            <a:off x="851848" y="1825625"/>
            <a:ext cx="10515600" cy="4351338"/>
          </a:xfrm>
        </p:spPr>
        <p:txBody>
          <a:bodyPr>
            <a:normAutofit/>
          </a:bodyPr>
          <a:lstStyle/>
          <a:p>
            <a:r>
              <a:rPr lang="en-US" dirty="0" smtClean="0"/>
              <a:t>the </a:t>
            </a:r>
            <a:r>
              <a:rPr lang="en-US" dirty="0"/>
              <a:t>analyst must divide the job into its basic elements (reach, move, turn, disengage</a:t>
            </a:r>
            <a:r>
              <a:rPr lang="en-US" dirty="0" smtClean="0"/>
              <a:t>), measure </a:t>
            </a:r>
            <a:r>
              <a:rPr lang="en-US" dirty="0"/>
              <a:t>the distances involved (if applicable), rate the difficulty of the element, and </a:t>
            </a:r>
            <a:r>
              <a:rPr lang="en-US" dirty="0" smtClean="0"/>
              <a:t>then refer </a:t>
            </a:r>
            <a:r>
              <a:rPr lang="en-US" dirty="0"/>
              <a:t>to the appropriate table of data to obtain the time for that element. </a:t>
            </a:r>
            <a:endParaRPr lang="en-US" dirty="0" smtClean="0"/>
          </a:p>
          <a:p>
            <a:r>
              <a:rPr lang="en-US" dirty="0" smtClean="0"/>
              <a:t>The </a:t>
            </a:r>
            <a:r>
              <a:rPr lang="en-US" dirty="0"/>
              <a:t>standard </a:t>
            </a:r>
            <a:r>
              <a:rPr lang="en-US" dirty="0" smtClean="0"/>
              <a:t>time for </a:t>
            </a:r>
            <a:r>
              <a:rPr lang="en-US" dirty="0"/>
              <a:t>the job is obtained by adding the times for all of the basic elements. Times of the basic elements are measured in time measurement units (TMUs); one TMU equals .</a:t>
            </a:r>
            <a:r>
              <a:rPr lang="en-US" dirty="0" smtClean="0"/>
              <a:t>0006 minute</a:t>
            </a:r>
            <a:r>
              <a:rPr lang="en-US" dirty="0"/>
              <a:t>. </a:t>
            </a:r>
            <a:br>
              <a:rPr lang="en-US" dirty="0"/>
            </a:br>
            <a:endParaRPr lang="en-US" dirty="0"/>
          </a:p>
        </p:txBody>
      </p:sp>
    </p:spTree>
    <p:extLst>
      <p:ext uri="{BB962C8B-B14F-4D97-AF65-F5344CB8AC3E}">
        <p14:creationId xmlns:p14="http://schemas.microsoft.com/office/powerpoint/2010/main" val="30960426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825625"/>
                <a:ext cx="9807054" cy="4351338"/>
              </a:xfrm>
            </p:spPr>
            <p:txBody>
              <a:bodyPr>
                <a:normAutofit fontScale="92500" lnSpcReduction="10000"/>
              </a:bodyPr>
              <a:lstStyle/>
              <a:p>
                <a:r>
                  <a:rPr lang="en-US" b="1" dirty="0" smtClean="0"/>
                  <a:t>Standard Time Determination</a:t>
                </a:r>
                <a:br>
                  <a:rPr lang="en-US" b="1" dirty="0" smtClean="0"/>
                </a:br>
                <a:r>
                  <a:rPr lang="en-US" i="1" dirty="0"/>
                  <a:t>ST </a:t>
                </a:r>
                <a:r>
                  <a:rPr lang="en-US" dirty="0"/>
                  <a:t>= </a:t>
                </a:r>
                <a:r>
                  <a:rPr lang="en-US" i="1" dirty="0"/>
                  <a:t>NT </a:t>
                </a:r>
                <a:r>
                  <a:rPr lang="en-US" dirty="0"/>
                  <a:t>× </a:t>
                </a:r>
                <a:r>
                  <a:rPr lang="en-US" i="1" dirty="0"/>
                  <a:t>AF</a:t>
                </a:r>
                <a:br>
                  <a:rPr lang="en-US" i="1" dirty="0"/>
                </a:br>
                <a:r>
                  <a:rPr lang="en-US" dirty="0" smtClean="0"/>
                  <a:t>where </a:t>
                </a:r>
                <a:r>
                  <a:rPr lang="en-US" i="1" dirty="0" smtClean="0"/>
                  <a:t>NT </a:t>
                </a:r>
                <a:r>
                  <a:rPr lang="en-US" dirty="0"/>
                  <a:t>= normal </a:t>
                </a:r>
                <a:r>
                  <a:rPr lang="en-US" dirty="0" smtClean="0"/>
                  <a:t>time, </a:t>
                </a:r>
                <a:r>
                  <a:rPr lang="en-US" i="1" dirty="0" smtClean="0"/>
                  <a:t>AF </a:t>
                </a:r>
                <a:r>
                  <a:rPr lang="en-US" dirty="0"/>
                  <a:t>= allowance factor</a:t>
                </a:r>
                <a:br>
                  <a:rPr lang="en-US" dirty="0"/>
                </a:br>
                <a:endParaRPr lang="en-US" dirty="0" smtClean="0"/>
              </a:p>
              <a:p>
                <a:r>
                  <a:rPr lang="en-US" b="1" i="1" dirty="0" smtClean="0"/>
                  <a:t>Case </a:t>
                </a:r>
                <a:r>
                  <a:rPr lang="en-US" b="1" i="1" dirty="0"/>
                  <a:t>1: </a:t>
                </a:r>
                <a:r>
                  <a:rPr lang="en-US" dirty="0" smtClean="0"/>
                  <a:t>Allowances </a:t>
                </a:r>
                <a:r>
                  <a:rPr lang="en-US" dirty="0"/>
                  <a:t>are based on the </a:t>
                </a:r>
                <a:r>
                  <a:rPr lang="en-US" i="1" dirty="0"/>
                  <a:t>job time</a:t>
                </a:r>
                <a:r>
                  <a:rPr lang="en-US" dirty="0"/>
                  <a:t>.</a:t>
                </a:r>
                <a:br>
                  <a:rPr lang="en-US" dirty="0"/>
                </a:br>
                <a14:m>
                  <m:oMath xmlns:m="http://schemas.openxmlformats.org/officeDocument/2006/math">
                    <m:r>
                      <a:rPr lang="en-US" i="1" dirty="0" smtClean="0">
                        <a:latin typeface="Cambria Math" panose="02040503050406030204" pitchFamily="18" charset="0"/>
                      </a:rPr>
                      <m:t>𝐴</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𝐹</m:t>
                        </m:r>
                      </m:e>
                      <m:sub>
                        <m:r>
                          <a:rPr lang="en-US" i="1" dirty="0" smtClean="0">
                            <a:latin typeface="Cambria Math" panose="02040503050406030204" pitchFamily="18" charset="0"/>
                          </a:rPr>
                          <m:t>𝑗𝑜𝑏</m:t>
                        </m:r>
                      </m:sub>
                    </m:sSub>
                    <m:r>
                      <a:rPr lang="en-US" i="1" dirty="0" smtClean="0">
                        <a:latin typeface="Cambria Math" panose="02040503050406030204" pitchFamily="18" charset="0"/>
                      </a:rPr>
                      <m:t> </m:t>
                    </m:r>
                    <m:r>
                      <a:rPr lang="en-US" i="1" dirty="0">
                        <a:latin typeface="Cambria Math" panose="02040503050406030204" pitchFamily="18" charset="0"/>
                      </a:rPr>
                      <m:t>= 1 + </m:t>
                    </m:r>
                    <m:sSub>
                      <m:sSubPr>
                        <m:ctrlPr>
                          <a:rPr lang="en-US" i="1" dirty="0" err="1" smtClean="0">
                            <a:latin typeface="Cambria Math" panose="02040503050406030204" pitchFamily="18" charset="0"/>
                          </a:rPr>
                        </m:ctrlPr>
                      </m:sSubPr>
                      <m:e>
                        <m:r>
                          <a:rPr lang="en-US" i="1" dirty="0" err="1" smtClean="0">
                            <a:latin typeface="Cambria Math" panose="02040503050406030204" pitchFamily="18" charset="0"/>
                          </a:rPr>
                          <m:t>𝐴</m:t>
                        </m:r>
                      </m:e>
                      <m:sub>
                        <m:r>
                          <a:rPr lang="en-US" i="1" dirty="0" err="1" smtClean="0">
                            <a:latin typeface="Cambria Math" panose="02040503050406030204" pitchFamily="18" charset="0"/>
                          </a:rPr>
                          <m:t>𝑗𝑜𝑏</m:t>
                        </m:r>
                      </m:sub>
                    </m:sSub>
                  </m:oMath>
                </a14:m>
                <a:r>
                  <a:rPr lang="en-US" dirty="0"/>
                  <a:t/>
                </a:r>
                <a:br>
                  <a:rPr lang="en-US" dirty="0"/>
                </a:b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𝐴</m:t>
                        </m:r>
                      </m:e>
                      <m:sub>
                        <m:r>
                          <a:rPr lang="en-US" i="1" dirty="0" smtClean="0">
                            <a:latin typeface="Cambria Math" panose="02040503050406030204" pitchFamily="18" charset="0"/>
                          </a:rPr>
                          <m:t>𝑗𝑜𝑏</m:t>
                        </m:r>
                      </m:sub>
                    </m:sSub>
                  </m:oMath>
                </a14:m>
                <a:r>
                  <a:rPr lang="en-US" dirty="0" smtClean="0"/>
                  <a:t> </a:t>
                </a:r>
                <a:r>
                  <a:rPr lang="en-US" dirty="0"/>
                  <a:t>= allowance fraction (percentage/100) based </a:t>
                </a:r>
                <a:r>
                  <a:rPr lang="en-US" dirty="0" smtClean="0"/>
                  <a:t>on </a:t>
                </a:r>
                <a:r>
                  <a:rPr lang="en-US" i="1" dirty="0" smtClean="0"/>
                  <a:t>job </a:t>
                </a:r>
                <a:r>
                  <a:rPr lang="en-US" i="1" dirty="0"/>
                  <a:t>time</a:t>
                </a:r>
                <a:r>
                  <a:rPr lang="en-US" dirty="0"/>
                  <a:t>.</a:t>
                </a:r>
                <a:br>
                  <a:rPr lang="en-US" dirty="0"/>
                </a:br>
                <a:endParaRPr lang="en-US" dirty="0" smtClean="0"/>
              </a:p>
              <a:p>
                <a:r>
                  <a:rPr lang="en-US" b="1" i="1" dirty="0" smtClean="0"/>
                  <a:t>Case </a:t>
                </a:r>
                <a:r>
                  <a:rPr lang="en-US" b="1" i="1" dirty="0"/>
                  <a:t>2: </a:t>
                </a:r>
                <a:r>
                  <a:rPr lang="en-US" dirty="0" smtClean="0"/>
                  <a:t>Allowances </a:t>
                </a:r>
                <a:r>
                  <a:rPr lang="en-US" dirty="0"/>
                  <a:t>are based on </a:t>
                </a:r>
                <a:r>
                  <a:rPr lang="en-US" i="1" dirty="0"/>
                  <a:t>workday</a:t>
                </a:r>
                <a:r>
                  <a:rPr lang="en-US" dirty="0"/>
                  <a:t>.</a:t>
                </a:r>
                <a:br>
                  <a:rPr lang="en-US" dirty="0"/>
                </a:br>
                <a14:m>
                  <m:oMath xmlns:m="http://schemas.openxmlformats.org/officeDocument/2006/math">
                    <m:r>
                      <a:rPr lang="en-US" i="1" dirty="0" smtClean="0">
                        <a:latin typeface="Cambria Math" panose="02040503050406030204" pitchFamily="18" charset="0"/>
                      </a:rPr>
                      <m:t>𝐴</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𝐹</m:t>
                        </m:r>
                      </m:e>
                      <m:sub>
                        <m:r>
                          <a:rPr lang="en-US" i="1" dirty="0" smtClean="0">
                            <a:latin typeface="Cambria Math" panose="02040503050406030204" pitchFamily="18" charset="0"/>
                          </a:rPr>
                          <m:t>𝑡𝑖𝑚𝑒</m:t>
                        </m:r>
                      </m:sub>
                    </m:sSub>
                  </m:oMath>
                </a14:m>
                <a:r>
                  <a:rPr lang="en-US" dirty="0" smtClean="0"/>
                  <a:t> </a:t>
                </a:r>
                <a:r>
                  <a:rPr lang="en-US" dirty="0"/>
                  <a:t>= 1/(1 – </a:t>
                </a:r>
                <a:r>
                  <a:rPr lang="en-US" i="1" dirty="0" err="1" smtClean="0"/>
                  <a:t>A_</a:t>
                </a:r>
                <a:r>
                  <a:rPr lang="en-US" dirty="0" err="1" smtClean="0"/>
                  <a:t>day</a:t>
                </a:r>
                <a:r>
                  <a:rPr lang="en-US" dirty="0"/>
                  <a:t>)</a:t>
                </a:r>
                <a:br>
                  <a:rPr lang="en-US" dirty="0"/>
                </a:b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𝐴</m:t>
                        </m:r>
                      </m:e>
                      <m:sub>
                        <m:r>
                          <a:rPr lang="en-US" i="1" dirty="0" smtClean="0">
                            <a:latin typeface="Cambria Math" panose="02040503050406030204" pitchFamily="18" charset="0"/>
                          </a:rPr>
                          <m:t>𝑑𝑎𝑦</m:t>
                        </m:r>
                      </m:sub>
                    </m:sSub>
                  </m:oMath>
                </a14:m>
                <a:r>
                  <a:rPr lang="en-US" dirty="0" smtClean="0"/>
                  <a:t> </a:t>
                </a:r>
                <a:r>
                  <a:rPr lang="en-US" dirty="0"/>
                  <a:t>= allowance fraction (percentage/100) based on</a:t>
                </a:r>
                <a:br>
                  <a:rPr lang="en-US" dirty="0"/>
                </a:br>
                <a:r>
                  <a:rPr lang="en-US" i="1" dirty="0" smtClean="0"/>
                  <a:t>workday</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825625"/>
                <a:ext cx="9807054" cy="4351338"/>
              </a:xfrm>
              <a:blipFill rotWithShape="0">
                <a:blip r:embed="rId2"/>
                <a:stretch>
                  <a:fillRect l="-995" t="-2941" b="-840"/>
                </a:stretch>
              </a:blipFill>
            </p:spPr>
            <p:txBody>
              <a:bodyPr/>
              <a:lstStyle/>
              <a:p>
                <a:r>
                  <a:rPr lang="en-US">
                    <a:noFill/>
                  </a:rPr>
                  <a:t> </a:t>
                </a:r>
              </a:p>
            </p:txBody>
          </p:sp>
        </mc:Fallback>
      </mc:AlternateContent>
    </p:spTree>
    <p:extLst>
      <p:ext uri="{BB962C8B-B14F-4D97-AF65-F5344CB8AC3E}">
        <p14:creationId xmlns:p14="http://schemas.microsoft.com/office/powerpoint/2010/main" val="3487799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5"/>
            <a:ext cx="10515600" cy="4351338"/>
          </a:xfrm>
        </p:spPr>
        <p:txBody>
          <a:bodyPr>
            <a:normAutofit fontScale="85000" lnSpcReduction="20000"/>
          </a:bodyPr>
          <a:lstStyle/>
          <a:p>
            <a:pPr marL="514350" indent="-514350">
              <a:buFont typeface="+mj-lt"/>
              <a:buAutoNum type="arabicPeriod"/>
            </a:pPr>
            <a:r>
              <a:rPr lang="en-US" dirty="0" smtClean="0"/>
              <a:t>Predetermined </a:t>
            </a:r>
            <a:r>
              <a:rPr lang="en-US" dirty="0"/>
              <a:t>time systems are useful in cases </a:t>
            </a:r>
            <a:r>
              <a:rPr lang="en-US" dirty="0" smtClean="0"/>
              <a:t>where either </a:t>
            </a:r>
            <a:r>
              <a:rPr lang="en-US" dirty="0"/>
              <a:t>(1) the task does not yet exist or (2) changes to a </a:t>
            </a:r>
            <a:r>
              <a:rPr lang="en-US" dirty="0" smtClean="0"/>
              <a:t>task are </a:t>
            </a:r>
            <a:r>
              <a:rPr lang="en-US" dirty="0"/>
              <a:t>being designed and normal times have not yet </a:t>
            </a:r>
            <a:r>
              <a:rPr lang="en-US" dirty="0" smtClean="0"/>
              <a:t>been established </a:t>
            </a:r>
            <a:r>
              <a:rPr lang="en-US" dirty="0"/>
              <a:t>for all elements of the new task or </a:t>
            </a:r>
            <a:r>
              <a:rPr lang="en-US" dirty="0" smtClean="0"/>
              <a:t>changed task</a:t>
            </a:r>
            <a:r>
              <a:rPr lang="en-US" dirty="0"/>
              <a:t>. In such cases no opportunity exists to measure </a:t>
            </a:r>
            <a:r>
              <a:rPr lang="en-US" dirty="0" smtClean="0"/>
              <a:t>the element </a:t>
            </a:r>
            <a:r>
              <a:rPr lang="en-US" dirty="0"/>
              <a:t>time. </a:t>
            </a:r>
            <a:endParaRPr lang="en-US" dirty="0" smtClean="0"/>
          </a:p>
          <a:p>
            <a:pPr marL="514350" indent="-514350">
              <a:buFont typeface="+mj-lt"/>
              <a:buAutoNum type="arabicPeriod"/>
            </a:pPr>
            <a:r>
              <a:rPr lang="en-US" dirty="0" smtClean="0"/>
              <a:t>Unfortunately</a:t>
            </a:r>
            <a:r>
              <a:rPr lang="en-US" dirty="0"/>
              <a:t>, there is no </a:t>
            </a:r>
            <a:r>
              <a:rPr lang="en-US" dirty="0" smtClean="0"/>
              <a:t>scientific basis for </a:t>
            </a:r>
            <a:r>
              <a:rPr lang="en-US" dirty="0"/>
              <a:t>predicting element times without breaking them </a:t>
            </a:r>
            <a:r>
              <a:rPr lang="en-US" dirty="0" smtClean="0"/>
              <a:t>down into </a:t>
            </a:r>
            <a:r>
              <a:rPr lang="en-US" dirty="0"/>
              <a:t>motion-level parts. A task consists of elements. </a:t>
            </a:r>
            <a:r>
              <a:rPr lang="en-US" dirty="0" smtClean="0"/>
              <a:t>An organization </a:t>
            </a:r>
            <a:r>
              <a:rPr lang="en-US" dirty="0"/>
              <a:t>may develop its own database of </a:t>
            </a:r>
            <a:r>
              <a:rPr lang="en-US" dirty="0" smtClean="0"/>
              <a:t>normal element </a:t>
            </a:r>
            <a:r>
              <a:rPr lang="en-US" dirty="0"/>
              <a:t>durations, and normal times for new or </a:t>
            </a:r>
            <a:r>
              <a:rPr lang="en-US" dirty="0" smtClean="0"/>
              <a:t>changed tasks </a:t>
            </a:r>
            <a:r>
              <a:rPr lang="en-US" dirty="0"/>
              <a:t>may be predicted if the tasks consist entirely </a:t>
            </a:r>
            <a:r>
              <a:rPr lang="en-US" dirty="0" smtClean="0"/>
              <a:t>of elements </a:t>
            </a:r>
            <a:r>
              <a:rPr lang="en-US" dirty="0"/>
              <a:t>whose normal times are already in the </a:t>
            </a:r>
            <a:r>
              <a:rPr lang="en-US" dirty="0" smtClean="0"/>
              <a:t>database.</a:t>
            </a:r>
          </a:p>
          <a:p>
            <a:pPr marL="514350" indent="-514350">
              <a:buFont typeface="+mj-lt"/>
              <a:buAutoNum type="arabicPeriod"/>
            </a:pPr>
            <a:r>
              <a:rPr lang="en-US" dirty="0" smtClean="0"/>
              <a:t>But </a:t>
            </a:r>
            <a:r>
              <a:rPr lang="en-US" dirty="0"/>
              <a:t>new elements can be decomposed into motions, </a:t>
            </a:r>
            <a:r>
              <a:rPr lang="en-US" dirty="0" smtClean="0"/>
              <a:t>for which </a:t>
            </a:r>
            <a:r>
              <a:rPr lang="en-US" dirty="0" err="1"/>
              <a:t>scientifcally</a:t>
            </a:r>
            <a:r>
              <a:rPr lang="en-US" dirty="0"/>
              <a:t> predetermined times exist in </a:t>
            </a:r>
            <a:r>
              <a:rPr lang="en-US" dirty="0" smtClean="0"/>
              <a:t>databases called </a:t>
            </a:r>
            <a:r>
              <a:rPr lang="en-US" dirty="0"/>
              <a:t>MTM-1, MTM-2, and MTM-3. These databases </a:t>
            </a:r>
            <a:r>
              <a:rPr lang="en-US" dirty="0" smtClean="0"/>
              <a:t>and software </a:t>
            </a:r>
            <a:r>
              <a:rPr lang="en-US" dirty="0"/>
              <a:t>to manipulate them are commercially available</a:t>
            </a:r>
            <a:r>
              <a:rPr lang="en-US" dirty="0" smtClean="0"/>
              <a:t>. To </a:t>
            </a:r>
            <a:r>
              <a:rPr lang="en-US" dirty="0"/>
              <a:t>use one of them effectively requires about 50 hours </a:t>
            </a:r>
            <a:r>
              <a:rPr lang="en-US" dirty="0" smtClean="0"/>
              <a:t>of training </a:t>
            </a:r>
            <a:r>
              <a:rPr lang="en-US" dirty="0"/>
              <a:t/>
            </a:r>
            <a:br>
              <a:rPr lang="en-US" dirty="0"/>
            </a:br>
            <a:endParaRPr lang="en-US" dirty="0"/>
          </a:p>
        </p:txBody>
      </p:sp>
    </p:spTree>
    <p:extLst>
      <p:ext uri="{BB962C8B-B14F-4D97-AF65-F5344CB8AC3E}">
        <p14:creationId xmlns:p14="http://schemas.microsoft.com/office/powerpoint/2010/main" val="2633798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 Work sampling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29840"/>
                <a:ext cx="10515600" cy="1736441"/>
              </a:xfrm>
            </p:spPr>
            <p:txBody>
              <a:bodyPr/>
              <a:lstStyle/>
              <a:p>
                <a:pPr marL="0" indent="0">
                  <a:buNone/>
                </a:pPr>
                <a:r>
                  <a:rPr lang="en-US" dirty="0" smtClean="0"/>
                  <a:t>The</a:t>
                </a:r>
                <a:r>
                  <a:rPr lang="en-US" b="1" dirty="0" smtClean="0"/>
                  <a:t> </a:t>
                </a:r>
                <a:r>
                  <a:rPr lang="en-US" dirty="0" smtClean="0"/>
                  <a:t>technique for estimating </a:t>
                </a:r>
                <a:r>
                  <a:rPr lang="en-US" dirty="0"/>
                  <a:t>the proportion </a:t>
                </a:r>
                <a:r>
                  <a:rPr lang="en-US" dirty="0" smtClean="0"/>
                  <a:t>of time </a:t>
                </a:r>
                <a:r>
                  <a:rPr lang="en-US" dirty="0"/>
                  <a:t>that a worker or </a:t>
                </a:r>
                <a:r>
                  <a:rPr lang="en-US" dirty="0" smtClean="0"/>
                  <a:t>machine spends </a:t>
                </a:r>
                <a:r>
                  <a:rPr lang="en-US" dirty="0"/>
                  <a:t>on various </a:t>
                </a:r>
                <a:r>
                  <a:rPr lang="en-US" dirty="0" smtClean="0"/>
                  <a:t>activities and </a:t>
                </a:r>
                <a:r>
                  <a:rPr lang="en-US" dirty="0"/>
                  <a:t>the idle time </a:t>
                </a:r>
                <a:endParaRPr lang="en-US" dirty="0" smtClean="0"/>
              </a:p>
              <a:p>
                <a:pPr marL="0" indent="0">
                  <a:buNone/>
                </a:pP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𝑧</m:t>
                                </m:r>
                              </m:num>
                              <m:den>
                                <m:r>
                                  <a:rPr lang="en-US" b="0" i="1" smtClean="0">
                                    <a:latin typeface="Cambria Math" panose="02040503050406030204" pitchFamily="18" charset="0"/>
                                  </a:rPr>
                                  <m:t>𝑒</m:t>
                                </m:r>
                              </m:den>
                            </m:f>
                          </m:e>
                        </m:d>
                      </m:e>
                      <m:sup>
                        <m:r>
                          <a:rPr lang="en-US" b="0" i="1" smtClean="0">
                            <a:latin typeface="Cambria Math" panose="02040503050406030204" pitchFamily="18" charset="0"/>
                          </a:rPr>
                          <m:t>2</m:t>
                        </m:r>
                      </m:sup>
                    </m:sSup>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r>
                      <a:rPr lang="en-US" b="0" i="1" smtClean="0">
                        <a:latin typeface="Cambria Math" panose="02040503050406030204" pitchFamily="18" charset="0"/>
                      </a:rPr>
                      <m:t>(1−</m:t>
                    </m:r>
                    <m:acc>
                      <m:accPr>
                        <m:chr m:val="̂"/>
                        <m:ctrlPr>
                          <a:rPr lang="en-US" i="1">
                            <a:latin typeface="Cambria Math" panose="02040503050406030204" pitchFamily="18" charset="0"/>
                          </a:rPr>
                        </m:ctrlPr>
                      </m:accPr>
                      <m:e>
                        <m:r>
                          <a:rPr lang="en-US" i="1">
                            <a:latin typeface="Cambria Math" panose="02040503050406030204" pitchFamily="18" charset="0"/>
                          </a:rPr>
                          <m:t>𝑝</m:t>
                        </m:r>
                      </m:e>
                    </m:acc>
                  </m:oMath>
                </a14:m>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29840"/>
                <a:ext cx="10515600" cy="1736441"/>
              </a:xfrm>
              <a:blipFill rotWithShape="0">
                <a:blip r:embed="rId3"/>
                <a:stretch>
                  <a:fillRect l="-1217" t="-6338"/>
                </a:stretch>
              </a:blipFill>
            </p:spPr>
            <p:txBody>
              <a:bodyPr/>
              <a:lstStyle/>
              <a:p>
                <a:r>
                  <a:rPr lang="en-US">
                    <a:noFill/>
                  </a:rPr>
                  <a:t> </a:t>
                </a:r>
              </a:p>
            </p:txBody>
          </p:sp>
        </mc:Fallback>
      </mc:AlternateContent>
      <p:pic>
        <p:nvPicPr>
          <p:cNvPr id="4" name="Picture 3"/>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838200" y="3166281"/>
            <a:ext cx="10806254" cy="1416867"/>
          </a:xfrm>
          <a:prstGeom prst="rect">
            <a:avLst/>
          </a:prstGeom>
        </p:spPr>
      </p:pic>
    </p:spTree>
    <p:extLst>
      <p:ext uri="{BB962C8B-B14F-4D97-AF65-F5344CB8AC3E}">
        <p14:creationId xmlns:p14="http://schemas.microsoft.com/office/powerpoint/2010/main" val="206304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procedure of work sampling</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AutoNum type="arabicPeriod"/>
            </a:pPr>
            <a:r>
              <a:rPr lang="en-US" dirty="0" smtClean="0"/>
              <a:t>Clearly </a:t>
            </a:r>
            <a:r>
              <a:rPr lang="en-US" dirty="0"/>
              <a:t>identify the worker(s) or machine(s) to be </a:t>
            </a:r>
            <a:r>
              <a:rPr lang="en-US" dirty="0" smtClean="0"/>
              <a:t>studied.</a:t>
            </a:r>
          </a:p>
          <a:p>
            <a:pPr marL="514350" indent="-514350">
              <a:buAutoNum type="arabicPeriod"/>
            </a:pPr>
            <a:r>
              <a:rPr lang="en-US" dirty="0" smtClean="0"/>
              <a:t>Notify </a:t>
            </a:r>
            <a:r>
              <a:rPr lang="en-US" dirty="0"/>
              <a:t>the workers and supervisors of the purpose of the study to avoid </a:t>
            </a:r>
            <a:r>
              <a:rPr lang="en-US" dirty="0" smtClean="0"/>
              <a:t>arousing suspicions.</a:t>
            </a:r>
            <a:endParaRPr lang="en-US" dirty="0"/>
          </a:p>
          <a:p>
            <a:pPr marL="514350" indent="-514350">
              <a:buAutoNum type="arabicPeriod"/>
            </a:pPr>
            <a:r>
              <a:rPr lang="en-US" dirty="0" smtClean="0"/>
              <a:t>Compute </a:t>
            </a:r>
            <a:r>
              <a:rPr lang="en-US" dirty="0"/>
              <a:t>an initial estimate of sample size using a preliminary estimate of </a:t>
            </a:r>
            <a:r>
              <a:rPr lang="en-US" i="1" dirty="0"/>
              <a:t>p, </a:t>
            </a:r>
            <a:r>
              <a:rPr lang="en-US" dirty="0"/>
              <a:t>if available (e.g., from analyst experience or past data). Otherwise, use </a:t>
            </a:r>
            <a:r>
              <a:rPr lang="en-US" i="1" dirty="0"/>
              <a:t>p </a:t>
            </a:r>
            <a:r>
              <a:rPr lang="en-US" dirty="0"/>
              <a:t>= .</a:t>
            </a:r>
            <a:r>
              <a:rPr lang="en-US" dirty="0" smtClean="0"/>
              <a:t>50.</a:t>
            </a:r>
          </a:p>
          <a:p>
            <a:pPr marL="514350" indent="-514350">
              <a:buAutoNum type="arabicPeriod"/>
            </a:pPr>
            <a:r>
              <a:rPr lang="en-US" dirty="0" smtClean="0"/>
              <a:t>Develop </a:t>
            </a:r>
            <a:r>
              <a:rPr lang="en-US" dirty="0"/>
              <a:t>a random observation </a:t>
            </a:r>
            <a:r>
              <a:rPr lang="en-US" dirty="0" smtClean="0"/>
              <a:t>schedule.</a:t>
            </a:r>
          </a:p>
          <a:p>
            <a:pPr marL="514350" indent="-514350">
              <a:buAutoNum type="arabicPeriod"/>
            </a:pPr>
            <a:r>
              <a:rPr lang="en-US" dirty="0" smtClean="0"/>
              <a:t>Begin </a:t>
            </a:r>
            <a:r>
              <a:rPr lang="en-US" dirty="0"/>
              <a:t>taking observations. </a:t>
            </a:r>
            <a:r>
              <a:rPr lang="en-US" dirty="0" smtClean="0"/>
              <a:t>Re-compute </a:t>
            </a:r>
            <a:r>
              <a:rPr lang="en-US" dirty="0"/>
              <a:t>the required sample size several times </a:t>
            </a:r>
            <a:r>
              <a:rPr lang="en-US" dirty="0" smtClean="0"/>
              <a:t>during the study.</a:t>
            </a:r>
          </a:p>
          <a:p>
            <a:pPr marL="514350" indent="-514350">
              <a:buAutoNum type="arabicPeriod"/>
            </a:pPr>
            <a:r>
              <a:rPr lang="en-US" dirty="0" smtClean="0"/>
              <a:t>Determine </a:t>
            </a:r>
            <a:r>
              <a:rPr lang="en-US" dirty="0"/>
              <a:t>the estimated proportion of time spent on the specified activity </a:t>
            </a:r>
          </a:p>
        </p:txBody>
      </p:sp>
    </p:spTree>
    <p:extLst>
      <p:ext uri="{BB962C8B-B14F-4D97-AF65-F5344CB8AC3E}">
        <p14:creationId xmlns:p14="http://schemas.microsoft.com/office/powerpoint/2010/main" val="40194323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1055279" y="1690688"/>
            <a:ext cx="10081441" cy="4397944"/>
          </a:xfrm>
          <a:prstGeom prst="rect">
            <a:avLst/>
          </a:prstGeom>
        </p:spPr>
      </p:pic>
      <p:sp>
        <p:nvSpPr>
          <p:cNvPr id="5" name="Rectangle 4"/>
          <p:cNvSpPr/>
          <p:nvPr/>
        </p:nvSpPr>
        <p:spPr>
          <a:xfrm>
            <a:off x="8260067" y="5854237"/>
            <a:ext cx="3093732" cy="369332"/>
          </a:xfrm>
          <a:prstGeom prst="rect">
            <a:avLst/>
          </a:prstGeom>
        </p:spPr>
        <p:txBody>
          <a:bodyPr wrap="none">
            <a:spAutoFit/>
          </a:bodyPr>
          <a:lstStyle/>
          <a:p>
            <a:r>
              <a:rPr lang="en-US" dirty="0"/>
              <a:t>Source: FE – Industrial Specific</a:t>
            </a:r>
            <a:endParaRPr lang="en-US" dirty="0"/>
          </a:p>
        </p:txBody>
      </p:sp>
    </p:spTree>
    <p:extLst>
      <p:ext uri="{BB962C8B-B14F-4D97-AF65-F5344CB8AC3E}">
        <p14:creationId xmlns:p14="http://schemas.microsoft.com/office/powerpoint/2010/main" val="4179943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Effect>
                      <a14:brightnessContrast bright="40000" contrast="-40000"/>
                    </a14:imgEffect>
                  </a14:imgLayer>
                </a14:imgProps>
              </a:ext>
            </a:extLst>
          </a:blip>
          <a:stretch>
            <a:fillRect/>
          </a:stretch>
        </p:blipFill>
        <p:spPr>
          <a:xfrm>
            <a:off x="541503" y="257672"/>
            <a:ext cx="11096623" cy="2717540"/>
          </a:xfrm>
          <a:prstGeom prst="rect">
            <a:avLst/>
          </a:prstGeom>
        </p:spPr>
      </p:pic>
      <p:pic>
        <p:nvPicPr>
          <p:cNvPr id="5" name="Picture 4"/>
          <p:cNvPicPr>
            <a:picLocks noChangeAspect="1"/>
          </p:cNvPicPr>
          <p:nvPr/>
        </p:nvPicPr>
        <p:blipFill>
          <a:blip r:embed="rId4">
            <a:duotone>
              <a:prstClr val="black"/>
              <a:schemeClr val="accent6">
                <a:tint val="45000"/>
                <a:satMod val="400000"/>
              </a:schemeClr>
            </a:duotone>
            <a:extLst>
              <a:ext uri="{BEBA8EAE-BF5A-486C-A8C5-ECC9F3942E4B}">
                <a14:imgProps xmlns:a14="http://schemas.microsoft.com/office/drawing/2010/main">
                  <a14:imgLayer r:embed="rId5">
                    <a14:imgEffect>
                      <a14:brightnessContrast contrast="20000"/>
                    </a14:imgEffect>
                  </a14:imgLayer>
                </a14:imgProps>
              </a:ext>
            </a:extLst>
          </a:blip>
          <a:stretch>
            <a:fillRect/>
          </a:stretch>
        </p:blipFill>
        <p:spPr>
          <a:xfrm>
            <a:off x="1784483" y="3229187"/>
            <a:ext cx="8610662" cy="2925953"/>
          </a:xfrm>
          <a:prstGeom prst="rect">
            <a:avLst/>
          </a:prstGeom>
        </p:spPr>
      </p:pic>
    </p:spTree>
    <p:extLst>
      <p:ext uri="{BB962C8B-B14F-4D97-AF65-F5344CB8AC3E}">
        <p14:creationId xmlns:p14="http://schemas.microsoft.com/office/powerpoint/2010/main" val="18809993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13800" dirty="0" smtClean="0"/>
              <a:t>Work Study</a:t>
            </a:r>
            <a:endParaRPr lang="en-US" sz="138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701979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1132764" y="-42776"/>
            <a:ext cx="9935571" cy="6900776"/>
          </a:xfrm>
          <a:prstGeom prst="rect">
            <a:avLst/>
          </a:prstGeom>
        </p:spPr>
      </p:pic>
    </p:spTree>
    <p:extLst>
      <p:ext uri="{BB962C8B-B14F-4D97-AF65-F5344CB8AC3E}">
        <p14:creationId xmlns:p14="http://schemas.microsoft.com/office/powerpoint/2010/main" val="19571112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 Learning curves </a:t>
            </a:r>
            <a:endParaRPr lang="en-US" dirty="0"/>
          </a:p>
        </p:txBody>
      </p:sp>
      <p:sp>
        <p:nvSpPr>
          <p:cNvPr id="3" name="Content Placeholder 2"/>
          <p:cNvSpPr>
            <a:spLocks noGrp="1"/>
          </p:cNvSpPr>
          <p:nvPr>
            <p:ph idx="1"/>
          </p:nvPr>
        </p:nvSpPr>
        <p:spPr>
          <a:xfrm>
            <a:off x="838200" y="1825625"/>
            <a:ext cx="5043985" cy="4351338"/>
          </a:xfrm>
        </p:spPr>
        <p:txBody>
          <a:bodyPr/>
          <a:lstStyle/>
          <a:p>
            <a:r>
              <a:rPr lang="en-US" dirty="0"/>
              <a:t>Human performance of activities typically shows improvement when the activities </a:t>
            </a:r>
            <a:r>
              <a:rPr lang="en-US" dirty="0" smtClean="0"/>
              <a:t>are done </a:t>
            </a:r>
            <a:r>
              <a:rPr lang="en-US" dirty="0"/>
              <a:t>on a repetitive basis: The time required to perform a task decreases with </a:t>
            </a:r>
            <a:r>
              <a:rPr lang="en-US" dirty="0" smtClean="0"/>
              <a:t>increasing repetitions</a:t>
            </a:r>
            <a:r>
              <a:rPr lang="en-US" dirty="0"/>
              <a:t>. </a:t>
            </a:r>
            <a:r>
              <a:rPr lang="en-US" i="1" dirty="0"/>
              <a:t>Learning curves </a:t>
            </a:r>
            <a:r>
              <a:rPr lang="en-US" dirty="0"/>
              <a:t>summarize this phenomenon </a:t>
            </a:r>
            <a:br>
              <a:rPr lang="en-US" dirty="0"/>
            </a:br>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5526125" y="1396395"/>
            <a:ext cx="6069139" cy="4062709"/>
          </a:xfrm>
          <a:prstGeom prst="rect">
            <a:avLst/>
          </a:prstGeom>
        </p:spPr>
      </p:pic>
    </p:spTree>
    <p:extLst>
      <p:ext uri="{BB962C8B-B14F-4D97-AF65-F5344CB8AC3E}">
        <p14:creationId xmlns:p14="http://schemas.microsoft.com/office/powerpoint/2010/main" val="1391688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Curve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dirty="0" smtClean="0"/>
                  <a:t>The </a:t>
                </a:r>
                <a:r>
                  <a:rPr lang="en-US" dirty="0" err="1"/>
                  <a:t>labour</a:t>
                </a:r>
                <a:r>
                  <a:rPr lang="en-US" dirty="0"/>
                  <a:t> content (in person-</a:t>
                </a:r>
                <a:r>
                  <a:rPr lang="en-US" dirty="0" err="1"/>
                  <a:t>hrs</a:t>
                </a:r>
                <a:r>
                  <a:rPr lang="en-US" dirty="0"/>
                  <a:t> per unit) requires to make a product, expressed as a </a:t>
                </a:r>
                <a:r>
                  <a:rPr lang="en-US" dirty="0" smtClean="0"/>
                  <a:t>function of </a:t>
                </a:r>
                <a:r>
                  <a:rPr lang="en-US" dirty="0"/>
                  <a:t>the cumulative number of units made is called Learning Curve </a:t>
                </a:r>
                <a:br>
                  <a:rPr lang="en-US" dirty="0"/>
                </a:br>
                <a:endParaRPr lang="en-US" dirty="0"/>
              </a:p>
              <a:p>
                <a:r>
                  <a:rPr lang="en-US" dirty="0" smtClean="0"/>
                  <a:t>the amount of time required to make the nth unit of the product will be</a:t>
                </a:r>
                <a:br>
                  <a:rPr lang="en-US" dirty="0" smtClean="0"/>
                </a:br>
                <a14:m>
                  <m:oMath xmlns:m="http://schemas.openxmlformats.org/officeDocument/2006/math">
                    <m:sSub>
                      <m:sSubPr>
                        <m:ctrlPr>
                          <a:rPr lang="en-US" b="0" i="1" smtClean="0">
                            <a:latin typeface="Cambria Math" panose="02040503050406030204" pitchFamily="18" charset="0"/>
                          </a:rPr>
                        </m:ctrlPr>
                      </m:sSubPr>
                      <m:e>
                        <m:r>
                          <a:rPr lang="en-US" i="1" smtClean="0">
                            <a:latin typeface="Cambria Math" panose="02040503050406030204" pitchFamily="18" charset="0"/>
                          </a:rPr>
                          <m:t>𝑇</m:t>
                        </m:r>
                      </m:e>
                      <m:sub>
                        <m:r>
                          <a:rPr lang="en-US" i="1" smtClean="0">
                            <a:latin typeface="Cambria Math" panose="02040503050406030204" pitchFamily="18" charset="0"/>
                          </a:rPr>
                          <m:t>𝑛</m:t>
                        </m:r>
                      </m:sub>
                    </m:sSub>
                    <m:r>
                      <a:rPr lang="en-US" i="1" smtClean="0">
                        <a:latin typeface="Cambria Math" panose="02040503050406030204" pitchFamily="18" charset="0"/>
                      </a:rPr>
                      <m:t> = </m:t>
                    </m:r>
                    <m:sSub>
                      <m:sSubPr>
                        <m:ctrlPr>
                          <a:rPr lang="en-US" b="0" i="1" smtClean="0">
                            <a:latin typeface="Cambria Math" panose="02040503050406030204" pitchFamily="18" charset="0"/>
                          </a:rPr>
                        </m:ctrlPr>
                      </m:sSubPr>
                      <m:e>
                        <m:r>
                          <a:rPr lang="en-US" i="1" smtClean="0">
                            <a:latin typeface="Cambria Math" panose="02040503050406030204" pitchFamily="18" charset="0"/>
                          </a:rPr>
                          <m:t>𝑇</m:t>
                        </m:r>
                      </m:e>
                      <m:sub>
                        <m:r>
                          <a:rPr lang="en-US" i="1" smtClean="0">
                            <a:latin typeface="Cambria Math" panose="02040503050406030204" pitchFamily="18" charset="0"/>
                          </a:rPr>
                          <m:t>1</m:t>
                        </m:r>
                      </m:sub>
                    </m:sSub>
                    <m:r>
                      <a:rPr lang="en-US" i="1" smtClean="0">
                        <a:latin typeface="Cambria Math" panose="02040503050406030204" pitchFamily="18" charset="0"/>
                      </a:rPr>
                      <m:t>×</m:t>
                    </m:r>
                    <m:sSup>
                      <m:sSupPr>
                        <m:ctrlPr>
                          <a:rPr lang="en-US" b="0" i="1" smtClean="0">
                            <a:latin typeface="Cambria Math" panose="02040503050406030204" pitchFamily="18" charset="0"/>
                          </a:rPr>
                        </m:ctrlPr>
                      </m:sSupPr>
                      <m:e>
                        <m:r>
                          <a:rPr lang="en-US" i="1" smtClean="0">
                            <a:latin typeface="Cambria Math" panose="02040503050406030204" pitchFamily="18" charset="0"/>
                          </a:rPr>
                          <m:t>𝑛</m:t>
                        </m:r>
                      </m:e>
                      <m:sup>
                        <m:r>
                          <a:rPr lang="en-US" i="1" smtClean="0">
                            <a:latin typeface="Cambria Math" panose="02040503050406030204" pitchFamily="18" charset="0"/>
                          </a:rPr>
                          <m:t>𝑎</m:t>
                        </m:r>
                      </m:sup>
                    </m:sSup>
                  </m:oMath>
                </a14:m>
                <a:r>
                  <a:rPr lang="en-US" dirty="0"/>
                  <a:t/>
                </a:r>
                <a:br>
                  <a:rPr lang="en-US" dirty="0"/>
                </a:br>
                <a:r>
                  <a:rPr lang="en-US" dirty="0"/>
                  <a:t>where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i="1" dirty="0" smtClean="0">
                            <a:latin typeface="Cambria Math" panose="02040503050406030204" pitchFamily="18" charset="0"/>
                          </a:rPr>
                          <m:t>𝑛</m:t>
                        </m:r>
                      </m:sub>
                    </m:sSub>
                  </m:oMath>
                </a14:m>
                <a:r>
                  <a:rPr lang="en-US" dirty="0"/>
                  <a:t> = Time to make the nth unit.</a:t>
                </a:r>
                <a:br>
                  <a:rPr lang="en-US" dirty="0"/>
                </a:b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i="1" dirty="0" smtClean="0">
                            <a:latin typeface="Cambria Math" panose="02040503050406030204" pitchFamily="18" charset="0"/>
                          </a:rPr>
                          <m:t>1</m:t>
                        </m:r>
                      </m:sub>
                    </m:sSub>
                  </m:oMath>
                </a14:m>
                <a:r>
                  <a:rPr lang="en-US" dirty="0"/>
                  <a:t> = Time to make 1st unit.</a:t>
                </a:r>
                <a:br>
                  <a:rPr lang="en-US" dirty="0"/>
                </a:br>
                <a:r>
                  <a:rPr lang="en-US" dirty="0"/>
                  <a:t>a = (</a:t>
                </a:r>
                <a:r>
                  <a:rPr lang="en-US" dirty="0" err="1"/>
                  <a:t>ln</a:t>
                </a:r>
                <a:r>
                  <a:rPr lang="en-US" dirty="0"/>
                  <a:t> x/</a:t>
                </a:r>
                <a:r>
                  <a:rPr lang="en-US" dirty="0" err="1"/>
                  <a:t>ln</a:t>
                </a:r>
                <a:r>
                  <a:rPr lang="en-US" dirty="0"/>
                  <a:t> 2)</a:t>
                </a:r>
                <a:br>
                  <a:rPr lang="en-US" dirty="0"/>
                </a:br>
                <a:r>
                  <a:rPr lang="en-US" dirty="0"/>
                  <a:t>x = learning rate (expressed as decimal</a:t>
                </a:r>
                <a:r>
                  <a:rPr lang="en-US" dirty="0" smtClean="0"/>
                  <a:t>)</a:t>
                </a:r>
              </a:p>
              <a:p>
                <a:r>
                  <a:rPr lang="en-US" b="1" dirty="0" smtClean="0">
                    <a:solidFill>
                      <a:srgbClr val="FF0000"/>
                    </a:solidFill>
                  </a:rPr>
                  <a:t>Given, 80% curve, </a:t>
                </a:r>
                <a14:m>
                  <m:oMath xmlns:m="http://schemas.openxmlformats.org/officeDocument/2006/math">
                    <m:sSub>
                      <m:sSubPr>
                        <m:ctrlPr>
                          <a:rPr lang="en-US" b="1" i="1" dirty="0" smtClean="0">
                            <a:solidFill>
                              <a:srgbClr val="FF0000"/>
                            </a:solidFill>
                            <a:latin typeface="Cambria Math" panose="02040503050406030204" pitchFamily="18" charset="0"/>
                          </a:rPr>
                        </m:ctrlPr>
                      </m:sSubPr>
                      <m:e>
                        <m:r>
                          <a:rPr lang="en-US" b="1" i="1" dirty="0" smtClean="0">
                            <a:solidFill>
                              <a:srgbClr val="FF0000"/>
                            </a:solidFill>
                            <a:latin typeface="Cambria Math" panose="02040503050406030204" pitchFamily="18" charset="0"/>
                          </a:rPr>
                          <m:t>𝑻</m:t>
                        </m:r>
                      </m:e>
                      <m:sub>
                        <m:r>
                          <a:rPr lang="en-US" b="1" i="1" dirty="0" smtClean="0">
                            <a:solidFill>
                              <a:srgbClr val="FF0000"/>
                            </a:solidFill>
                            <a:latin typeface="Cambria Math" panose="02040503050406030204" pitchFamily="18" charset="0"/>
                          </a:rPr>
                          <m:t>𝟏</m:t>
                        </m:r>
                      </m:sub>
                    </m:sSub>
                  </m:oMath>
                </a14:m>
                <a:r>
                  <a:rPr lang="en-US" b="1" dirty="0" smtClean="0">
                    <a:solidFill>
                      <a:srgbClr val="FF0000"/>
                    </a:solidFill>
                  </a:rPr>
                  <a:t> = 10 hours, how much it would take to produce 3</a:t>
                </a:r>
                <a:r>
                  <a:rPr lang="en-US" b="1" baseline="30000" dirty="0" smtClean="0">
                    <a:solidFill>
                      <a:srgbClr val="FF0000"/>
                    </a:solidFill>
                  </a:rPr>
                  <a:t>rd</a:t>
                </a:r>
                <a:r>
                  <a:rPr lang="en-US" b="1" dirty="0" smtClean="0">
                    <a:solidFill>
                      <a:srgbClr val="FF0000"/>
                    </a:solidFill>
                  </a:rPr>
                  <a:t> product?  </a:t>
                </a:r>
                <a:r>
                  <a:rPr lang="en-US" dirty="0"/>
                  <a:t/>
                </a:r>
                <a:br>
                  <a:rPr lang="en-US" dirty="0"/>
                </a:b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28" t="-3641"/>
                </a:stretch>
              </a:blipFill>
            </p:spPr>
            <p:txBody>
              <a:bodyPr/>
              <a:lstStyle/>
              <a:p>
                <a:r>
                  <a:rPr lang="en-US">
                    <a:noFill/>
                  </a:rPr>
                  <a:t> </a:t>
                </a:r>
              </a:p>
            </p:txBody>
          </p:sp>
        </mc:Fallback>
      </mc:AlternateContent>
    </p:spTree>
    <p:extLst>
      <p:ext uri="{BB962C8B-B14F-4D97-AF65-F5344CB8AC3E}">
        <p14:creationId xmlns:p14="http://schemas.microsoft.com/office/powerpoint/2010/main" val="2358460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r="13057"/>
          <a:stretch/>
        </p:blipFill>
        <p:spPr>
          <a:xfrm>
            <a:off x="603935" y="242295"/>
            <a:ext cx="11037387" cy="4152284"/>
          </a:xfrm>
          <a:prstGeom prst="rect">
            <a:avLst/>
          </a:prstGeom>
        </p:spPr>
      </p:pic>
    </p:spTree>
    <p:extLst>
      <p:ext uri="{BB962C8B-B14F-4D97-AF65-F5344CB8AC3E}">
        <p14:creationId xmlns:p14="http://schemas.microsoft.com/office/powerpoint/2010/main" val="10693514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838200" y="365126"/>
            <a:ext cx="9793406" cy="5894831"/>
          </a:xfrm>
          <a:prstGeom prst="rect">
            <a:avLst/>
          </a:prstGeom>
        </p:spPr>
      </p:pic>
      <p:sp>
        <p:nvSpPr>
          <p:cNvPr id="5" name="Rectangle 4"/>
          <p:cNvSpPr/>
          <p:nvPr/>
        </p:nvSpPr>
        <p:spPr>
          <a:xfrm>
            <a:off x="6458383" y="6334877"/>
            <a:ext cx="5307543" cy="369332"/>
          </a:xfrm>
          <a:prstGeom prst="rect">
            <a:avLst/>
          </a:prstGeom>
        </p:spPr>
        <p:txBody>
          <a:bodyPr wrap="none">
            <a:spAutoFit/>
          </a:bodyPr>
          <a:lstStyle/>
          <a:p>
            <a:r>
              <a:rPr lang="en-US" dirty="0"/>
              <a:t>Source: Fundamental Engineering – Industrial Specific</a:t>
            </a:r>
            <a:endParaRPr lang="en-US" dirty="0"/>
          </a:p>
        </p:txBody>
      </p:sp>
    </p:spTree>
    <p:extLst>
      <p:ext uri="{BB962C8B-B14F-4D97-AF65-F5344CB8AC3E}">
        <p14:creationId xmlns:p14="http://schemas.microsoft.com/office/powerpoint/2010/main" val="38484248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Aggregate Planning</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2088080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Aggregate Planning definition</a:t>
            </a:r>
            <a:endParaRPr lang="en-US" dirty="0"/>
          </a:p>
        </p:txBody>
      </p:sp>
      <p:sp>
        <p:nvSpPr>
          <p:cNvPr id="5" name="Content Placeholder 4"/>
          <p:cNvSpPr>
            <a:spLocks noGrp="1"/>
          </p:cNvSpPr>
          <p:nvPr>
            <p:ph idx="1"/>
          </p:nvPr>
        </p:nvSpPr>
        <p:spPr/>
        <p:txBody>
          <a:bodyPr/>
          <a:lstStyle/>
          <a:p>
            <a:r>
              <a:rPr lang="en-US" dirty="0"/>
              <a:t>The aggregate planning concentrates on scheduling production, personnel and inventory </a:t>
            </a:r>
            <a:r>
              <a:rPr lang="en-US" dirty="0" smtClean="0"/>
              <a:t>levels during </a:t>
            </a:r>
            <a:r>
              <a:rPr lang="en-US" dirty="0"/>
              <a:t>intermediate term planning horizon such as 3-12 months. </a:t>
            </a:r>
            <a:endParaRPr lang="en-US" dirty="0" smtClean="0"/>
          </a:p>
          <a:p>
            <a:r>
              <a:rPr lang="en-US" dirty="0" smtClean="0"/>
              <a:t>Aggregate </a:t>
            </a:r>
            <a:r>
              <a:rPr lang="en-US" dirty="0"/>
              <a:t>plans act as </a:t>
            </a:r>
            <a:r>
              <a:rPr lang="en-US" dirty="0" smtClean="0"/>
              <a:t>an interface </a:t>
            </a:r>
            <a:r>
              <a:rPr lang="en-US" dirty="0"/>
              <a:t>between strategic decision (which fixes the operating environment) and short </a:t>
            </a:r>
            <a:r>
              <a:rPr lang="en-US" dirty="0" smtClean="0"/>
              <a:t>term scheduling </a:t>
            </a:r>
            <a:r>
              <a:rPr lang="en-US" dirty="0"/>
              <a:t>and control decision which guides firm’s day-to-day operations. </a:t>
            </a:r>
            <a:br>
              <a:rPr lang="en-US" dirty="0"/>
            </a:br>
            <a:endParaRPr lang="en-US" dirty="0"/>
          </a:p>
        </p:txBody>
      </p:sp>
    </p:spTree>
    <p:extLst>
      <p:ext uri="{BB962C8B-B14F-4D97-AF65-F5344CB8AC3E}">
        <p14:creationId xmlns:p14="http://schemas.microsoft.com/office/powerpoint/2010/main" val="18089756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stretch>
            <a:fillRect/>
          </a:stretch>
        </p:blipFill>
        <p:spPr>
          <a:xfrm>
            <a:off x="1505873" y="0"/>
            <a:ext cx="8210868" cy="6858000"/>
          </a:xfrm>
          <a:prstGeom prst="rect">
            <a:avLst/>
          </a:prstGeom>
        </p:spPr>
      </p:pic>
    </p:spTree>
    <p:extLst>
      <p:ext uri="{BB962C8B-B14F-4D97-AF65-F5344CB8AC3E}">
        <p14:creationId xmlns:p14="http://schemas.microsoft.com/office/powerpoint/2010/main" val="14010476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798"/>
            <a:ext cx="10515600" cy="1325563"/>
          </a:xfrm>
        </p:spPr>
        <p:txBody>
          <a:bodyPr/>
          <a:lstStyle/>
          <a:p>
            <a:r>
              <a:rPr lang="en-US" dirty="0" smtClean="0"/>
              <a:t>Johnson’s Rule</a:t>
            </a:r>
            <a:endParaRPr lang="en-US" dirty="0"/>
          </a:p>
        </p:txBody>
      </p:sp>
      <p:sp>
        <p:nvSpPr>
          <p:cNvPr id="3" name="Content Placeholder 2"/>
          <p:cNvSpPr>
            <a:spLocks noGrp="1"/>
          </p:cNvSpPr>
          <p:nvPr>
            <p:ph idx="1"/>
          </p:nvPr>
        </p:nvSpPr>
        <p:spPr>
          <a:xfrm>
            <a:off x="838200" y="1143237"/>
            <a:ext cx="10515600" cy="1831975"/>
          </a:xfrm>
        </p:spPr>
        <p:txBody>
          <a:bodyPr>
            <a:normAutofit/>
          </a:bodyPr>
          <a:lstStyle/>
          <a:p>
            <a:r>
              <a:rPr lang="en-US" sz="2400" dirty="0"/>
              <a:t>Johnson's rule is a method of scheduling jobs in two work centers. Its primary objective is to find an optimal sequence of jobs to reduce </a:t>
            </a:r>
            <a:r>
              <a:rPr lang="en-US" sz="2400" dirty="0" err="1"/>
              <a:t>makespan</a:t>
            </a:r>
            <a:r>
              <a:rPr lang="en-US" sz="2400" dirty="0"/>
              <a:t> (the total amount of time it takes to complete all jobs). It also reduces the amount of idle time between the two work centers. The method minimizes the </a:t>
            </a:r>
            <a:r>
              <a:rPr lang="en-US" sz="2400" dirty="0" err="1"/>
              <a:t>makespan</a:t>
            </a:r>
            <a:r>
              <a:rPr lang="en-US" sz="2400" dirty="0"/>
              <a:t> in the case of two work centers. </a:t>
            </a:r>
            <a:endParaRPr lang="en-US" sz="2400" dirty="0" smtClean="0"/>
          </a:p>
          <a:p>
            <a:endParaRPr lang="en-US" sz="2400"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838200" y="2742136"/>
            <a:ext cx="7822584" cy="3839853"/>
          </a:xfrm>
          <a:prstGeom prst="rect">
            <a:avLst/>
          </a:prstGeom>
        </p:spPr>
      </p:pic>
    </p:spTree>
    <p:extLst>
      <p:ext uri="{BB962C8B-B14F-4D97-AF65-F5344CB8AC3E}">
        <p14:creationId xmlns:p14="http://schemas.microsoft.com/office/powerpoint/2010/main" val="10520053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MRP</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022110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Outline of Work </a:t>
            </a:r>
            <a:r>
              <a:rPr lang="en-US" dirty="0" smtClean="0"/>
              <a:t>Study</a:t>
            </a:r>
            <a:endParaRPr lang="en-US" dirty="0"/>
          </a:p>
        </p:txBody>
      </p:sp>
      <p:sp>
        <p:nvSpPr>
          <p:cNvPr id="3" name="Content Placeholder 2"/>
          <p:cNvSpPr>
            <a:spLocks noGrp="1"/>
          </p:cNvSpPr>
          <p:nvPr>
            <p:ph idx="1"/>
          </p:nvPr>
        </p:nvSpPr>
        <p:spPr/>
        <p:txBody>
          <a:bodyPr/>
          <a:lstStyle/>
          <a:p>
            <a:pPr marL="0" indent="0">
              <a:buNone/>
            </a:pPr>
            <a:r>
              <a:rPr lang="en-US" dirty="0" smtClean="0"/>
              <a:t>A</a:t>
            </a:r>
            <a:r>
              <a:rPr lang="en-US" dirty="0"/>
              <a:t>. Methods analysis (e.g., charting, workstation design, motion economy)</a:t>
            </a:r>
            <a:br>
              <a:rPr lang="en-US" dirty="0"/>
            </a:br>
            <a:r>
              <a:rPr lang="en-US" dirty="0"/>
              <a:t>B. Time study (e.g., time standards, allowances)</a:t>
            </a:r>
            <a:br>
              <a:rPr lang="en-US" dirty="0"/>
            </a:br>
            <a:r>
              <a:rPr lang="en-US" dirty="0"/>
              <a:t>C. Predetermined time standard systems (e.g., MOST, MTM)</a:t>
            </a:r>
            <a:br>
              <a:rPr lang="en-US" dirty="0"/>
            </a:br>
            <a:r>
              <a:rPr lang="en-US" dirty="0"/>
              <a:t>D. Work sampling</a:t>
            </a:r>
            <a:br>
              <a:rPr lang="en-US" dirty="0"/>
            </a:br>
            <a:r>
              <a:rPr lang="en-US" dirty="0"/>
              <a:t>E. Learning curves</a:t>
            </a:r>
            <a:r>
              <a:rPr lang="en-US" dirty="0" smtClean="0"/>
              <a:t> </a:t>
            </a:r>
            <a:br>
              <a:rPr lang="en-US" dirty="0" smtClean="0"/>
            </a:br>
            <a:endParaRPr lang="en-US" dirty="0"/>
          </a:p>
        </p:txBody>
      </p:sp>
    </p:spTree>
    <p:extLst>
      <p:ext uri="{BB962C8B-B14F-4D97-AF65-F5344CB8AC3E}">
        <p14:creationId xmlns:p14="http://schemas.microsoft.com/office/powerpoint/2010/main" val="17185697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874206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BoM</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30601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study</a:t>
            </a:r>
            <a:endParaRPr lang="en-US" dirty="0"/>
          </a:p>
        </p:txBody>
      </p:sp>
      <p:sp>
        <p:nvSpPr>
          <p:cNvPr id="3" name="Content Placeholder 2"/>
          <p:cNvSpPr>
            <a:spLocks noGrp="1"/>
          </p:cNvSpPr>
          <p:nvPr>
            <p:ph idx="1"/>
          </p:nvPr>
        </p:nvSpPr>
        <p:spPr>
          <a:xfrm>
            <a:off x="838200" y="1690688"/>
            <a:ext cx="10515600" cy="2282351"/>
          </a:xfrm>
        </p:spPr>
        <p:txBody>
          <a:bodyPr/>
          <a:lstStyle/>
          <a:p>
            <a:r>
              <a:rPr lang="en-US" dirty="0"/>
              <a:t>Work study may be defined as the analysis of a job for the purpose of finding the preferred method of doing it and also determining the standard time to perform it by the preferred (or given) method. Work study, therefore, comprises of two areas of study: method study (motion study) and time study (work measurement).</a:t>
            </a:r>
          </a:p>
        </p:txBody>
      </p:sp>
      <p:graphicFrame>
        <p:nvGraphicFramePr>
          <p:cNvPr id="4" name="Diagram 3"/>
          <p:cNvGraphicFramePr/>
          <p:nvPr>
            <p:extLst>
              <p:ext uri="{D42A27DB-BD31-4B8C-83A1-F6EECF244321}">
                <p14:modId xmlns:p14="http://schemas.microsoft.com/office/powerpoint/2010/main" val="1920581892"/>
              </p:ext>
            </p:extLst>
          </p:nvPr>
        </p:nvGraphicFramePr>
        <p:xfrm>
          <a:off x="2059296" y="2739534"/>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1623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Methods analysis (e.g., charting)</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4117686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Methods analysis (e.g. workstation design)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0452611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Methods analysis (e.g. motion economy)</a:t>
            </a:r>
            <a:endParaRPr lang="en-US" dirty="0"/>
          </a:p>
        </p:txBody>
      </p:sp>
      <p:sp>
        <p:nvSpPr>
          <p:cNvPr id="3" name="Content Placeholder 2"/>
          <p:cNvSpPr>
            <a:spLocks noGrp="1"/>
          </p:cNvSpPr>
          <p:nvPr>
            <p:ph idx="1"/>
          </p:nvPr>
        </p:nvSpPr>
        <p:spPr/>
        <p:txBody>
          <a:bodyPr/>
          <a:lstStyle/>
          <a:p>
            <a:r>
              <a:rPr lang="en-US" b="1" dirty="0"/>
              <a:t>motion </a:t>
            </a:r>
            <a:r>
              <a:rPr lang="en-US" b="1" dirty="0" smtClean="0"/>
              <a:t>study: </a:t>
            </a:r>
            <a:r>
              <a:rPr lang="en-US" dirty="0" smtClean="0"/>
              <a:t>Systematic study </a:t>
            </a:r>
            <a:r>
              <a:rPr lang="en-US" dirty="0"/>
              <a:t>of the human </a:t>
            </a:r>
            <a:r>
              <a:rPr lang="en-US" dirty="0" smtClean="0"/>
              <a:t>motions used </a:t>
            </a:r>
            <a:r>
              <a:rPr lang="en-US" dirty="0"/>
              <a:t>to perform an operation.</a:t>
            </a:r>
            <a:r>
              <a:rPr lang="en-US" dirty="0" smtClean="0"/>
              <a:t> </a:t>
            </a:r>
            <a:br>
              <a:rPr lang="en-US" dirty="0" smtClean="0"/>
            </a:br>
            <a:endParaRPr lang="en-US" dirty="0"/>
          </a:p>
        </p:txBody>
      </p:sp>
    </p:spTree>
    <p:extLst>
      <p:ext uri="{BB962C8B-B14F-4D97-AF65-F5344CB8AC3E}">
        <p14:creationId xmlns:p14="http://schemas.microsoft.com/office/powerpoint/2010/main" val="5523801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967" y="0"/>
            <a:ext cx="11687033" cy="1325563"/>
          </a:xfrm>
        </p:spPr>
        <p:txBody>
          <a:bodyPr>
            <a:normAutofit/>
          </a:bodyPr>
          <a:lstStyle/>
          <a:p>
            <a:r>
              <a:rPr lang="en-US" dirty="0" smtClean="0"/>
              <a:t>B. Time study (e.g., time standards, allowances)</a:t>
            </a:r>
            <a:endParaRPr lang="en-US" dirty="0"/>
          </a:p>
        </p:txBody>
      </p:sp>
      <p:sp>
        <p:nvSpPr>
          <p:cNvPr id="3" name="Content Placeholder 2"/>
          <p:cNvSpPr>
            <a:spLocks noGrp="1"/>
          </p:cNvSpPr>
          <p:nvPr>
            <p:ph idx="1"/>
          </p:nvPr>
        </p:nvSpPr>
        <p:spPr>
          <a:xfrm>
            <a:off x="504967" y="1197828"/>
            <a:ext cx="11477767" cy="4875426"/>
          </a:xfrm>
        </p:spPr>
        <p:txBody>
          <a:bodyPr>
            <a:noAutofit/>
          </a:bodyPr>
          <a:lstStyle/>
          <a:p>
            <a:r>
              <a:rPr lang="en-US" dirty="0" smtClean="0"/>
              <a:t>Work measurement: determining how long it ought to take to perform a job</a:t>
            </a:r>
          </a:p>
          <a:p>
            <a:r>
              <a:rPr lang="en-US" dirty="0"/>
              <a:t>A </a:t>
            </a:r>
            <a:r>
              <a:rPr lang="en-US" b="1" dirty="0"/>
              <a:t>standard time </a:t>
            </a:r>
            <a:r>
              <a:rPr lang="en-US" dirty="0"/>
              <a:t>is the amount of time it should take a qualified worker to complete a </a:t>
            </a:r>
            <a:r>
              <a:rPr lang="en-US" dirty="0" smtClean="0"/>
              <a:t>specified </a:t>
            </a:r>
            <a:r>
              <a:rPr lang="en-US" dirty="0"/>
              <a:t>task, working at a sustainable rate, using given methods, tools and equipment, raw </a:t>
            </a:r>
            <a:r>
              <a:rPr lang="en-US" dirty="0" smtClean="0"/>
              <a:t>material </a:t>
            </a:r>
            <a:r>
              <a:rPr lang="en-US" dirty="0"/>
              <a:t>inputs, and workplace </a:t>
            </a:r>
            <a:r>
              <a:rPr lang="en-US" dirty="0" smtClean="0"/>
              <a:t>arrangement</a:t>
            </a:r>
          </a:p>
          <a:p>
            <a:pPr marL="0" indent="0">
              <a:buNone/>
            </a:pPr>
            <a:endParaRPr lang="en-US" dirty="0" smtClean="0"/>
          </a:p>
          <a:p>
            <a:pPr marL="0" indent="0">
              <a:buNone/>
            </a:pPr>
            <a:r>
              <a:rPr lang="en-US" b="1" u="sng" dirty="0"/>
              <a:t>The basic steps in a time study are</a:t>
            </a:r>
            <a:r>
              <a:rPr lang="en-US" b="1" u="sng" dirty="0" smtClean="0"/>
              <a:t>:</a:t>
            </a:r>
            <a:r>
              <a:rPr lang="en-US" dirty="0"/>
              <a:t/>
            </a:r>
            <a:br>
              <a:rPr lang="en-US" dirty="0"/>
            </a:br>
            <a:r>
              <a:rPr lang="en-US" dirty="0"/>
              <a:t>1. Define the task to be studied, and inform the worker who will be studied</a:t>
            </a:r>
            <a:r>
              <a:rPr lang="en-US" dirty="0" smtClean="0"/>
              <a:t>.</a:t>
            </a:r>
            <a:r>
              <a:rPr lang="en-US" dirty="0"/>
              <a:t/>
            </a:r>
            <a:br>
              <a:rPr lang="en-US" dirty="0"/>
            </a:br>
            <a:r>
              <a:rPr lang="en-US" dirty="0"/>
              <a:t>2. Determine the number of cycles to observe.</a:t>
            </a:r>
            <a:br>
              <a:rPr lang="en-US" dirty="0"/>
            </a:br>
            <a:r>
              <a:rPr lang="en-US" dirty="0"/>
              <a:t>3. Time the job, and rate the worker's performance.</a:t>
            </a:r>
            <a:br>
              <a:rPr lang="en-US" dirty="0"/>
            </a:br>
            <a:r>
              <a:rPr lang="en-US" dirty="0"/>
              <a:t>4. Compute the standard time </a:t>
            </a:r>
          </a:p>
        </p:txBody>
      </p:sp>
    </p:spTree>
    <p:extLst>
      <p:ext uri="{BB962C8B-B14F-4D97-AF65-F5344CB8AC3E}">
        <p14:creationId xmlns:p14="http://schemas.microsoft.com/office/powerpoint/2010/main" val="4071043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1115907" cy="1325563"/>
          </a:xfrm>
        </p:spPr>
        <p:txBody>
          <a:bodyPr>
            <a:normAutofit/>
          </a:bodyPr>
          <a:lstStyle/>
          <a:p>
            <a:r>
              <a:rPr lang="en-US" dirty="0" smtClean="0"/>
              <a:t>B. Time study (e.g., time standards, allowances)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518262"/>
                <a:ext cx="10830636" cy="5150021"/>
              </a:xfrm>
            </p:spPr>
            <p:txBody>
              <a:bodyPr>
                <a:normAutofit/>
              </a:bodyPr>
              <a:lstStyle/>
              <a:p>
                <a:r>
                  <a:rPr lang="en-US" dirty="0" smtClean="0"/>
                  <a:t>Observed Time: The average of recorded time </a:t>
                </a:r>
              </a:p>
              <a:p>
                <a:pPr marL="0" indent="0">
                  <a:buNone/>
                </a:pPr>
                <a14:m>
                  <m:oMathPara xmlns:m="http://schemas.openxmlformats.org/officeDocument/2006/math">
                    <m:oMathParaPr>
                      <m:jc m:val="centerGroup"/>
                    </m:oMathParaPr>
                    <m:oMath xmlns:m="http://schemas.openxmlformats.org/officeDocument/2006/math">
                      <m:r>
                        <a:rPr lang="en-US" b="0" i="1" smtClean="0">
                          <a:solidFill>
                            <a:srgbClr val="7030A0"/>
                          </a:solidFill>
                          <a:latin typeface="Cambria Math" panose="02040503050406030204" pitchFamily="18" charset="0"/>
                        </a:rPr>
                        <m:t>𝑂𝑇</m:t>
                      </m:r>
                      <m:r>
                        <a:rPr lang="en-US" b="0" i="1" smtClean="0">
                          <a:solidFill>
                            <a:srgbClr val="7030A0"/>
                          </a:solidFill>
                          <a:latin typeface="Cambria Math" panose="02040503050406030204" pitchFamily="18" charset="0"/>
                        </a:rPr>
                        <m:t>=</m:t>
                      </m:r>
                      <m:f>
                        <m:fPr>
                          <m:ctrlPr>
                            <a:rPr lang="en-US" b="0" i="1" smtClean="0">
                              <a:solidFill>
                                <a:srgbClr val="7030A0"/>
                              </a:solidFill>
                              <a:latin typeface="Cambria Math" panose="02040503050406030204" pitchFamily="18" charset="0"/>
                            </a:rPr>
                          </m:ctrlPr>
                        </m:fPr>
                        <m:num>
                          <m:nary>
                            <m:naryPr>
                              <m:chr m:val="∑"/>
                              <m:subHide m:val="on"/>
                              <m:supHide m:val="on"/>
                              <m:ctrlPr>
                                <a:rPr lang="en-US" b="0" i="1" smtClean="0">
                                  <a:solidFill>
                                    <a:srgbClr val="7030A0"/>
                                  </a:solidFill>
                                  <a:latin typeface="Cambria Math" panose="02040503050406030204" pitchFamily="18" charset="0"/>
                                </a:rPr>
                              </m:ctrlPr>
                            </m:naryPr>
                            <m:sub/>
                            <m:sup/>
                            <m:e>
                              <m:sSub>
                                <m:sSubPr>
                                  <m:ctrlPr>
                                    <a:rPr lang="en-US" b="0" i="1" smtClean="0">
                                      <a:solidFill>
                                        <a:srgbClr val="7030A0"/>
                                      </a:solidFill>
                                      <a:latin typeface="Cambria Math" panose="02040503050406030204" pitchFamily="18" charset="0"/>
                                    </a:rPr>
                                  </m:ctrlPr>
                                </m:sSubPr>
                                <m:e>
                                  <m:r>
                                    <a:rPr lang="en-US" b="0" i="1" smtClean="0">
                                      <a:solidFill>
                                        <a:srgbClr val="7030A0"/>
                                      </a:solidFill>
                                      <a:latin typeface="Cambria Math" panose="02040503050406030204" pitchFamily="18" charset="0"/>
                                    </a:rPr>
                                    <m:t>𝑥</m:t>
                                  </m:r>
                                </m:e>
                                <m:sub>
                                  <m:r>
                                    <a:rPr lang="en-US" b="0" i="1" smtClean="0">
                                      <a:solidFill>
                                        <a:srgbClr val="7030A0"/>
                                      </a:solidFill>
                                      <a:latin typeface="Cambria Math" panose="02040503050406030204" pitchFamily="18" charset="0"/>
                                    </a:rPr>
                                    <m:t>𝑖</m:t>
                                  </m:r>
                                </m:sub>
                              </m:sSub>
                            </m:e>
                          </m:nary>
                        </m:num>
                        <m:den>
                          <m:r>
                            <a:rPr lang="en-US" b="0" i="1" smtClean="0">
                              <a:solidFill>
                                <a:srgbClr val="7030A0"/>
                              </a:solidFill>
                              <a:latin typeface="Cambria Math" panose="02040503050406030204" pitchFamily="18" charset="0"/>
                            </a:rPr>
                            <m:t>𝑛</m:t>
                          </m:r>
                        </m:den>
                      </m:f>
                    </m:oMath>
                  </m:oMathPara>
                </a14:m>
                <a:endParaRPr lang="en-US" b="0" dirty="0" smtClean="0"/>
              </a:p>
              <a:p>
                <a:pPr marL="0" indent="0">
                  <a:buNone/>
                </a:pPr>
                <a:r>
                  <a:rPr lang="en-US" sz="2400" dirty="0" smtClean="0"/>
                  <a:t>OT = Observed time, </a:t>
                </a:r>
                <a14:m>
                  <m:oMath xmlns:m="http://schemas.openxmlformats.org/officeDocument/2006/math">
                    <m:nary>
                      <m:naryPr>
                        <m:chr m:val="∑"/>
                        <m:subHide m:val="on"/>
                        <m:supHide m:val="on"/>
                        <m:ctrlPr>
                          <a:rPr lang="en-US" sz="2400" i="1">
                            <a:latin typeface="Cambria Math" panose="02040503050406030204" pitchFamily="18" charset="0"/>
                          </a:rPr>
                        </m:ctrlPr>
                      </m:naryPr>
                      <m:sub/>
                      <m:sup/>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e>
                    </m:nary>
                  </m:oMath>
                </a14:m>
                <a:r>
                  <a:rPr lang="en-US" sz="2400" dirty="0" smtClean="0"/>
                  <a:t> = Sum of recorded time, n = number of observation</a:t>
                </a:r>
              </a:p>
              <a:p>
                <a:r>
                  <a:rPr lang="en-US" dirty="0" smtClean="0"/>
                  <a:t>Normal Time: OT adjusted for worker performance</a:t>
                </a:r>
              </a:p>
              <a:p>
                <a:pPr marL="0" indent="0">
                  <a:buNone/>
                </a:pPr>
                <a14:m>
                  <m:oMathPara xmlns:m="http://schemas.openxmlformats.org/officeDocument/2006/math">
                    <m:oMathParaPr>
                      <m:jc m:val="centerGroup"/>
                    </m:oMathParaPr>
                    <m:oMath xmlns:m="http://schemas.openxmlformats.org/officeDocument/2006/math">
                      <m:r>
                        <a:rPr lang="en-US" b="0" i="1" smtClean="0">
                          <a:solidFill>
                            <a:srgbClr val="7030A0"/>
                          </a:solidFill>
                          <a:latin typeface="Cambria Math" panose="02040503050406030204" pitchFamily="18" charset="0"/>
                        </a:rPr>
                        <m:t>𝑁𝑇</m:t>
                      </m:r>
                      <m:r>
                        <a:rPr lang="en-US" b="0" i="1" smtClean="0">
                          <a:solidFill>
                            <a:srgbClr val="7030A0"/>
                          </a:solidFill>
                          <a:latin typeface="Cambria Math" panose="02040503050406030204" pitchFamily="18" charset="0"/>
                        </a:rPr>
                        <m:t>=</m:t>
                      </m:r>
                      <m:r>
                        <a:rPr lang="en-US" b="0" i="1" smtClean="0">
                          <a:solidFill>
                            <a:srgbClr val="7030A0"/>
                          </a:solidFill>
                          <a:latin typeface="Cambria Math" panose="02040503050406030204" pitchFamily="18" charset="0"/>
                        </a:rPr>
                        <m:t>𝑂𝑇</m:t>
                      </m:r>
                      <m:r>
                        <a:rPr lang="en-US" b="0" i="1" smtClean="0">
                          <a:solidFill>
                            <a:srgbClr val="7030A0"/>
                          </a:solidFill>
                          <a:latin typeface="Cambria Math" panose="02040503050406030204" pitchFamily="18" charset="0"/>
                        </a:rPr>
                        <m:t>∗</m:t>
                      </m:r>
                      <m:r>
                        <a:rPr lang="en-US" b="0" i="1" smtClean="0">
                          <a:solidFill>
                            <a:srgbClr val="7030A0"/>
                          </a:solidFill>
                          <a:latin typeface="Cambria Math" panose="02040503050406030204" pitchFamily="18" charset="0"/>
                        </a:rPr>
                        <m:t>𝑃𝑅</m:t>
                      </m:r>
                    </m:oMath>
                  </m:oMathPara>
                </a14:m>
                <a:endParaRPr lang="en-US" sz="2400" b="0" dirty="0" smtClean="0">
                  <a:solidFill>
                    <a:srgbClr val="7030A0"/>
                  </a:solidFill>
                </a:endParaRPr>
              </a:p>
              <a:p>
                <a:pPr marL="0" indent="0">
                  <a:buNone/>
                </a:pPr>
                <a:r>
                  <a:rPr lang="en-US" sz="2400" dirty="0" smtClean="0"/>
                  <a:t>NT = normal time, OT = Observed time, PR = Performance rating</a:t>
                </a:r>
              </a:p>
              <a:p>
                <a:r>
                  <a:rPr lang="en-US" dirty="0" smtClean="0"/>
                  <a:t>Standard Time: NT plus an allowance</a:t>
                </a:r>
              </a:p>
              <a:p>
                <a:pPr marL="0" indent="0">
                  <a:buNone/>
                </a:pPr>
                <a14:m>
                  <m:oMathPara xmlns:m="http://schemas.openxmlformats.org/officeDocument/2006/math">
                    <m:oMathParaPr>
                      <m:jc m:val="centerGroup"/>
                    </m:oMathParaPr>
                    <m:oMath xmlns:m="http://schemas.openxmlformats.org/officeDocument/2006/math">
                      <m:r>
                        <a:rPr lang="en-US" b="0" i="1" smtClean="0">
                          <a:solidFill>
                            <a:srgbClr val="7030A0"/>
                          </a:solidFill>
                          <a:latin typeface="Cambria Math" panose="02040503050406030204" pitchFamily="18" charset="0"/>
                        </a:rPr>
                        <m:t>𝑆𝑇</m:t>
                      </m:r>
                      <m:r>
                        <a:rPr lang="en-US" b="0" i="1" smtClean="0">
                          <a:solidFill>
                            <a:srgbClr val="7030A0"/>
                          </a:solidFill>
                          <a:latin typeface="Cambria Math" panose="02040503050406030204" pitchFamily="18" charset="0"/>
                        </a:rPr>
                        <m:t>=</m:t>
                      </m:r>
                      <m:r>
                        <a:rPr lang="en-US" b="0" i="1" smtClean="0">
                          <a:solidFill>
                            <a:srgbClr val="7030A0"/>
                          </a:solidFill>
                          <a:latin typeface="Cambria Math" panose="02040503050406030204" pitchFamily="18" charset="0"/>
                        </a:rPr>
                        <m:t>𝑁𝑇</m:t>
                      </m:r>
                      <m:r>
                        <a:rPr lang="en-US" b="0" i="1" smtClean="0">
                          <a:solidFill>
                            <a:srgbClr val="7030A0"/>
                          </a:solidFill>
                          <a:latin typeface="Cambria Math" panose="02040503050406030204" pitchFamily="18" charset="0"/>
                        </a:rPr>
                        <m:t>∗</m:t>
                      </m:r>
                      <m:r>
                        <a:rPr lang="en-US" b="0" i="1" smtClean="0">
                          <a:solidFill>
                            <a:srgbClr val="7030A0"/>
                          </a:solidFill>
                          <a:latin typeface="Cambria Math" panose="02040503050406030204" pitchFamily="18" charset="0"/>
                        </a:rPr>
                        <m:t>𝐴𝐹</m:t>
                      </m:r>
                    </m:oMath>
                  </m:oMathPara>
                </a14:m>
                <a:endParaRPr lang="en-US" dirty="0" smtClean="0">
                  <a:solidFill>
                    <a:srgbClr val="7030A0"/>
                  </a:solidFill>
                </a:endParaRP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518262"/>
                <a:ext cx="10830636" cy="5150021"/>
              </a:xfrm>
              <a:blipFill rotWithShape="0">
                <a:blip r:embed="rId3"/>
                <a:stretch>
                  <a:fillRect l="-1014" t="-2012"/>
                </a:stretch>
              </a:blipFill>
            </p:spPr>
            <p:txBody>
              <a:bodyPr/>
              <a:lstStyle/>
              <a:p>
                <a:r>
                  <a:rPr lang="en-US">
                    <a:noFill/>
                  </a:rPr>
                  <a:t> </a:t>
                </a:r>
              </a:p>
            </p:txBody>
          </p:sp>
        </mc:Fallback>
      </mc:AlternateContent>
    </p:spTree>
    <p:extLst>
      <p:ext uri="{BB962C8B-B14F-4D97-AF65-F5344CB8AC3E}">
        <p14:creationId xmlns:p14="http://schemas.microsoft.com/office/powerpoint/2010/main" val="2628099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Cambria"/>
        <a:ea typeface=""/>
        <a:cs typeface=""/>
      </a:majorFont>
      <a:minorFont>
        <a:latin typeface="Footlight M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1107</TotalTime>
  <Words>1073</Words>
  <Application>Microsoft Office PowerPoint</Application>
  <PresentationFormat>Widescreen</PresentationFormat>
  <Paragraphs>128</Paragraphs>
  <Slides>31</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vt:lpstr>
      <vt:lpstr>Cambria</vt:lpstr>
      <vt:lpstr>Cambria Math</vt:lpstr>
      <vt:lpstr>Footlight MT Light</vt:lpstr>
      <vt:lpstr>MinionPro-Bold</vt:lpstr>
      <vt:lpstr>MinionPro-Regular</vt:lpstr>
      <vt:lpstr>TimesNewRomanPSMT</vt:lpstr>
      <vt:lpstr>Office Theme</vt:lpstr>
      <vt:lpstr>Operations Management</vt:lpstr>
      <vt:lpstr>Work Study</vt:lpstr>
      <vt:lpstr>Outline of Work Study</vt:lpstr>
      <vt:lpstr>Work study</vt:lpstr>
      <vt:lpstr>A. Methods analysis (e.g., charting)</vt:lpstr>
      <vt:lpstr>A. Methods analysis (e.g. workstation design)</vt:lpstr>
      <vt:lpstr>A. Methods analysis (e.g. motion economy)</vt:lpstr>
      <vt:lpstr>B. Time study (e.g., time standards, allowances)</vt:lpstr>
      <vt:lpstr>B. Time study (e.g., time standards, allowances)</vt:lpstr>
      <vt:lpstr>B. Time study (e.g., time standards, allowances)</vt:lpstr>
      <vt:lpstr>PowerPoint Presentation</vt:lpstr>
      <vt:lpstr>C. Predetermined time standard systems (e.g., MOST)</vt:lpstr>
      <vt:lpstr>C. Predetermined time standard systems (e.g. MTM - Method time measurement)</vt:lpstr>
      <vt:lpstr>PowerPoint Presentation</vt:lpstr>
      <vt:lpstr>PowerPoint Presentation</vt:lpstr>
      <vt:lpstr>D. Work sampling</vt:lpstr>
      <vt:lpstr>The procedure of work sampling</vt:lpstr>
      <vt:lpstr>PowerPoint Presentation</vt:lpstr>
      <vt:lpstr>PowerPoint Presentation</vt:lpstr>
      <vt:lpstr>PowerPoint Presentation</vt:lpstr>
      <vt:lpstr>E. Learning curves </vt:lpstr>
      <vt:lpstr>Learning Curve</vt:lpstr>
      <vt:lpstr>PowerPoint Presentation</vt:lpstr>
      <vt:lpstr>PowerPoint Presentation</vt:lpstr>
      <vt:lpstr>Aggregate Planning</vt:lpstr>
      <vt:lpstr>Aggregate Planning definition</vt:lpstr>
      <vt:lpstr>PowerPoint Presentation</vt:lpstr>
      <vt:lpstr>Johnson’s Rule</vt:lpstr>
      <vt:lpstr>MRP</vt:lpstr>
      <vt:lpstr>MPS</vt:lpstr>
      <vt:lpstr>BoM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Study</dc:title>
  <dc:creator>Windows User</dc:creator>
  <cp:lastModifiedBy>Windows User</cp:lastModifiedBy>
  <cp:revision>43</cp:revision>
  <dcterms:created xsi:type="dcterms:W3CDTF">2018-07-28T10:34:32Z</dcterms:created>
  <dcterms:modified xsi:type="dcterms:W3CDTF">2018-08-04T18:44:48Z</dcterms:modified>
</cp:coreProperties>
</file>