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58" r:id="rId5"/>
    <p:sldId id="266" r:id="rId6"/>
    <p:sldId id="261" r:id="rId7"/>
    <p:sldId id="259" r:id="rId8"/>
    <p:sldId id="263" r:id="rId9"/>
    <p:sldId id="262" r:id="rId10"/>
    <p:sldId id="272" r:id="rId11"/>
    <p:sldId id="264" r:id="rId12"/>
    <p:sldId id="265" r:id="rId13"/>
    <p:sldId id="267" r:id="rId14"/>
    <p:sldId id="268" r:id="rId15"/>
    <p:sldId id="269" r:id="rId16"/>
    <p:sldId id="27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E755A4-2071-42C3-84F8-93E1605ABDDA}">
          <p14:sldIdLst>
            <p14:sldId id="256"/>
          </p14:sldIdLst>
        </p14:section>
        <p14:section name="CPM &amp; PERT" id="{AB2E84F9-8746-413B-AB61-9E5991508B52}">
          <p14:sldIdLst>
            <p14:sldId id="257"/>
            <p14:sldId id="260"/>
            <p14:sldId id="258"/>
            <p14:sldId id="266"/>
            <p14:sldId id="261"/>
            <p14:sldId id="259"/>
            <p14:sldId id="263"/>
            <p14:sldId id="262"/>
            <p14:sldId id="272"/>
            <p14:sldId id="264"/>
            <p14:sldId id="265"/>
            <p14:sldId id="267"/>
            <p14:sldId id="268"/>
            <p14:sldId id="269"/>
            <p14:sldId id="271"/>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84F31-58B1-479B-A5B0-095AD47696E3}" type="datetimeFigureOut">
              <a:rPr lang="en-US" smtClean="0"/>
              <a:t>8/4/2018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F99C6-8115-4618-BC27-8B4222F05549}" type="slidenum">
              <a:rPr lang="en-US" smtClean="0"/>
              <a:t>‹#›</a:t>
            </a:fld>
            <a:endParaRPr lang="en-US"/>
          </a:p>
        </p:txBody>
      </p:sp>
    </p:spTree>
    <p:extLst>
      <p:ext uri="{BB962C8B-B14F-4D97-AF65-F5344CB8AC3E}">
        <p14:creationId xmlns:p14="http://schemas.microsoft.com/office/powerpoint/2010/main" val="296929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245 </a:t>
            </a:r>
            <a:r>
              <a:rPr lang="en-US" dirty="0" err="1" smtClean="0"/>
              <a:t>stev</a:t>
            </a:r>
            <a:endParaRPr lang="en-US" dirty="0"/>
          </a:p>
        </p:txBody>
      </p:sp>
      <p:sp>
        <p:nvSpPr>
          <p:cNvPr id="4" name="Slide Number Placeholder 3"/>
          <p:cNvSpPr>
            <a:spLocks noGrp="1"/>
          </p:cNvSpPr>
          <p:nvPr>
            <p:ph type="sldNum" sz="quarter" idx="10"/>
          </p:nvPr>
        </p:nvSpPr>
        <p:spPr/>
        <p:txBody>
          <a:bodyPr/>
          <a:lstStyle/>
          <a:p>
            <a:fld id="{D29F99C6-8115-4618-BC27-8B4222F05549}" type="slidenum">
              <a:rPr lang="en-US" smtClean="0"/>
              <a:t>15</a:t>
            </a:fld>
            <a:endParaRPr lang="en-US"/>
          </a:p>
        </p:txBody>
      </p:sp>
    </p:spTree>
    <p:extLst>
      <p:ext uri="{BB962C8B-B14F-4D97-AF65-F5344CB8AC3E}">
        <p14:creationId xmlns:p14="http://schemas.microsoft.com/office/powerpoint/2010/main" val="74761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0A9E0C-43ED-4B67-B414-C2E01AB068D4}"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388367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A9E0C-43ED-4B67-B414-C2E01AB068D4}"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201953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A9E0C-43ED-4B67-B414-C2E01AB068D4}"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356056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0A9E0C-43ED-4B67-B414-C2E01AB068D4}"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251630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0A9E0C-43ED-4B67-B414-C2E01AB068D4}" type="datetimeFigureOut">
              <a:rPr lang="en-US" smtClean="0"/>
              <a:t>8/4/2018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177136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0A9E0C-43ED-4B67-B414-C2E01AB068D4}"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386742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0A9E0C-43ED-4B67-B414-C2E01AB068D4}" type="datetimeFigureOut">
              <a:rPr lang="en-US" smtClean="0"/>
              <a:t>8/4/2018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290863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0A9E0C-43ED-4B67-B414-C2E01AB068D4}" type="datetimeFigureOut">
              <a:rPr lang="en-US" smtClean="0"/>
              <a:t>8/4/2018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219544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A9E0C-43ED-4B67-B414-C2E01AB068D4}" type="datetimeFigureOut">
              <a:rPr lang="en-US" smtClean="0"/>
              <a:t>8/4/2018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174681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A9E0C-43ED-4B67-B414-C2E01AB068D4}"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428116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0A9E0C-43ED-4B67-B414-C2E01AB068D4}" type="datetimeFigureOut">
              <a:rPr lang="en-US" smtClean="0"/>
              <a:t>8/4/2018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BFEE8-1014-49DA-816B-2E44CA44EBD4}" type="slidenum">
              <a:rPr lang="en-US" smtClean="0"/>
              <a:t>‹#›</a:t>
            </a:fld>
            <a:endParaRPr lang="en-US"/>
          </a:p>
        </p:txBody>
      </p:sp>
    </p:spTree>
    <p:extLst>
      <p:ext uri="{BB962C8B-B14F-4D97-AF65-F5344CB8AC3E}">
        <p14:creationId xmlns:p14="http://schemas.microsoft.com/office/powerpoint/2010/main" val="284570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A9E0C-43ED-4B67-B414-C2E01AB068D4}" type="datetimeFigureOut">
              <a:rPr lang="en-US" smtClean="0"/>
              <a:t>8/4/2018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BFEE8-1014-49DA-816B-2E44CA44EBD4}" type="slidenum">
              <a:rPr lang="en-US" smtClean="0"/>
              <a:t>‹#›</a:t>
            </a:fld>
            <a:endParaRPr lang="en-US"/>
          </a:p>
        </p:txBody>
      </p:sp>
    </p:spTree>
    <p:extLst>
      <p:ext uri="{BB962C8B-B14F-4D97-AF65-F5344CB8AC3E}">
        <p14:creationId xmlns:p14="http://schemas.microsoft.com/office/powerpoint/2010/main" val="2520447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4.xml"/><Relationship Id="rId5" Type="http://schemas.microsoft.com/office/2007/relationships/hdphoto" Target="../media/hdphoto7.wdp"/><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microsoft.com/office/2007/relationships/hdphoto" Target="../media/hdphoto8.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9.wdp"/><Relationship Id="rId5" Type="http://schemas.openxmlformats.org/officeDocument/2006/relationships/image" Target="../media/image15.png"/><Relationship Id="rId4" Type="http://schemas.openxmlformats.org/officeDocument/2006/relationships/image" Target="../media/image130.png"/></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1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4.xml"/><Relationship Id="rId5" Type="http://schemas.microsoft.com/office/2007/relationships/hdphoto" Target="../media/hdphoto3.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4.xml"/><Relationship Id="rId5" Type="http://schemas.microsoft.com/office/2007/relationships/hdphoto" Target="../media/hdphoto5.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Production Planning &amp; Control</a:t>
            </a:r>
            <a:endParaRPr lang="en-US" dirty="0"/>
          </a:p>
        </p:txBody>
      </p:sp>
      <p:sp>
        <p:nvSpPr>
          <p:cNvPr id="3" name="Subtitle 2"/>
          <p:cNvSpPr>
            <a:spLocks noGrp="1"/>
          </p:cNvSpPr>
          <p:nvPr>
            <p:ph type="subTitle" idx="1"/>
          </p:nvPr>
        </p:nvSpPr>
        <p:spPr>
          <a:xfrm>
            <a:off x="3048000" y="6308678"/>
            <a:ext cx="9144000" cy="549322"/>
          </a:xfrm>
        </p:spPr>
        <p:txBody>
          <a:bodyPr/>
          <a:lstStyle/>
          <a:p>
            <a:r>
              <a:rPr lang="en-US" dirty="0" smtClean="0"/>
              <a:t>Reference Book: Operations Management by </a:t>
            </a:r>
            <a:r>
              <a:rPr lang="en-US" dirty="0" err="1" smtClean="0"/>
              <a:t>Stevension</a:t>
            </a:r>
            <a:endParaRPr lang="en-US" dirty="0"/>
          </a:p>
        </p:txBody>
      </p:sp>
    </p:spTree>
    <p:extLst>
      <p:ext uri="{BB962C8B-B14F-4D97-AF65-F5344CB8AC3E}">
        <p14:creationId xmlns:p14="http://schemas.microsoft.com/office/powerpoint/2010/main" val="334645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4302" y="5071495"/>
            <a:ext cx="5181600" cy="1700497"/>
          </a:xfrm>
        </p:spPr>
        <p:txBody>
          <a:bodyPr>
            <a:normAutofit fontScale="77500" lnSpcReduction="20000"/>
          </a:bodyPr>
          <a:lstStyle/>
          <a:p>
            <a:pPr marL="0" indent="0">
              <a:buNone/>
            </a:pPr>
            <a:r>
              <a:rPr lang="en-US" dirty="0"/>
              <a:t>The critical path is A–B–F. Activity D has slack of 8 weeks, so starting Activity D</a:t>
            </a:r>
            <a:br>
              <a:rPr lang="en-US" dirty="0"/>
            </a:br>
            <a:r>
              <a:rPr lang="en-US" dirty="0"/>
              <a:t>at the end of Week 3 will not affect the completion date. Therefore, A–B–F will still</a:t>
            </a:r>
            <a:br>
              <a:rPr lang="en-US" dirty="0"/>
            </a:br>
            <a:r>
              <a:rPr lang="en-US" dirty="0"/>
              <a:t>be the critical path with a time of 15 weeks</a:t>
            </a:r>
            <a:r>
              <a:rPr lang="en-US" dirty="0" smtClean="0"/>
              <a:t>.</a:t>
            </a:r>
            <a:endParaRPr lang="en-US" dirty="0"/>
          </a:p>
        </p:txBody>
      </p:sp>
      <p:pic>
        <p:nvPicPr>
          <p:cNvPr id="6" name="Content Placeholder 5"/>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705902" y="201172"/>
            <a:ext cx="6328372" cy="2787688"/>
          </a:xfrm>
          <a:prstGeom prst="rect">
            <a:avLst/>
          </a:prstGeom>
        </p:spPr>
      </p:pic>
      <p:sp>
        <p:nvSpPr>
          <p:cNvPr id="5" name="Rectangle 4"/>
          <p:cNvSpPr/>
          <p:nvPr/>
        </p:nvSpPr>
        <p:spPr>
          <a:xfrm>
            <a:off x="838200" y="194797"/>
            <a:ext cx="5181600" cy="4524315"/>
          </a:xfrm>
          <a:prstGeom prst="rect">
            <a:avLst/>
          </a:prstGeom>
        </p:spPr>
        <p:txBody>
          <a:bodyPr wrap="square">
            <a:spAutoFit/>
          </a:bodyPr>
          <a:lstStyle/>
          <a:p>
            <a:r>
              <a:rPr lang="en-US" sz="2400" dirty="0">
                <a:solidFill>
                  <a:srgbClr val="242021"/>
                </a:solidFill>
                <a:latin typeface="TimesNewRomanPSMT"/>
              </a:rPr>
              <a:t>The project network below shows activity durations in weeks. There is a </a:t>
            </a:r>
            <a:r>
              <a:rPr lang="en-US" sz="2400" dirty="0" smtClean="0">
                <a:solidFill>
                  <a:srgbClr val="242021"/>
                </a:solidFill>
                <a:latin typeface="TimesNewRomanPSMT"/>
              </a:rPr>
              <a:t>likelihood that </a:t>
            </a:r>
            <a:r>
              <a:rPr lang="en-US" sz="2400" dirty="0">
                <a:solidFill>
                  <a:srgbClr val="242021"/>
                </a:solidFill>
                <a:latin typeface="TimesNewRomanPSMT"/>
              </a:rPr>
              <a:t>Activity D cannot start until the end of Week 3. In this context, the earliest </a:t>
            </a:r>
            <a:r>
              <a:rPr lang="en-US" sz="2400" dirty="0" smtClean="0">
                <a:solidFill>
                  <a:srgbClr val="242021"/>
                </a:solidFill>
                <a:latin typeface="TimesNewRomanPSMT"/>
              </a:rPr>
              <a:t>that the </a:t>
            </a:r>
            <a:r>
              <a:rPr lang="en-US" sz="2400" dirty="0">
                <a:solidFill>
                  <a:srgbClr val="242021"/>
                </a:solidFill>
                <a:latin typeface="TimesNewRomanPSMT"/>
              </a:rPr>
              <a:t>project can be completed is the end of </a:t>
            </a:r>
            <a:r>
              <a:rPr lang="en-US" sz="2400" dirty="0" smtClean="0">
                <a:solidFill>
                  <a:srgbClr val="242021"/>
                </a:solidFill>
                <a:latin typeface="TimesNewRomanPSMT"/>
              </a:rPr>
              <a:t>Week:</a:t>
            </a:r>
            <a:r>
              <a:rPr lang="en-US" sz="2400" dirty="0">
                <a:solidFill>
                  <a:srgbClr val="242021"/>
                </a:solidFill>
                <a:latin typeface="TimesNewRomanPSMT"/>
              </a:rPr>
              <a:t/>
            </a:r>
            <a:br>
              <a:rPr lang="en-US" sz="2400" dirty="0">
                <a:solidFill>
                  <a:srgbClr val="242021"/>
                </a:solidFill>
                <a:latin typeface="TimesNewRomanPSMT"/>
              </a:rPr>
            </a:br>
            <a:r>
              <a:rPr lang="en-US" sz="2400" dirty="0">
                <a:solidFill>
                  <a:srgbClr val="242021"/>
                </a:solidFill>
                <a:latin typeface="TimesNewRomanPSMT"/>
              </a:rPr>
              <a:t>A. 15</a:t>
            </a:r>
            <a:br>
              <a:rPr lang="en-US" sz="2400" dirty="0">
                <a:solidFill>
                  <a:srgbClr val="242021"/>
                </a:solidFill>
                <a:latin typeface="TimesNewRomanPSMT"/>
              </a:rPr>
            </a:br>
            <a:r>
              <a:rPr lang="en-US" sz="2400" dirty="0">
                <a:solidFill>
                  <a:srgbClr val="242021"/>
                </a:solidFill>
                <a:latin typeface="TimesNewRomanPSMT"/>
              </a:rPr>
              <a:t>B. 17</a:t>
            </a:r>
            <a:br>
              <a:rPr lang="en-US" sz="2400" dirty="0">
                <a:solidFill>
                  <a:srgbClr val="242021"/>
                </a:solidFill>
                <a:latin typeface="TimesNewRomanPSMT"/>
              </a:rPr>
            </a:br>
            <a:r>
              <a:rPr lang="en-US" sz="2400" dirty="0">
                <a:solidFill>
                  <a:srgbClr val="242021"/>
                </a:solidFill>
                <a:latin typeface="TimesNewRomanPSMT"/>
              </a:rPr>
              <a:t>C. 18</a:t>
            </a:r>
            <a:br>
              <a:rPr lang="en-US" sz="2400" dirty="0">
                <a:solidFill>
                  <a:srgbClr val="242021"/>
                </a:solidFill>
                <a:latin typeface="TimesNewRomanPSMT"/>
              </a:rPr>
            </a:br>
            <a:r>
              <a:rPr lang="en-US" sz="2400" dirty="0">
                <a:solidFill>
                  <a:srgbClr val="242021"/>
                </a:solidFill>
                <a:latin typeface="TimesNewRomanPSMT"/>
              </a:rPr>
              <a:t>D. 43</a:t>
            </a:r>
            <a:r>
              <a:rPr lang="en-US" sz="2400" dirty="0"/>
              <a:t> </a:t>
            </a:r>
            <a:br>
              <a:rPr lang="en-US" sz="2400" dirty="0"/>
            </a:br>
            <a:endParaRPr lang="en-US" sz="2400" dirty="0"/>
          </a:p>
        </p:txBody>
      </p:sp>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060266" y="3703449"/>
            <a:ext cx="6167468" cy="3068543"/>
          </a:xfrm>
          <a:prstGeom prst="rect">
            <a:avLst/>
          </a:prstGeom>
        </p:spPr>
      </p:pic>
      <p:sp>
        <p:nvSpPr>
          <p:cNvPr id="8" name="Rectangle 7"/>
          <p:cNvSpPr/>
          <p:nvPr/>
        </p:nvSpPr>
        <p:spPr>
          <a:xfrm>
            <a:off x="3521782" y="3084345"/>
            <a:ext cx="8670218" cy="1754326"/>
          </a:xfrm>
          <a:prstGeom prst="rect">
            <a:avLst/>
          </a:prstGeom>
        </p:spPr>
        <p:txBody>
          <a:bodyPr wrap="square">
            <a:spAutoFit/>
          </a:bodyPr>
          <a:lstStyle/>
          <a:p>
            <a:r>
              <a:rPr lang="en-US" dirty="0"/>
              <a:t>The diagram with early start, late start, early </a:t>
            </a:r>
            <a:r>
              <a:rPr lang="en-US" dirty="0" smtClean="0"/>
              <a:t>finish</a:t>
            </a:r>
            <a:r>
              <a:rPr lang="en-US" dirty="0"/>
              <a:t>, and late </a:t>
            </a:r>
            <a:r>
              <a:rPr lang="en-US" dirty="0" smtClean="0"/>
              <a:t>finish </a:t>
            </a:r>
            <a:r>
              <a:rPr lang="en-US" dirty="0"/>
              <a:t>times is as follows: </a:t>
            </a:r>
            <a:br>
              <a:rPr lang="en-US" dirty="0"/>
            </a:br>
            <a:r>
              <a:rPr lang="en-US" dirty="0"/>
              <a:t>Activity:</a:t>
            </a:r>
            <a:br>
              <a:rPr lang="en-US" dirty="0"/>
            </a:br>
            <a:r>
              <a:rPr lang="en-US" dirty="0"/>
              <a:t>ES: earliest start</a:t>
            </a:r>
            <a:br>
              <a:rPr lang="en-US" dirty="0"/>
            </a:br>
            <a:r>
              <a:rPr lang="en-US" dirty="0"/>
              <a:t>EF: earliest finish</a:t>
            </a:r>
            <a:br>
              <a:rPr lang="en-US" dirty="0"/>
            </a:br>
            <a:r>
              <a:rPr lang="en-US" dirty="0"/>
              <a:t>LS: latest start</a:t>
            </a:r>
            <a:br>
              <a:rPr lang="en-US" dirty="0"/>
            </a:br>
            <a:r>
              <a:rPr lang="en-US" dirty="0"/>
              <a:t>LF: latest finish </a:t>
            </a:r>
          </a:p>
        </p:txBody>
      </p:sp>
      <p:sp>
        <p:nvSpPr>
          <p:cNvPr id="9" name="Rectangle 8"/>
          <p:cNvSpPr/>
          <p:nvPr/>
        </p:nvSpPr>
        <p:spPr>
          <a:xfrm>
            <a:off x="5510284" y="3510309"/>
            <a:ext cx="1081585" cy="923330"/>
          </a:xfrm>
          <a:prstGeom prst="rect">
            <a:avLst/>
          </a:prstGeom>
        </p:spPr>
        <p:txBody>
          <a:bodyPr wrap="square">
            <a:spAutoFit/>
          </a:bodyPr>
          <a:lstStyle/>
          <a:p>
            <a:r>
              <a:rPr lang="en-US" dirty="0">
                <a:solidFill>
                  <a:srgbClr val="242021"/>
                </a:solidFill>
                <a:latin typeface="TimesNewRomanPSMT"/>
              </a:rPr>
              <a:t>ES LS</a:t>
            </a:r>
            <a:br>
              <a:rPr lang="en-US" dirty="0">
                <a:solidFill>
                  <a:srgbClr val="242021"/>
                </a:solidFill>
                <a:latin typeface="TimesNewRomanPSMT"/>
              </a:rPr>
            </a:br>
            <a:r>
              <a:rPr lang="en-US" dirty="0">
                <a:solidFill>
                  <a:srgbClr val="242021"/>
                </a:solidFill>
                <a:latin typeface="TimesNewRomanPSMT"/>
              </a:rPr>
              <a:t>EF LF</a:t>
            </a:r>
            <a:r>
              <a:rPr lang="en-US" dirty="0"/>
              <a:t> </a:t>
            </a:r>
            <a:br>
              <a:rPr lang="en-US" dirty="0"/>
            </a:br>
            <a:endParaRPr lang="en-US" dirty="0"/>
          </a:p>
        </p:txBody>
      </p:sp>
    </p:spTree>
    <p:extLst>
      <p:ext uri="{BB962C8B-B14F-4D97-AF65-F5344CB8AC3E}">
        <p14:creationId xmlns:p14="http://schemas.microsoft.com/office/powerpoint/2010/main" val="122108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565245" y="1809572"/>
                <a:ext cx="5181600" cy="4351338"/>
              </a:xfrm>
            </p:spPr>
            <p:txBody>
              <a:bodyPr>
                <a:noAutofit/>
              </a:bodyPr>
              <a:lstStyle/>
              <a:p>
                <a:r>
                  <a:rPr lang="en-US" sz="2400" dirty="0" smtClean="0"/>
                  <a:t>Optimistic time (to) – It is the shortest time in which </a:t>
                </a:r>
                <a:r>
                  <a:rPr lang="en-US" sz="2400" dirty="0" smtClean="0"/>
                  <a:t>the activity </a:t>
                </a:r>
                <a:r>
                  <a:rPr lang="en-US" sz="2400" dirty="0" smtClean="0"/>
                  <a:t>can be completed. </a:t>
                </a:r>
              </a:p>
              <a:p>
                <a:r>
                  <a:rPr lang="en-US" sz="2400" dirty="0" smtClean="0"/>
                  <a:t>Most likely time (tm) – It is the probable time required to perform the activity.</a:t>
                </a:r>
              </a:p>
              <a:p>
                <a:r>
                  <a:rPr lang="en-US" sz="2400" dirty="0" smtClean="0"/>
                  <a:t>Pessimistic time (</a:t>
                </a:r>
                <a:r>
                  <a:rPr lang="en-US" sz="2400" dirty="0" err="1" smtClean="0"/>
                  <a:t>tp</a:t>
                </a:r>
                <a:r>
                  <a:rPr lang="en-US" sz="2400" dirty="0" smtClean="0"/>
                  <a:t>) – It is the longest estimated time required to perform an activity.</a:t>
                </a:r>
              </a:p>
              <a:p>
                <a:r>
                  <a:rPr lang="en-US" sz="2400" dirty="0" smtClean="0"/>
                  <a:t>Expected time</a:t>
                </a:r>
                <a:br>
                  <a:rPr lang="en-US" sz="2400" dirty="0" smtClean="0"/>
                </a:b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𝑡</m:t>
                        </m:r>
                      </m:e>
                      <m:sub>
                        <m:r>
                          <a:rPr lang="en-US" sz="2400" i="1" dirty="0" smtClean="0">
                            <a:latin typeface="Cambria Math" panose="02040503050406030204" pitchFamily="18" charset="0"/>
                          </a:rPr>
                          <m:t>𝑒</m:t>
                        </m:r>
                      </m:sub>
                    </m:sSub>
                    <m:r>
                      <a:rPr lang="en-US" sz="2400" i="1" dirty="0" smtClean="0">
                        <a:latin typeface="Cambria Math" panose="02040503050406030204" pitchFamily="18" charset="0"/>
                      </a:rPr>
                      <m:t> = </m:t>
                    </m:r>
                    <m:f>
                      <m:fPr>
                        <m:ctrlPr>
                          <a:rPr lang="en-US" sz="2400" b="0" i="1" dirty="0" smtClean="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i="1" dirty="0">
                                <a:latin typeface="Cambria Math" panose="02040503050406030204" pitchFamily="18" charset="0"/>
                              </a:rPr>
                              <m:t>(</m:t>
                            </m:r>
                            <m:r>
                              <a:rPr lang="en-US" sz="2400" i="1" dirty="0">
                                <a:latin typeface="Cambria Math" panose="02040503050406030204" pitchFamily="18" charset="0"/>
                              </a:rPr>
                              <m:t>𝑡</m:t>
                            </m:r>
                          </m:e>
                          <m:sub>
                            <m:r>
                              <a:rPr lang="en-US" sz="2400" i="1" dirty="0">
                                <a:latin typeface="Cambria Math" panose="02040503050406030204" pitchFamily="18" charset="0"/>
                              </a:rPr>
                              <m:t>𝑜</m:t>
                            </m:r>
                          </m:sub>
                        </m:sSub>
                        <m:r>
                          <a:rPr lang="en-US" sz="2400" i="1" dirty="0">
                            <a:latin typeface="Cambria Math" panose="02040503050406030204" pitchFamily="18" charset="0"/>
                          </a:rPr>
                          <m:t> + 4</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𝑡</m:t>
                            </m:r>
                          </m:e>
                          <m:sub>
                            <m:r>
                              <a:rPr lang="en-US" sz="2400" i="1" dirty="0">
                                <a:latin typeface="Cambria Math" panose="02040503050406030204" pitchFamily="18" charset="0"/>
                              </a:rPr>
                              <m:t>𝑚</m:t>
                            </m:r>
                          </m:sub>
                        </m:sSub>
                        <m:r>
                          <a:rPr lang="en-US" sz="2400" i="1" dirty="0">
                            <a:latin typeface="Cambria Math" panose="02040503050406030204" pitchFamily="18" charset="0"/>
                          </a:rPr>
                          <m:t> + </m:t>
                        </m:r>
                        <m:sSub>
                          <m:sSubPr>
                            <m:ctrlPr>
                              <a:rPr lang="en-US" sz="2400" i="1" dirty="0">
                                <a:latin typeface="Cambria Math" panose="02040503050406030204" pitchFamily="18" charset="0"/>
                              </a:rPr>
                            </m:ctrlPr>
                          </m:sSubPr>
                          <m:e>
                            <m:r>
                              <a:rPr lang="en-US" sz="2400" i="1" dirty="0" err="1">
                                <a:latin typeface="Cambria Math" panose="02040503050406030204" pitchFamily="18" charset="0"/>
                              </a:rPr>
                              <m:t>𝑡</m:t>
                            </m:r>
                          </m:e>
                          <m:sub>
                            <m:r>
                              <a:rPr lang="en-US" sz="2400" i="1" dirty="0" err="1">
                                <a:latin typeface="Cambria Math" panose="02040503050406030204" pitchFamily="18" charset="0"/>
                              </a:rPr>
                              <m:t>𝑝</m:t>
                            </m:r>
                          </m:sub>
                        </m:sSub>
                        <m:r>
                          <a:rPr lang="en-US" sz="2400" i="1" dirty="0">
                            <a:latin typeface="Cambria Math" panose="02040503050406030204" pitchFamily="18" charset="0"/>
                          </a:rPr>
                          <m:t>)</m:t>
                        </m:r>
                      </m:num>
                      <m:den>
                        <m:r>
                          <a:rPr lang="en-US" sz="2400" b="0" i="1" dirty="0" smtClean="0">
                            <a:latin typeface="Cambria Math" panose="02040503050406030204" pitchFamily="18" charset="0"/>
                          </a:rPr>
                          <m:t>6</m:t>
                        </m:r>
                      </m:den>
                    </m:f>
                    <m:r>
                      <a:rPr lang="en-US" sz="2400" i="1" dirty="0" smtClean="0">
                        <a:latin typeface="Cambria Math" panose="02040503050406030204" pitchFamily="18" charset="0"/>
                      </a:rPr>
                      <m:t> </m:t>
                    </m:r>
                  </m:oMath>
                </a14:m>
                <a:r>
                  <a:rPr lang="en-US" sz="2400" dirty="0" smtClean="0"/>
                  <a:t/>
                </a:r>
                <a:br>
                  <a:rPr lang="en-US" sz="2400" dirty="0" smtClean="0"/>
                </a:b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565245" y="1809572"/>
                <a:ext cx="5181600" cy="4351338"/>
              </a:xfrm>
              <a:blipFill rotWithShape="0">
                <a:blip r:embed="rId2"/>
                <a:stretch>
                  <a:fillRect l="-1647" t="-2101" r="-2588" b="-420"/>
                </a:stretch>
              </a:blipFill>
            </p:spPr>
            <p:txBody>
              <a:bodyPr/>
              <a:lstStyle/>
              <a:p>
                <a:r>
                  <a:rPr lang="en-US">
                    <a:noFill/>
                  </a:rPr>
                  <a:t> </a:t>
                </a:r>
              </a:p>
            </p:txBody>
          </p:sp>
        </mc:Fallback>
      </mc:AlternateContent>
      <p:sp>
        <p:nvSpPr>
          <p:cNvPr id="4" name="Content Placeholder 3"/>
          <p:cNvSpPr>
            <a:spLocks noGrp="1"/>
          </p:cNvSpPr>
          <p:nvPr>
            <p:ph sz="half" idx="2"/>
          </p:nvPr>
        </p:nvSpPr>
        <p:spPr/>
        <p:txBody>
          <a:bodyPr>
            <a:normAutofit fontScale="92500" lnSpcReduction="10000"/>
          </a:bodyPr>
          <a:lstStyle/>
          <a:p>
            <a:endParaRPr lang="en-US"/>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556976" y="982640"/>
            <a:ext cx="6620824" cy="5194324"/>
          </a:xfrm>
          <a:prstGeom prst="rect">
            <a:avLst/>
          </a:prstGeom>
        </p:spPr>
      </p:pic>
    </p:spTree>
    <p:extLst>
      <p:ext uri="{BB962C8B-B14F-4D97-AF65-F5344CB8AC3E}">
        <p14:creationId xmlns:p14="http://schemas.microsoft.com/office/powerpoint/2010/main" val="1921831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0" y="258004"/>
            <a:ext cx="10515600" cy="1325563"/>
          </a:xfrm>
        </p:spPr>
        <p:txBody>
          <a:bodyPr/>
          <a:lstStyle/>
          <a:p>
            <a:r>
              <a:rPr lang="en-US" dirty="0" smtClean="0"/>
              <a:t>Math problem in PERT</a:t>
            </a:r>
            <a:endParaRPr lang="en-US" dirty="0"/>
          </a:p>
        </p:txBody>
      </p:sp>
      <p:sp>
        <p:nvSpPr>
          <p:cNvPr id="3" name="Content Placeholder 2"/>
          <p:cNvSpPr>
            <a:spLocks noGrp="1"/>
          </p:cNvSpPr>
          <p:nvPr>
            <p:ph sz="half" idx="1"/>
          </p:nvPr>
        </p:nvSpPr>
        <p:spPr>
          <a:xfrm>
            <a:off x="514065" y="1583567"/>
            <a:ext cx="5181600" cy="4334515"/>
          </a:xfrm>
        </p:spPr>
        <p:txBody>
          <a:bodyPr/>
          <a:lstStyle/>
          <a:p>
            <a:r>
              <a:rPr lang="en-US" dirty="0" smtClean="0"/>
              <a:t>Construct the network diagram</a:t>
            </a:r>
          </a:p>
          <a:p>
            <a:r>
              <a:rPr lang="en-US" dirty="0" smtClean="0"/>
              <a:t>Determine the CP as well</a:t>
            </a:r>
          </a:p>
          <a:p>
            <a:r>
              <a:rPr lang="en-US" dirty="0" smtClean="0"/>
              <a:t>Find the project duration </a:t>
            </a:r>
            <a:endParaRPr lang="en-US" dirty="0"/>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rotWithShape="1">
          <a:blip r:embed="rId2"/>
          <a:srcRect l="21819" t="12453" r="28252" b="10307"/>
          <a:stretch/>
        </p:blipFill>
        <p:spPr>
          <a:xfrm>
            <a:off x="5695665" y="0"/>
            <a:ext cx="6496335" cy="5039388"/>
          </a:xfrm>
          <a:prstGeom prst="rect">
            <a:avLst/>
          </a:prstGeom>
        </p:spPr>
      </p:pic>
      <p:pic>
        <p:nvPicPr>
          <p:cNvPr id="6" name="Picture 5"/>
          <p:cNvPicPr>
            <a:picLocks noChangeAspect="1"/>
          </p:cNvPicPr>
          <p:nvPr/>
        </p:nvPicPr>
        <p:blipFill rotWithShape="1">
          <a:blip r:embed="rId3"/>
          <a:srcRect l="24231" t="45289" r="34965" b="20196"/>
          <a:stretch/>
        </p:blipFill>
        <p:spPr>
          <a:xfrm>
            <a:off x="386686" y="3652126"/>
            <a:ext cx="5308979" cy="2524836"/>
          </a:xfrm>
          <a:prstGeom prst="rect">
            <a:avLst/>
          </a:prstGeom>
        </p:spPr>
      </p:pic>
    </p:spTree>
    <p:extLst>
      <p:ext uri="{BB962C8B-B14F-4D97-AF65-F5344CB8AC3E}">
        <p14:creationId xmlns:p14="http://schemas.microsoft.com/office/powerpoint/2010/main" val="22616745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Line Balancing</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14873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Balancing</a:t>
            </a:r>
            <a:endParaRPr lang="en-US" dirty="0"/>
          </a:p>
        </p:txBody>
      </p:sp>
      <p:sp>
        <p:nvSpPr>
          <p:cNvPr id="3" name="Content Placeholder 2"/>
          <p:cNvSpPr>
            <a:spLocks noGrp="1"/>
          </p:cNvSpPr>
          <p:nvPr>
            <p:ph sz="half" idx="1"/>
          </p:nvPr>
        </p:nvSpPr>
        <p:spPr/>
        <p:txBody>
          <a:bodyPr>
            <a:normAutofit/>
          </a:bodyPr>
          <a:lstStyle/>
          <a:p>
            <a:r>
              <a:rPr lang="en-US" dirty="0" smtClean="0"/>
              <a:t>Line Balancing: the process of assigning tasks to workstations in such a way that the workstations have approximately equal time requirements</a:t>
            </a:r>
            <a:endParaRPr lang="en-US" dirty="0"/>
          </a:p>
        </p:txBody>
      </p:sp>
      <p:sp>
        <p:nvSpPr>
          <p:cNvPr id="4" name="Content Placeholder 3"/>
          <p:cNvSpPr>
            <a:spLocks noGrp="1"/>
          </p:cNvSpPr>
          <p:nvPr>
            <p:ph sz="half" idx="2"/>
          </p:nvPr>
        </p:nvSpPr>
        <p:spPr/>
        <p:txBody>
          <a:bodyPr>
            <a:normAutofit/>
          </a:bodyPr>
          <a:lstStyle/>
          <a:p>
            <a:r>
              <a:rPr lang="en-US" dirty="0" smtClean="0"/>
              <a:t>Cycle time: The maximum</a:t>
            </a:r>
            <a:r>
              <a:rPr lang="en-US" dirty="0"/>
              <a:t> </a:t>
            </a:r>
            <a:r>
              <a:rPr lang="en-US" dirty="0" smtClean="0"/>
              <a:t>time </a:t>
            </a:r>
            <a:r>
              <a:rPr lang="en-US" dirty="0"/>
              <a:t>allowed at each workstation to perform assigned tasks before the work </a:t>
            </a:r>
            <a:r>
              <a:rPr lang="en-US" dirty="0" smtClean="0"/>
              <a:t>moves </a:t>
            </a:r>
            <a:r>
              <a:rPr lang="en-US" dirty="0"/>
              <a:t>on. The cycle time also establishes the output rate of a line. </a:t>
            </a:r>
          </a:p>
        </p:txBody>
      </p:sp>
    </p:spTree>
    <p:extLst>
      <p:ext uri="{BB962C8B-B14F-4D97-AF65-F5344CB8AC3E}">
        <p14:creationId xmlns:p14="http://schemas.microsoft.com/office/powerpoint/2010/main" val="3555074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1672"/>
            <a:ext cx="10515600" cy="1325563"/>
          </a:xfrm>
        </p:spPr>
        <p:txBody>
          <a:bodyPr/>
          <a:lstStyle/>
          <a:p>
            <a:r>
              <a:rPr lang="en-US" dirty="0" smtClean="0"/>
              <a:t>Line Balancing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14:m>
                  <m:oMath xmlns:m="http://schemas.openxmlformats.org/officeDocument/2006/math">
                    <m:r>
                      <a:rPr lang="en-US" i="1" dirty="0" smtClean="0">
                        <a:solidFill>
                          <a:srgbClr val="FF0000"/>
                        </a:solidFill>
                        <a:latin typeface="Cambria Math" panose="02040503050406030204" pitchFamily="18" charset="0"/>
                      </a:rPr>
                      <m:t>𝑂𝑢𝑡𝑝𝑢𝑡</m:t>
                    </m:r>
                    <m:r>
                      <a:rPr lang="en-US" b="0" i="1" dirty="0" smtClean="0">
                        <a:solidFill>
                          <a:srgbClr val="FF0000"/>
                        </a:solidFill>
                        <a:latin typeface="Cambria Math" panose="02040503050406030204" pitchFamily="18" charset="0"/>
                      </a:rPr>
                      <m:t>=</m:t>
                    </m:r>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𝑂𝑇</m:t>
                        </m:r>
                      </m:num>
                      <m:den>
                        <m:r>
                          <a:rPr lang="en-US" b="0" i="1" dirty="0" smtClean="0">
                            <a:solidFill>
                              <a:srgbClr val="FF0000"/>
                            </a:solidFill>
                            <a:latin typeface="Cambria Math" panose="02040503050406030204" pitchFamily="18" charset="0"/>
                          </a:rPr>
                          <m:t>𝐶𝑇</m:t>
                        </m:r>
                      </m:den>
                    </m:f>
                  </m:oMath>
                </a14:m>
                <a:endParaRPr lang="en-US" dirty="0" smtClean="0"/>
              </a:p>
              <a:p>
                <a:pPr lvl="1"/>
                <a:r>
                  <a:rPr lang="en-US" dirty="0" smtClean="0"/>
                  <a:t>OT = Operating time</a:t>
                </a:r>
              </a:p>
              <a:p>
                <a:pPr lvl="1"/>
                <a:r>
                  <a:rPr lang="en-US" dirty="0" smtClean="0"/>
                  <a:t>CT = Cycle time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09648" y="1399046"/>
                <a:ext cx="5181600" cy="1777382"/>
              </a:xfrm>
            </p:spPr>
            <p:txBody>
              <a:bodyPr/>
              <a:lstStyle/>
              <a:p>
                <a:r>
                  <a:rPr lang="en-US" dirty="0" smtClean="0"/>
                  <a:t>The minimum number of workstations needed,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𝑁</m:t>
                          </m:r>
                        </m:e>
                        <m:sub>
                          <m:r>
                            <a:rPr lang="en-US" b="0" i="1" smtClean="0">
                              <a:solidFill>
                                <a:srgbClr val="FF0000"/>
                              </a:solidFill>
                              <a:latin typeface="Cambria Math" panose="02040503050406030204" pitchFamily="18" charset="0"/>
                            </a:rPr>
                            <m:t>𝑚𝑖𝑛</m:t>
                          </m:r>
                        </m:sub>
                      </m:sSub>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nary>
                            <m:naryPr>
                              <m:chr m:val="∑"/>
                              <m:subHide m:val="on"/>
                              <m:supHide m:val="on"/>
                              <m:ctrlPr>
                                <a:rPr lang="en-US" b="0" i="1" smtClean="0">
                                  <a:solidFill>
                                    <a:srgbClr val="FF0000"/>
                                  </a:solidFill>
                                  <a:latin typeface="Cambria Math" panose="02040503050406030204" pitchFamily="18" charset="0"/>
                                </a:rPr>
                              </m:ctrlPr>
                            </m:naryPr>
                            <m:sub/>
                            <m:sup/>
                            <m:e>
                              <m:r>
                                <a:rPr lang="en-US" b="0" i="1" smtClean="0">
                                  <a:solidFill>
                                    <a:srgbClr val="FF0000"/>
                                  </a:solidFill>
                                  <a:latin typeface="Cambria Math" panose="02040503050406030204" pitchFamily="18" charset="0"/>
                                </a:rPr>
                                <m:t>𝑡</m:t>
                              </m:r>
                            </m:e>
                          </m:nary>
                        </m:num>
                        <m:den>
                          <m:r>
                            <a:rPr lang="en-US" b="0" i="1" smtClean="0">
                              <a:solidFill>
                                <a:srgbClr val="FF0000"/>
                              </a:solidFill>
                              <a:latin typeface="Cambria Math" panose="02040503050406030204" pitchFamily="18" charset="0"/>
                            </a:rPr>
                            <m:t>𝐶𝑇</m:t>
                          </m:r>
                        </m:den>
                      </m:f>
                    </m:oMath>
                  </m:oMathPara>
                </a14:m>
                <a:endParaRPr lang="en-US" dirty="0">
                  <a:solidFill>
                    <a:srgbClr val="FF0000"/>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09648" y="1399046"/>
                <a:ext cx="5181600" cy="1777382"/>
              </a:xfrm>
              <a:blipFill rotWithShape="0">
                <a:blip r:embed="rId4"/>
                <a:stretch>
                  <a:fillRect l="-2118" t="-6186"/>
                </a:stretch>
              </a:blipFill>
            </p:spPr>
            <p:txBody>
              <a:bodyPr/>
              <a:lstStyle/>
              <a:p>
                <a:r>
                  <a:rPr lang="en-US">
                    <a:noFill/>
                  </a:rPr>
                  <a:t> </a:t>
                </a:r>
              </a:p>
            </p:txBody>
          </p:sp>
        </mc:Fallback>
      </mc:AlternateContent>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7000519" y="3875119"/>
            <a:ext cx="3276245" cy="2023119"/>
          </a:xfrm>
          <a:prstGeom prst="rect">
            <a:avLst/>
          </a:prstGeom>
        </p:spPr>
      </p:pic>
      <p:sp>
        <p:nvSpPr>
          <p:cNvPr id="6" name="Rectangle 5"/>
          <p:cNvSpPr/>
          <p:nvPr/>
        </p:nvSpPr>
        <p:spPr>
          <a:xfrm>
            <a:off x="6096000" y="3603007"/>
            <a:ext cx="2986587" cy="369332"/>
          </a:xfrm>
          <a:prstGeom prst="rect">
            <a:avLst/>
          </a:prstGeom>
        </p:spPr>
        <p:txBody>
          <a:bodyPr wrap="none">
            <a:spAutoFit/>
          </a:bodyPr>
          <a:lstStyle/>
          <a:p>
            <a:r>
              <a:rPr lang="en-US" dirty="0" smtClean="0"/>
              <a:t>Math problem: Given, CT = 1</a:t>
            </a:r>
          </a:p>
        </p:txBody>
      </p:sp>
      <p:sp>
        <p:nvSpPr>
          <p:cNvPr id="7" name="Rectangle 6"/>
          <p:cNvSpPr/>
          <p:nvPr/>
        </p:nvSpPr>
        <p:spPr>
          <a:xfrm>
            <a:off x="6019800" y="5968111"/>
            <a:ext cx="5524269" cy="646331"/>
          </a:xfrm>
          <a:prstGeom prst="rect">
            <a:avLst/>
          </a:prstGeom>
        </p:spPr>
        <p:txBody>
          <a:bodyPr wrap="none">
            <a:spAutoFit/>
          </a:bodyPr>
          <a:lstStyle/>
          <a:p>
            <a:r>
              <a:rPr lang="en-US" dirty="0" smtClean="0"/>
              <a:t>Solution:</a:t>
            </a:r>
          </a:p>
          <a:p>
            <a:r>
              <a:rPr lang="en-US" dirty="0" err="1" smtClean="0"/>
              <a:t>N_min</a:t>
            </a:r>
            <a:r>
              <a:rPr lang="en-US" dirty="0" smtClean="0"/>
              <a:t> </a:t>
            </a:r>
            <a:r>
              <a:rPr lang="en-US" dirty="0"/>
              <a:t>= (.1+1+.7+.5+.2)/1 = 2.5 stations = 3 stations</a:t>
            </a:r>
          </a:p>
        </p:txBody>
      </p:sp>
    </p:spTree>
    <p:extLst>
      <p:ext uri="{BB962C8B-B14F-4D97-AF65-F5344CB8AC3E}">
        <p14:creationId xmlns:p14="http://schemas.microsoft.com/office/powerpoint/2010/main" val="268028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838199" y="365125"/>
            <a:ext cx="7473287" cy="6366805"/>
          </a:xfrm>
          <a:prstGeom prst="rect">
            <a:avLst/>
          </a:prstGeom>
        </p:spPr>
      </p:pic>
    </p:spTree>
    <p:extLst>
      <p:ext uri="{BB962C8B-B14F-4D97-AF65-F5344CB8AC3E}">
        <p14:creationId xmlns:p14="http://schemas.microsoft.com/office/powerpoint/2010/main" val="113441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835021" y="2893994"/>
            <a:ext cx="8142115" cy="3573596"/>
          </a:xfrm>
          <a:prstGeom prst="rect">
            <a:avLst/>
          </a:prstGeom>
        </p:spPr>
      </p:pic>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10654" y="345488"/>
            <a:ext cx="9600911" cy="2179348"/>
          </a:xfrm>
          <a:prstGeom prst="rect">
            <a:avLst/>
          </a:prstGeom>
        </p:spPr>
      </p:pic>
    </p:spTree>
    <p:extLst>
      <p:ext uri="{BB962C8B-B14F-4D97-AF65-F5344CB8AC3E}">
        <p14:creationId xmlns:p14="http://schemas.microsoft.com/office/powerpoint/2010/main" val="4180441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CPM &amp; PERT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35285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objective of CPM &amp; PERT</a:t>
            </a:r>
            <a:endParaRPr lang="en-US" dirty="0"/>
          </a:p>
        </p:txBody>
      </p:sp>
      <p:sp>
        <p:nvSpPr>
          <p:cNvPr id="5" name="Content Placeholder 4"/>
          <p:cNvSpPr>
            <a:spLocks noGrp="1"/>
          </p:cNvSpPr>
          <p:nvPr>
            <p:ph idx="1"/>
          </p:nvPr>
        </p:nvSpPr>
        <p:spPr/>
        <p:txBody>
          <a:bodyPr/>
          <a:lstStyle/>
          <a:p>
            <a:pPr marL="0" indent="0">
              <a:buNone/>
            </a:pPr>
            <a:r>
              <a:rPr lang="en-US" dirty="0"/>
              <a:t>1. A graphical display of project activities.</a:t>
            </a:r>
            <a:br>
              <a:rPr lang="en-US" dirty="0"/>
            </a:br>
            <a:r>
              <a:rPr lang="en-US" dirty="0"/>
              <a:t>2. An estimate of how long the project will take.</a:t>
            </a:r>
            <a:br>
              <a:rPr lang="en-US" dirty="0"/>
            </a:br>
            <a:r>
              <a:rPr lang="en-US" dirty="0"/>
              <a:t>3. An indication of which activities are the most critical to timely project completion.</a:t>
            </a:r>
            <a:br>
              <a:rPr lang="en-US" dirty="0"/>
            </a:br>
            <a:r>
              <a:rPr lang="en-US" dirty="0"/>
              <a:t>4. An indication of how long any activity can be delayed without delaying the project </a:t>
            </a:r>
            <a:br>
              <a:rPr lang="en-US" dirty="0"/>
            </a:br>
            <a:endParaRPr lang="en-US" dirty="0"/>
          </a:p>
        </p:txBody>
      </p:sp>
    </p:spTree>
    <p:extLst>
      <p:ext uri="{BB962C8B-B14F-4D97-AF65-F5344CB8AC3E}">
        <p14:creationId xmlns:p14="http://schemas.microsoft.com/office/powerpoint/2010/main" val="616607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Gantt Chart</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endParaRPr lang="en-US"/>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9570" t="19074" r="38933" b="48383"/>
          <a:stretch/>
        </p:blipFill>
        <p:spPr>
          <a:xfrm>
            <a:off x="78132" y="1825625"/>
            <a:ext cx="12113868" cy="4303986"/>
          </a:xfrm>
          <a:prstGeom prst="rect">
            <a:avLst/>
          </a:prstGeom>
        </p:spPr>
      </p:pic>
    </p:spTree>
    <p:extLst>
      <p:ext uri="{BB962C8B-B14F-4D97-AF65-F5344CB8AC3E}">
        <p14:creationId xmlns:p14="http://schemas.microsoft.com/office/powerpoint/2010/main" val="32323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Time estimates include</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en-US" dirty="0" smtClean="0"/>
              <a:t>1</a:t>
            </a:r>
            <a:r>
              <a:rPr lang="en-US" dirty="0"/>
              <a:t>) Total time for completion.</a:t>
            </a:r>
            <a:br>
              <a:rPr lang="en-US" dirty="0"/>
            </a:br>
            <a:r>
              <a:rPr lang="en-US" dirty="0"/>
              <a:t>2) ES- Earliest start time: the earliest time at which the activity</a:t>
            </a:r>
            <a:br>
              <a:rPr lang="en-US" dirty="0"/>
            </a:br>
            <a:r>
              <a:rPr lang="en-US" dirty="0"/>
              <a:t>can start given that its precedent activities must be completed first.</a:t>
            </a:r>
            <a:br>
              <a:rPr lang="en-US" dirty="0"/>
            </a:br>
            <a:r>
              <a:rPr lang="en-US" dirty="0"/>
              <a:t>3) EF-Earliest finish time: equals to the earliest start time for the </a:t>
            </a:r>
            <a:r>
              <a:rPr lang="en-US" dirty="0" smtClean="0"/>
              <a:t>activity plus </a:t>
            </a:r>
            <a:r>
              <a:rPr lang="en-US" dirty="0"/>
              <a:t>the time required to complete the activity.</a:t>
            </a:r>
            <a:br>
              <a:rPr lang="en-US" dirty="0"/>
            </a:br>
            <a:r>
              <a:rPr lang="en-US" dirty="0"/>
              <a:t>4) LF- Latest finish time: the latest time in which the activity can be</a:t>
            </a:r>
            <a:br>
              <a:rPr lang="en-US" dirty="0"/>
            </a:br>
            <a:r>
              <a:rPr lang="en-US" dirty="0"/>
              <a:t>completed without delaying the project.</a:t>
            </a:r>
            <a:br>
              <a:rPr lang="en-US" dirty="0"/>
            </a:br>
            <a:r>
              <a:rPr lang="en-US" dirty="0"/>
              <a:t>5) LS- Latest start time: equal to the latest finish time minus the time</a:t>
            </a:r>
            <a:br>
              <a:rPr lang="en-US" dirty="0"/>
            </a:br>
            <a:r>
              <a:rPr lang="en-US" dirty="0"/>
              <a:t>required to complete the activity. </a:t>
            </a:r>
          </a:p>
        </p:txBody>
      </p:sp>
    </p:spTree>
    <p:extLst>
      <p:ext uri="{BB962C8B-B14F-4D97-AF65-F5344CB8AC3E}">
        <p14:creationId xmlns:p14="http://schemas.microsoft.com/office/powerpoint/2010/main" val="7988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Diagram</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199" y="2893325"/>
            <a:ext cx="5245167" cy="3418575"/>
          </a:xfrm>
          <a:prstGeom prst="rect">
            <a:avLst/>
          </a:prstGeom>
        </p:spPr>
      </p:pic>
      <p:pic>
        <p:nvPicPr>
          <p:cNvPr id="5" name="Picture 4"/>
          <p:cNvPicPr>
            <a:picLocks noChangeAspect="1"/>
          </p:cNvPicPr>
          <p:nvPr/>
        </p:nvPicPr>
        <p:blipFill>
          <a:blip r:embed="rId3"/>
          <a:stretch>
            <a:fillRect/>
          </a:stretch>
        </p:blipFill>
        <p:spPr>
          <a:xfrm>
            <a:off x="6584434" y="2565779"/>
            <a:ext cx="5424459" cy="3611184"/>
          </a:xfrm>
          <a:prstGeom prst="rect">
            <a:avLst/>
          </a:prstGeom>
        </p:spPr>
      </p:pic>
    </p:spTree>
    <p:extLst>
      <p:ext uri="{BB962C8B-B14F-4D97-AF65-F5344CB8AC3E}">
        <p14:creationId xmlns:p14="http://schemas.microsoft.com/office/powerpoint/2010/main" val="2853678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14277" y="0"/>
            <a:ext cx="8713695" cy="3439236"/>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14276" y="3574172"/>
            <a:ext cx="7366451" cy="3377503"/>
          </a:xfrm>
          <a:prstGeom prst="rect">
            <a:avLst/>
          </a:prstGeom>
        </p:spPr>
      </p:pic>
      <p:sp>
        <p:nvSpPr>
          <p:cNvPr id="7" name="Title 6"/>
          <p:cNvSpPr>
            <a:spLocks noGrp="1"/>
          </p:cNvSpPr>
          <p:nvPr>
            <p:ph type="title"/>
          </p:nvPr>
        </p:nvSpPr>
        <p:spPr/>
        <p:txBody>
          <a:bodyPr/>
          <a:lstStyle/>
          <a:p>
            <a:endParaRPr lang="en-US" dirty="0"/>
          </a:p>
        </p:txBody>
      </p:sp>
    </p:spTree>
    <p:extLst>
      <p:ext uri="{BB962C8B-B14F-4D97-AF65-F5344CB8AC3E}">
        <p14:creationId xmlns:p14="http://schemas.microsoft.com/office/powerpoint/2010/main" val="62069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6853" t="62127" r="26051" b="13433"/>
          <a:stretch/>
        </p:blipFill>
        <p:spPr>
          <a:xfrm>
            <a:off x="838199" y="1293362"/>
            <a:ext cx="8851819" cy="2582602"/>
          </a:xfrm>
          <a:prstGeom prst="rect">
            <a:avLst/>
          </a:prstGeom>
        </p:spPr>
      </p:pic>
      <p:sp>
        <p:nvSpPr>
          <p:cNvPr id="2" name="Title 1"/>
          <p:cNvSpPr>
            <a:spLocks noGrp="1"/>
          </p:cNvSpPr>
          <p:nvPr>
            <p:ph type="title"/>
          </p:nvPr>
        </p:nvSpPr>
        <p:spPr/>
        <p:txBody>
          <a:bodyPr/>
          <a:lstStyle/>
          <a:p>
            <a:r>
              <a:rPr lang="en-US" dirty="0" smtClean="0"/>
              <a:t>Network diagram with dummy activities</a:t>
            </a:r>
            <a:endParaRPr lang="en-US" dirty="0"/>
          </a:p>
        </p:txBody>
      </p:sp>
      <p:pic>
        <p:nvPicPr>
          <p:cNvPr id="6" name="Picture 5"/>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37911" t="62144" r="35191" b="16337"/>
          <a:stretch/>
        </p:blipFill>
        <p:spPr>
          <a:xfrm>
            <a:off x="2096086" y="3826412"/>
            <a:ext cx="6443003" cy="2897945"/>
          </a:xfrm>
          <a:prstGeom prst="rect">
            <a:avLst/>
          </a:prstGeom>
        </p:spPr>
      </p:pic>
    </p:spTree>
    <p:extLst>
      <p:ext uri="{BB962C8B-B14F-4D97-AF65-F5344CB8AC3E}">
        <p14:creationId xmlns:p14="http://schemas.microsoft.com/office/powerpoint/2010/main" val="239004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CPM</a:t>
            </a:r>
            <a:endParaRPr lang="en-US" dirty="0"/>
          </a:p>
        </p:txBody>
      </p:sp>
      <p:sp>
        <p:nvSpPr>
          <p:cNvPr id="3" name="Content Placeholder 2"/>
          <p:cNvSpPr>
            <a:spLocks noGrp="1"/>
          </p:cNvSpPr>
          <p:nvPr>
            <p:ph sz="half" idx="1"/>
          </p:nvPr>
        </p:nvSpPr>
        <p:spPr>
          <a:xfrm>
            <a:off x="838200" y="1825625"/>
            <a:ext cx="4279710" cy="4351338"/>
          </a:xfrm>
        </p:spPr>
        <p:txBody>
          <a:bodyPr>
            <a:normAutofit lnSpcReduction="10000"/>
          </a:bodyPr>
          <a:lstStyle/>
          <a:p>
            <a:r>
              <a:rPr lang="en-US" dirty="0" smtClean="0"/>
              <a:t>Critical path: the longest path; determine the expected project duration</a:t>
            </a:r>
          </a:p>
          <a:p>
            <a:r>
              <a:rPr lang="en-US" dirty="0"/>
              <a:t>The (estimated) project duration equals the length of the longest path through the project network. This longest path is called the critical path. (If more than one path tie for the longest, they all are critical paths.)</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322628" y="1825625"/>
                <a:ext cx="6605516" cy="4351338"/>
              </a:xfrm>
            </p:spPr>
            <p:txBody>
              <a:bodyPr>
                <a:normAutofit lnSpcReduction="10000"/>
              </a:bodyPr>
              <a:lstStyle/>
              <a:p>
                <a:r>
                  <a:rPr lang="en-US" dirty="0" smtClean="0"/>
                  <a:t>The earliest start time of an activity is equal to the largest of the earliest finish times of its immediate predecessors (ES is used in Forward pass). In </a:t>
                </a:r>
                <a:r>
                  <a:rPr lang="en-US" dirty="0"/>
                  <a:t>symbols, </a:t>
                </a:r>
                <a:endParaRPr lang="en-US" sz="2400" i="1" dirty="0" smtClean="0">
                  <a:solidFill>
                    <a:srgbClr val="FF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i="1" dirty="0" smtClean="0">
                          <a:solidFill>
                            <a:srgbClr val="FF0000"/>
                          </a:solidFill>
                          <a:latin typeface="Cambria Math" panose="02040503050406030204" pitchFamily="18" charset="0"/>
                        </a:rPr>
                        <m:t>𝐸</m:t>
                      </m:r>
                      <m:r>
                        <a:rPr lang="en-US" sz="2200" b="0" i="1" dirty="0" smtClean="0">
                          <a:solidFill>
                            <a:srgbClr val="FF0000"/>
                          </a:solidFill>
                          <a:latin typeface="Cambria Math" panose="02040503050406030204" pitchFamily="18" charset="0"/>
                        </a:rPr>
                        <m:t>𝐹</m:t>
                      </m:r>
                      <m:r>
                        <a:rPr lang="en-US" sz="2200" b="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𝑙𝑎𝑟𝑔𝑒𝑠𝑡</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𝐸𝐹</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𝑜𝑓</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𝑡h𝑒</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𝑖𝑚𝑚𝑒𝑑𝑖𝑎𝑡𝑒</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𝑝𝑟𝑒𝑑𝑒𝑐𝑒𝑠𝑠𝑜𝑟𝑠</m:t>
                      </m:r>
                      <m:r>
                        <a:rPr lang="en-US" sz="2200" i="1" dirty="0" smtClean="0">
                          <a:solidFill>
                            <a:srgbClr val="FF0000"/>
                          </a:solidFill>
                          <a:latin typeface="Cambria Math" panose="02040503050406030204" pitchFamily="18" charset="0"/>
                        </a:rPr>
                        <m:t>.</m:t>
                      </m:r>
                    </m:oMath>
                  </m:oMathPara>
                </a14:m>
                <a:endParaRPr lang="en-US" sz="2200" dirty="0" smtClean="0">
                  <a:solidFill>
                    <a:srgbClr val="FF0000"/>
                  </a:solidFill>
                </a:endParaRPr>
              </a:p>
              <a:p>
                <a:r>
                  <a:rPr lang="en-US" dirty="0"/>
                  <a:t>The latest finish time of an activity is equal to the smallest of the latest start times of its immediate successors. </a:t>
                </a:r>
                <a:r>
                  <a:rPr lang="en-US" dirty="0" smtClean="0"/>
                  <a:t>(LF </a:t>
                </a:r>
                <a:r>
                  <a:rPr lang="en-US" dirty="0"/>
                  <a:t>is used in </a:t>
                </a:r>
                <a:r>
                  <a:rPr lang="en-US" dirty="0" smtClean="0"/>
                  <a:t>Backward </a:t>
                </a:r>
                <a:r>
                  <a:rPr lang="en-US" dirty="0"/>
                  <a:t>pass). </a:t>
                </a:r>
                <a:r>
                  <a:rPr lang="en-US" dirty="0" smtClean="0"/>
                  <a:t>In </a:t>
                </a:r>
                <a:r>
                  <a:rPr lang="en-US" dirty="0"/>
                  <a:t>symbols, </a:t>
                </a:r>
                <a:endParaRPr lang="en-US" sz="2200" dirty="0" smtClean="0"/>
              </a:p>
              <a:p>
                <a:pPr marL="0" indent="0">
                  <a:buNone/>
                </a:pPr>
                <a14:m>
                  <m:oMath xmlns:m="http://schemas.openxmlformats.org/officeDocument/2006/math">
                    <m:r>
                      <a:rPr lang="en-US" sz="2200" i="1" dirty="0" smtClean="0">
                        <a:solidFill>
                          <a:srgbClr val="FF0000"/>
                        </a:solidFill>
                        <a:latin typeface="Cambria Math" panose="02040503050406030204" pitchFamily="18" charset="0"/>
                      </a:rPr>
                      <m:t>𝐿𝐹</m:t>
                    </m:r>
                    <m:r>
                      <a:rPr lang="en-US" sz="2200" b="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𝑠𝑚𝑎𝑙𝑙𝑒𝑠𝑡</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𝐿𝑆</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𝑜𝑓</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𝑡h𝑒</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𝑖𝑚𝑚𝑒𝑑𝑖𝑎𝑡𝑒</m:t>
                    </m:r>
                    <m:r>
                      <a:rPr lang="en-US" sz="2200" i="1" dirty="0" smtClean="0">
                        <a:solidFill>
                          <a:srgbClr val="FF0000"/>
                        </a:solidFill>
                        <a:latin typeface="Cambria Math" panose="02040503050406030204" pitchFamily="18" charset="0"/>
                      </a:rPr>
                      <m:t> </m:t>
                    </m:r>
                    <m:r>
                      <a:rPr lang="en-US" sz="2200" i="1" dirty="0" smtClean="0">
                        <a:solidFill>
                          <a:srgbClr val="FF0000"/>
                        </a:solidFill>
                        <a:latin typeface="Cambria Math" panose="02040503050406030204" pitchFamily="18" charset="0"/>
                      </a:rPr>
                      <m:t>𝑠𝑢𝑐𝑐𝑒𝑠𝑠𝑜𝑟𝑠</m:t>
                    </m:r>
                  </m:oMath>
                </a14:m>
                <a:r>
                  <a:rPr lang="en-US" sz="2200" dirty="0"/>
                  <a:t>.</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322628" y="1825625"/>
                <a:ext cx="6605516" cy="4351338"/>
              </a:xfrm>
              <a:blipFill rotWithShape="0">
                <a:blip r:embed="rId2"/>
                <a:stretch>
                  <a:fillRect l="-1661" t="-3221" r="-646"/>
                </a:stretch>
              </a:blipFill>
            </p:spPr>
            <p:txBody>
              <a:bodyPr/>
              <a:lstStyle/>
              <a:p>
                <a:r>
                  <a:rPr lang="en-US">
                    <a:noFill/>
                  </a:rPr>
                  <a:t> </a:t>
                </a:r>
              </a:p>
            </p:txBody>
          </p:sp>
        </mc:Fallback>
      </mc:AlternateContent>
    </p:spTree>
    <p:extLst>
      <p:ext uri="{BB962C8B-B14F-4D97-AF65-F5344CB8AC3E}">
        <p14:creationId xmlns:p14="http://schemas.microsoft.com/office/powerpoint/2010/main" val="2744591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455</Words>
  <Application>Microsoft Office PowerPoint</Application>
  <PresentationFormat>Widescreen</PresentationFormat>
  <Paragraphs>45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Cambria Math</vt:lpstr>
      <vt:lpstr>Footlight MT Light</vt:lpstr>
      <vt:lpstr>TimesNewRomanPSMT</vt:lpstr>
      <vt:lpstr>Office Theme</vt:lpstr>
      <vt:lpstr>Production Planning &amp; Control</vt:lpstr>
      <vt:lpstr>CPM &amp; PERT</vt:lpstr>
      <vt:lpstr>The objective of CPM &amp; PERT</vt:lpstr>
      <vt:lpstr>Gantt Chart</vt:lpstr>
      <vt:lpstr>Time estimates include:</vt:lpstr>
      <vt:lpstr>Network Diagram</vt:lpstr>
      <vt:lpstr>PowerPoint Presentation</vt:lpstr>
      <vt:lpstr>Network diagram with dummy activities</vt:lpstr>
      <vt:lpstr>CPM</vt:lpstr>
      <vt:lpstr>PowerPoint Presentation</vt:lpstr>
      <vt:lpstr>PERT</vt:lpstr>
      <vt:lpstr>Math problem in PERT</vt:lpstr>
      <vt:lpstr>Line Balancing</vt:lpstr>
      <vt:lpstr>Line Balancing</vt:lpstr>
      <vt:lpstr>Line Balancing</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Planning &amp; Control</dc:title>
  <dc:creator>Windows User</dc:creator>
  <cp:lastModifiedBy>Windows User</cp:lastModifiedBy>
  <cp:revision>24</cp:revision>
  <dcterms:created xsi:type="dcterms:W3CDTF">2018-08-02T19:38:15Z</dcterms:created>
  <dcterms:modified xsi:type="dcterms:W3CDTF">2018-08-04T18:20:10Z</dcterms:modified>
</cp:coreProperties>
</file>