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1"/>
  </p:notesMasterIdLst>
  <p:handoutMasterIdLst>
    <p:handoutMasterId r:id="rId52"/>
  </p:handoutMasterIdLst>
  <p:sldIdLst>
    <p:sldId id="329" r:id="rId2"/>
    <p:sldId id="583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50" r:id="rId16"/>
    <p:sldId id="551" r:id="rId17"/>
    <p:sldId id="552" r:id="rId18"/>
    <p:sldId id="553" r:id="rId19"/>
    <p:sldId id="554" r:id="rId20"/>
    <p:sldId id="584" r:id="rId21"/>
    <p:sldId id="555" r:id="rId22"/>
    <p:sldId id="556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  <p:sldId id="570" r:id="rId37"/>
    <p:sldId id="571" r:id="rId38"/>
    <p:sldId id="572" r:id="rId39"/>
    <p:sldId id="585" r:id="rId40"/>
    <p:sldId id="573" r:id="rId41"/>
    <p:sldId id="574" r:id="rId42"/>
    <p:sldId id="575" r:id="rId43"/>
    <p:sldId id="576" r:id="rId44"/>
    <p:sldId id="577" r:id="rId45"/>
    <p:sldId id="578" r:id="rId46"/>
    <p:sldId id="579" r:id="rId47"/>
    <p:sldId id="580" r:id="rId48"/>
    <p:sldId id="581" r:id="rId49"/>
    <p:sldId id="582" r:id="rId50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81" d="100"/>
          <a:sy n="81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7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87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27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15BA7947-A178-4C83-A149-D373D4F1A4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92B203A-7925-427C-884A-4D627577EE89}"/>
              </a:ext>
            </a:extLst>
          </p:cNvPr>
          <p:cNvSpPr/>
          <p:nvPr userDrawn="1"/>
        </p:nvSpPr>
        <p:spPr>
          <a:xfrm>
            <a:off x="0" y="44473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3" r:id="rId2"/>
    <p:sldLayoutId id="2147483722" r:id="rId3"/>
    <p:sldLayoutId id="2147483719" r:id="rId4"/>
    <p:sldLayoutId id="2147483721" r:id="rId5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33676C05-6C27-4DFD-AC76-22E15BA8BE09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2311114"/>
            <a:ext cx="6858000" cy="124182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제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8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강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데이터 시각화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3. </a:t>
            </a:r>
            <a:r>
              <a:rPr lang="ko-KR" altLang="en-US" sz="1500" b="1" dirty="0"/>
              <a:t>버블차트</a:t>
            </a:r>
            <a:r>
              <a:rPr lang="ko-KR" altLang="en-US" sz="1350" b="1" dirty="0"/>
              <a:t>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버블 차트</a:t>
            </a:r>
            <a:r>
              <a:rPr lang="en-US" altLang="ko-KR" sz="1200" b="1" dirty="0"/>
              <a:t>(bubble chart): </a:t>
            </a:r>
            <a:r>
              <a:rPr lang="ko-KR" altLang="en-US" sz="1200" b="1" dirty="0"/>
              <a:t>앞에서 배운 </a:t>
            </a:r>
            <a:r>
              <a:rPr lang="ko-KR" altLang="en-US" sz="1200" b="1" dirty="0" err="1"/>
              <a:t>산점도</a:t>
            </a:r>
            <a:r>
              <a:rPr lang="ko-KR" altLang="en-US" sz="1200" b="1" dirty="0"/>
              <a:t> 위에 버블의 크기로 정보를 표시하는 시각화 방법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rgbClr val="FF0000"/>
                </a:solidFill>
              </a:rPr>
              <a:t>산점도가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</a:rPr>
              <a:t>개의 변수에 의한 위치 정보를 표시한다면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버블 차트는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개의 변수 정보를 하나의 그래프에 표시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342900" lvl="1" indent="0">
              <a:lnSpc>
                <a:spcPct val="150000"/>
              </a:lnSpc>
              <a:buNone/>
            </a:pPr>
            <a:endParaRPr lang="en-US" altLang="ko-KR" sz="1200" b="1" dirty="0"/>
          </a:p>
          <a:p>
            <a:pPr marL="642938" lvl="2" indent="0">
              <a:lnSpc>
                <a:spcPct val="150000"/>
              </a:lnSpc>
              <a:buNone/>
            </a:pPr>
            <a:endParaRPr lang="en-US" altLang="ko-KR" sz="1200" b="1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lnSpc>
                <a:spcPct val="150000"/>
              </a:lnSpc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8F03C1-9B38-4548-8B9F-4E0521AE27F4}"/>
              </a:ext>
            </a:extLst>
          </p:cNvPr>
          <p:cNvSpPr/>
          <p:nvPr/>
        </p:nvSpPr>
        <p:spPr>
          <a:xfrm>
            <a:off x="1892372" y="2089431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29F2FC5-45C7-4D3E-82E9-5E02000F0DB8}"/>
              </a:ext>
            </a:extLst>
          </p:cNvPr>
          <p:cNvSpPr/>
          <p:nvPr/>
        </p:nvSpPr>
        <p:spPr>
          <a:xfrm>
            <a:off x="1892372" y="2444697"/>
            <a:ext cx="5582452" cy="265457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2AF763B-13C2-4417-9AEE-8FC26ED327E6}"/>
              </a:ext>
            </a:extLst>
          </p:cNvPr>
          <p:cNvSpPr txBox="1"/>
          <p:nvPr/>
        </p:nvSpPr>
        <p:spPr>
          <a:xfrm>
            <a:off x="1870959" y="214010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4BFAB3-02EC-474C-B799-D022498B66B0}"/>
              </a:ext>
            </a:extLst>
          </p:cNvPr>
          <p:cNvSpPr txBox="1"/>
          <p:nvPr/>
        </p:nvSpPr>
        <p:spPr>
          <a:xfrm>
            <a:off x="1934969" y="2482463"/>
            <a:ext cx="6417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st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(state.x77)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매트릭스를 데이터프레임으로 변환</a:t>
            </a:r>
          </a:p>
          <a:p>
            <a:r>
              <a:rPr lang="en-US" altLang="ko-KR" sz="1200" b="1" dirty="0"/>
              <a:t>symbols(</a:t>
            </a:r>
            <a:r>
              <a:rPr lang="en-US" altLang="ko-KR" sz="1200" b="1" dirty="0" err="1"/>
              <a:t>st$Illiteracy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st$Murder</a:t>
            </a:r>
            <a:r>
              <a:rPr lang="en-US" altLang="ko-KR" sz="1200" b="1" dirty="0"/>
              <a:t>,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원의 </a:t>
            </a:r>
            <a:r>
              <a:rPr lang="en-US" altLang="ko-KR" sz="1200" b="1" dirty="0">
                <a:solidFill>
                  <a:srgbClr val="4F784C"/>
                </a:solidFill>
              </a:rPr>
              <a:t>x, y </a:t>
            </a:r>
            <a:r>
              <a:rPr lang="ko-KR" altLang="en-US" sz="1200" b="1" dirty="0">
                <a:solidFill>
                  <a:srgbClr val="4F784C"/>
                </a:solidFill>
              </a:rPr>
              <a:t>좌표의 열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circles=</a:t>
            </a:r>
            <a:r>
              <a:rPr lang="en-US" altLang="ko-KR" sz="1200" b="1" dirty="0" err="1"/>
              <a:t>st$Population</a:t>
            </a:r>
            <a:r>
              <a:rPr lang="en-US" altLang="ko-KR" sz="1200" b="1" dirty="0"/>
              <a:t>,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원의 반지름의 열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inches=0.3,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원의 크기 </a:t>
            </a:r>
            <a:r>
              <a:rPr lang="ko-KR" altLang="en-US" sz="1200" b="1" dirty="0" err="1">
                <a:solidFill>
                  <a:srgbClr val="4F784C"/>
                </a:solidFill>
              </a:rPr>
              <a:t>조절값</a:t>
            </a:r>
            <a:endParaRPr lang="ko-KR" altLang="en-US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	</a:t>
            </a:r>
            <a:r>
              <a:rPr lang="en-US" altLang="ko-KR" sz="1200" b="1" dirty="0" err="1"/>
              <a:t>fg</a:t>
            </a:r>
            <a:r>
              <a:rPr lang="en-US" altLang="ko-KR" sz="1200" b="1" dirty="0"/>
              <a:t>="white",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원의 테두리 색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bg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lightgray</a:t>
            </a:r>
            <a:r>
              <a:rPr lang="en-US" altLang="ko-KR" sz="1200" b="1" dirty="0"/>
              <a:t>",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원의 바탕색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lwd</a:t>
            </a:r>
            <a:r>
              <a:rPr lang="en-US" altLang="ko-KR" sz="1200" b="1" dirty="0"/>
              <a:t>=1.5,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원의 테두리선 두께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xlab</a:t>
            </a:r>
            <a:r>
              <a:rPr lang="en-US" altLang="ko-KR" sz="1200" b="1" dirty="0"/>
              <a:t>="rate of Illiteracy",</a:t>
            </a:r>
          </a:p>
          <a:p>
            <a:r>
              <a:rPr lang="en-US" altLang="ko-KR" sz="1200" b="1" dirty="0"/>
              <a:t> 	</a:t>
            </a:r>
            <a:r>
              <a:rPr lang="en-US" altLang="ko-KR" sz="1200" b="1" dirty="0" err="1"/>
              <a:t>ylab</a:t>
            </a:r>
            <a:r>
              <a:rPr lang="en-US" altLang="ko-KR" sz="1200" b="1" dirty="0"/>
              <a:t>="crime(murder) rate",</a:t>
            </a:r>
          </a:p>
          <a:p>
            <a:r>
              <a:rPr lang="en-US" altLang="ko-KR" sz="1200" b="1" dirty="0"/>
              <a:t> 	main="Illiteracy and Crime")</a:t>
            </a:r>
          </a:p>
          <a:p>
            <a:r>
              <a:rPr lang="en-US" altLang="ko-KR" sz="1200" b="1" dirty="0"/>
              <a:t>text(</a:t>
            </a:r>
            <a:r>
              <a:rPr lang="en-US" altLang="ko-KR" sz="1200" b="1" dirty="0" err="1"/>
              <a:t>st$Illiteracy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st$Murder</a:t>
            </a:r>
            <a:r>
              <a:rPr lang="en-US" altLang="ko-KR" sz="1200" b="1" dirty="0"/>
              <a:t>, 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텍스트가 출력될 </a:t>
            </a:r>
            <a:r>
              <a:rPr lang="en-US" altLang="ko-KR" sz="1200" b="1" dirty="0">
                <a:solidFill>
                  <a:srgbClr val="4F784C"/>
                </a:solidFill>
              </a:rPr>
              <a:t>x, y </a:t>
            </a:r>
            <a:r>
              <a:rPr lang="ko-KR" altLang="en-US" sz="1200" b="1" dirty="0">
                <a:solidFill>
                  <a:srgbClr val="4F784C"/>
                </a:solidFill>
              </a:rPr>
              <a:t>좌표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rownames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</a:t>
            </a:r>
            <a:r>
              <a:rPr lang="en-US" altLang="ko-KR" sz="1200" b="1" dirty="0"/>
              <a:t>),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출력할 텍스트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cex</a:t>
            </a:r>
            <a:r>
              <a:rPr lang="en-US" altLang="ko-KR" sz="1200" b="1" dirty="0"/>
              <a:t>=0.6,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폰트 크기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col="brown")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폰트 컬러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73A6B926-0F93-454B-805F-301BAD52BED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41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353E026-0B14-472D-BB3D-D6B8DD5A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94" y="636535"/>
            <a:ext cx="6929966" cy="402251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151AA071-DC6D-4D57-BB69-E31D6A955DAE}"/>
              </a:ext>
            </a:extLst>
          </p:cNvPr>
          <p:cNvSpPr txBox="1">
            <a:spLocks/>
          </p:cNvSpPr>
          <p:nvPr/>
        </p:nvSpPr>
        <p:spPr>
          <a:xfrm>
            <a:off x="5382090" y="3280579"/>
            <a:ext cx="3510390" cy="13784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b="1" dirty="0" err="1" smtClean="0"/>
              <a:t>st$Illiteracy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문맹률</a:t>
            </a:r>
            <a:r>
              <a:rPr lang="en-US" altLang="ko-KR" sz="1100" b="1" dirty="0" smtClean="0"/>
              <a:t>), </a:t>
            </a:r>
            <a:r>
              <a:rPr lang="en-US" altLang="ko-KR" sz="1100" b="1" dirty="0" err="1" smtClean="0"/>
              <a:t>st$Murder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범죄율</a:t>
            </a:r>
            <a:r>
              <a:rPr lang="en-US" altLang="ko-KR" sz="1100" b="1" dirty="0" smtClean="0"/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100" b="1" dirty="0" smtClean="0"/>
              <a:t>전반적으로 </a:t>
            </a:r>
            <a:r>
              <a:rPr lang="ko-KR" altLang="en-US" sz="1100" b="1" dirty="0"/>
              <a:t>문맹률이 높아질수록 범죄율이 증가하는 추세</a:t>
            </a:r>
            <a:endParaRPr lang="en-US" altLang="ko-KR" sz="11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100" b="1" dirty="0"/>
              <a:t>인구수가 많은 주가 대체로 범죄율도 높은 것을 확인</a:t>
            </a:r>
            <a:endParaRPr lang="en-US" altLang="ko-KR" sz="11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100" b="1" dirty="0"/>
              <a:t>범죄율이 가장 낮은 주는 </a:t>
            </a:r>
            <a:r>
              <a:rPr lang="en-US" altLang="ko-KR" sz="1100" b="1" dirty="0"/>
              <a:t>North Dakota</a:t>
            </a:r>
          </a:p>
          <a:p>
            <a:pPr marL="642938" lvl="2" indent="0">
              <a:buNone/>
            </a:pPr>
            <a:endParaRPr lang="en-US" altLang="ko-KR" sz="11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1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1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1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100" b="1" dirty="0"/>
          </a:p>
          <a:p>
            <a:pPr marL="642938" lvl="2" indent="0">
              <a:buNone/>
            </a:pPr>
            <a:endParaRPr lang="ko-KR" altLang="en-US" sz="1100" b="1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B5B5D044-C3A6-4EDF-B97D-0969CE7022A1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55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F7DB3ED-FE5E-4D90-9F44-9B70C6BB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69" y="573527"/>
            <a:ext cx="5615862" cy="456997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4FD6102-A3EC-47E5-92D5-08977A40BA6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54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37CAF14-4164-400E-80F4-69C7AB4E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70" y="749049"/>
            <a:ext cx="5615862" cy="882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1158E8F-3332-4818-BCE9-BD248CF7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80" y="1592892"/>
            <a:ext cx="5629500" cy="166115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90B5A54C-07C6-4961-9CA8-3345D07F0CCD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254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4. </a:t>
            </a:r>
            <a:r>
              <a:rPr lang="ko-KR" altLang="en-US" sz="1500" b="1" dirty="0"/>
              <a:t>모자이크 플롯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모자이크 플롯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mosic</a:t>
            </a:r>
            <a:r>
              <a:rPr lang="en-US" altLang="ko-KR" sz="1200" b="1" dirty="0"/>
              <a:t> plot): </a:t>
            </a:r>
            <a:r>
              <a:rPr lang="ko-KR" altLang="en-US" sz="1200" b="1" dirty="0"/>
              <a:t>다중변수 범주형 데이터에 대해 각 변수의 그룹별 비율을 면적으로 표시하여 정보를 전달</a:t>
            </a: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050CDA7-33AB-4F60-B9C7-D4677518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09" y="1852235"/>
            <a:ext cx="2150269" cy="2350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2B07E0-BE8D-44B4-9FF5-235E905D7CFC}"/>
              </a:ext>
            </a:extLst>
          </p:cNvPr>
          <p:cNvSpPr txBox="1"/>
          <p:nvPr/>
        </p:nvSpPr>
        <p:spPr>
          <a:xfrm>
            <a:off x="2107976" y="4161910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8-2 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모자이크 플롯의 예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59DA926B-A105-4D45-8DCA-2FEE67337153}"/>
              </a:ext>
            </a:extLst>
          </p:cNvPr>
          <p:cNvSpPr txBox="1">
            <a:spLocks/>
          </p:cNvSpPr>
          <p:nvPr/>
        </p:nvSpPr>
        <p:spPr>
          <a:xfrm>
            <a:off x="3920709" y="3043983"/>
            <a:ext cx="3663851" cy="105696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50" b="1" dirty="0"/>
              <a:t>예제 데이터</a:t>
            </a:r>
            <a:r>
              <a:rPr lang="en-US" altLang="ko-KR" sz="1050" b="1" dirty="0"/>
              <a:t>: </a:t>
            </a:r>
            <a:r>
              <a:rPr lang="en-US" altLang="ko-KR" sz="1050" b="1" dirty="0" err="1"/>
              <a:t>UCBAdmissions</a:t>
            </a:r>
            <a:endParaRPr lang="en-US" altLang="ko-KR" sz="105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50" b="1" dirty="0"/>
              <a:t>미국의 버클리대학교 대학원의 지원자와 합격자 통계를 성별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학과별로 정리</a:t>
            </a:r>
            <a:endParaRPr lang="en-US" altLang="ko-KR" sz="105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50" b="1" dirty="0"/>
              <a:t>아래는 지원자와 합격자 통계를 성별로 구분하여 모자이크 플롯으로 나타낸 것</a:t>
            </a: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F14D0793-1140-4151-92E3-D6E1583C812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1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2B07E0-BE8D-44B4-9FF5-235E905D7CFC}"/>
              </a:ext>
            </a:extLst>
          </p:cNvPr>
          <p:cNvSpPr txBox="1"/>
          <p:nvPr/>
        </p:nvSpPr>
        <p:spPr>
          <a:xfrm>
            <a:off x="3533728" y="2966377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8-3 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모자이크 플롯의 해석 </a:t>
            </a:r>
            <a:r>
              <a:rPr lang="en-US" altLang="ko-KR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endParaRPr lang="ko-KR" altLang="en-US" sz="825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59DA926B-A105-4D45-8DCA-2FEE67337153}"/>
              </a:ext>
            </a:extLst>
          </p:cNvPr>
          <p:cNvSpPr txBox="1">
            <a:spLocks/>
          </p:cNvSpPr>
          <p:nvPr/>
        </p:nvSpPr>
        <p:spPr>
          <a:xfrm>
            <a:off x="1922841" y="3280579"/>
            <a:ext cx="5838825" cy="175519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왼쪽의 전체 면적이 남성</a:t>
            </a:r>
            <a:r>
              <a:rPr lang="en-US" altLang="ko-KR" sz="1200" b="1" dirty="0"/>
              <a:t>(male) </a:t>
            </a:r>
            <a:r>
              <a:rPr lang="ko-KR" altLang="en-US" sz="1200" b="1" dirty="0"/>
              <a:t>지원자의 수를 나타내고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오른쪽의 전체 면적이 여성</a:t>
            </a:r>
            <a:r>
              <a:rPr lang="en-US" altLang="ko-KR" sz="1200" b="1" dirty="0"/>
              <a:t>(female) </a:t>
            </a:r>
            <a:r>
              <a:rPr lang="ko-KR" altLang="en-US" sz="1200" b="1" dirty="0"/>
              <a:t>지원자의 수를 나타냄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남성 지원자의 수가 여성 지원자 수에 비해 </a:t>
            </a:r>
            <a:r>
              <a:rPr lang="en-US" altLang="ko-KR" sz="1200" b="1" dirty="0"/>
              <a:t>1.5</a:t>
            </a:r>
            <a:r>
              <a:rPr lang="ko-KR" altLang="en-US" sz="1200" b="1" dirty="0"/>
              <a:t>배 정도 많음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위쪽 빨간색 면적은 합격자의 수를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아래쪽 회색 면적은 불합격자의 수를 나타냄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전체 지원자에서 합격자의 비율이 </a:t>
            </a:r>
            <a:r>
              <a:rPr lang="en-US" altLang="ko-KR" sz="1200" b="1" dirty="0"/>
              <a:t>50%</a:t>
            </a:r>
            <a:r>
              <a:rPr lang="ko-KR" altLang="en-US" sz="1200" b="1" dirty="0"/>
              <a:t>가 안 되는 것을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36CE86E-8F2F-43F4-9C78-DDC8D0B0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052" y="819172"/>
            <a:ext cx="3717229" cy="220825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02894BF7-1624-4966-A896-76539C53F8E1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42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2B07E0-BE8D-44B4-9FF5-235E905D7CFC}"/>
              </a:ext>
            </a:extLst>
          </p:cNvPr>
          <p:cNvSpPr txBox="1"/>
          <p:nvPr/>
        </p:nvSpPr>
        <p:spPr>
          <a:xfrm>
            <a:off x="3533728" y="2994365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8-4 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모자이크 플롯의 해석 </a:t>
            </a:r>
            <a:r>
              <a:rPr lang="en-US" altLang="ko-KR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endParaRPr lang="ko-KR" altLang="en-US" sz="825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59DA926B-A105-4D45-8DCA-2FEE67337153}"/>
              </a:ext>
            </a:extLst>
          </p:cNvPr>
          <p:cNvSpPr txBox="1">
            <a:spLocks/>
          </p:cNvSpPr>
          <p:nvPr/>
        </p:nvSpPr>
        <p:spPr>
          <a:xfrm>
            <a:off x="1939209" y="3464074"/>
            <a:ext cx="5704384" cy="14029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남성 지원자의 합격자 비율과 불합격자 비율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여성 지원자의 합격자 비율과 불합격자 비율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여성 지원자의 합격률이 남성 지원자의 합격률보다 눈에 띠게 낮음</a:t>
            </a:r>
            <a:endParaRPr lang="ko-KR" altLang="en-US" sz="1050" b="1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6BD49C0-F320-4408-95D1-063DEF43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01" y="750690"/>
            <a:ext cx="3779200" cy="231198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89477968-CA22-4F22-BB76-8D302E4E190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92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B78FE3-3E90-455C-9A25-E2859C8645B7}"/>
              </a:ext>
            </a:extLst>
          </p:cNvPr>
          <p:cNvSpPr/>
          <p:nvPr/>
        </p:nvSpPr>
        <p:spPr>
          <a:xfrm>
            <a:off x="1774234" y="78280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2B653B-5A2E-417C-AFE7-CA0184264C02}"/>
              </a:ext>
            </a:extLst>
          </p:cNvPr>
          <p:cNvSpPr/>
          <p:nvPr/>
        </p:nvSpPr>
        <p:spPr>
          <a:xfrm>
            <a:off x="1774233" y="1138070"/>
            <a:ext cx="5582452" cy="73054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3CA87-FEC8-46C4-AB3F-B2D39284CD9D}"/>
              </a:ext>
            </a:extLst>
          </p:cNvPr>
          <p:cNvSpPr txBox="1"/>
          <p:nvPr/>
        </p:nvSpPr>
        <p:spPr>
          <a:xfrm>
            <a:off x="1752820" y="83347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C9041E-4829-4728-9AE7-BEE736559BE5}"/>
              </a:ext>
            </a:extLst>
          </p:cNvPr>
          <p:cNvSpPr txBox="1"/>
          <p:nvPr/>
        </p:nvSpPr>
        <p:spPr>
          <a:xfrm>
            <a:off x="1816830" y="1175835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head(</a:t>
            </a:r>
            <a:r>
              <a:rPr lang="en-US" altLang="ko-KR" sz="1200" b="1" dirty="0" err="1"/>
              <a:t>mtcars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 err="1"/>
              <a:t>mosaicplot</a:t>
            </a:r>
            <a:r>
              <a:rPr lang="en-US" altLang="ko-KR" sz="1200" b="1" dirty="0"/>
              <a:t>(~</a:t>
            </a:r>
            <a:r>
              <a:rPr lang="en-US" altLang="ko-KR" sz="1200" b="1" dirty="0" err="1"/>
              <a:t>gear+vs</a:t>
            </a:r>
            <a:r>
              <a:rPr lang="en-US" altLang="ko-KR" sz="1200" b="1" dirty="0"/>
              <a:t>, data = </a:t>
            </a:r>
            <a:r>
              <a:rPr lang="en-US" altLang="ko-KR" sz="1200" b="1" dirty="0" err="1"/>
              <a:t>mtcars</a:t>
            </a:r>
            <a:r>
              <a:rPr lang="en-US" altLang="ko-KR" sz="1200" b="1" dirty="0"/>
              <a:t>, color=TRUE,</a:t>
            </a:r>
          </a:p>
          <a:p>
            <a:r>
              <a:rPr lang="en-US" altLang="ko-KR" sz="1200" b="1" dirty="0"/>
              <a:t> 	main ="Gear and Vs")</a:t>
            </a:r>
          </a:p>
          <a:p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6218409-30A4-4BB4-B0D9-386F6911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021512"/>
            <a:ext cx="5582452" cy="216938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45F7974-98F3-45F5-89D5-D8C37711E7C4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89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C79F11F-25B1-44AF-A73D-D4B79828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546525"/>
            <a:ext cx="5589820" cy="21693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F386644-8A0D-46E8-A6E0-323D9D8C1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92" y="2674356"/>
            <a:ext cx="5607877" cy="242732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3DB67D7-CB2A-49CB-887F-9A7C41AFAE8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2050" y="1041580"/>
            <a:ext cx="3565400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기어의 개수가 가장 많은 경우는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기어의 개수가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개는 드물다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엔진의 형태는 </a:t>
            </a:r>
            <a:r>
              <a:rPr lang="en-US" altLang="ko-KR" dirty="0" smtClean="0"/>
              <a:t>0, 1</a:t>
            </a:r>
            <a:r>
              <a:rPr lang="ko-KR" altLang="en-US" dirty="0" smtClean="0"/>
              <a:t>정도가 </a:t>
            </a:r>
            <a:r>
              <a:rPr lang="ko-KR" altLang="en-US" dirty="0" err="1" smtClean="0"/>
              <a:t>반반정도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기어의 개수가 홀수인 경우는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타입이 많고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짝수인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훨씬 많다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55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90919C9-FE1B-4CB4-B972-5792F07B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24" y="951571"/>
            <a:ext cx="5596353" cy="274059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DDF6CAF-93AF-4CD8-BAD8-ECBEF5A6B72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78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="" xmlns:a16="http://schemas.microsoft.com/office/drawing/2014/main" id="{851B39C6-A5D2-41C9-829F-2A553099C6EF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데이터 시각화 기법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="" xmlns:a16="http://schemas.microsoft.com/office/drawing/2014/main" id="{3988B1E8-6DD2-49B3-BE27-BFC4C5206B18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01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884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="" xmlns:a16="http://schemas.microsoft.com/office/drawing/2014/main" id="{C4B8CCA5-8AE7-4A5F-86A3-DBA916184D19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/>
              <a:t>ggplot</a:t>
            </a:r>
            <a:r>
              <a:rPr lang="en-US" altLang="ko-KR" b="1" dirty="0"/>
              <a:t> </a:t>
            </a:r>
            <a:r>
              <a:rPr lang="ko-KR" altLang="en-US" b="1" dirty="0"/>
              <a:t>패키지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="" xmlns:a16="http://schemas.microsoft.com/office/drawing/2014/main" id="{05B6A726-0B6A-4434-96FB-D682485B5F5C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02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627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>
                <a:solidFill>
                  <a:schemeClr val="accent3"/>
                </a:solidFill>
              </a:rPr>
              <a:t>   </a:t>
            </a:r>
            <a:endParaRPr lang="en-US" altLang="ko-KR" sz="135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지금까지는 그래프를 작성할 때 주로 </a:t>
            </a:r>
            <a:r>
              <a:rPr lang="en-US" altLang="ko-KR" sz="1200" b="1" dirty="0"/>
              <a:t>R</a:t>
            </a:r>
            <a:r>
              <a:rPr lang="ko-KR" altLang="en-US" sz="1200" b="1" dirty="0"/>
              <a:t>에서 제공하는 기본적인 함수들을 이용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보다 미적인 그래프를 작성하려면 </a:t>
            </a:r>
            <a:r>
              <a:rPr lang="en-US" altLang="ko-KR" sz="1200" b="1" dirty="0" err="1">
                <a:solidFill>
                  <a:srgbClr val="FF0000"/>
                </a:solidFill>
              </a:rPr>
              <a:t>ggplot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패키지를 주로 이용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ggplot</a:t>
            </a:r>
            <a:r>
              <a:rPr lang="ko-KR" altLang="en-US" sz="1200" b="1" dirty="0"/>
              <a:t>은 </a:t>
            </a:r>
            <a:r>
              <a:rPr lang="en-US" altLang="ko-KR" sz="1200" b="1" dirty="0"/>
              <a:t>R</a:t>
            </a:r>
            <a:r>
              <a:rPr lang="ko-KR" altLang="en-US" sz="1200" b="1" dirty="0"/>
              <a:t>의 강점 중의 하나가 </a:t>
            </a:r>
            <a:r>
              <a:rPr lang="en-US" altLang="ko-KR" sz="1200" b="1" dirty="0" err="1"/>
              <a:t>ggplot</a:t>
            </a:r>
            <a:r>
              <a:rPr lang="ko-KR" altLang="en-US" sz="1200" b="1" dirty="0"/>
              <a:t>이라고 할 만큼 데이터 시각화에서 널리 사용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rgbClr val="FF0000"/>
                </a:solidFill>
              </a:rPr>
              <a:t>ggplot</a:t>
            </a:r>
            <a:r>
              <a:rPr lang="ko-KR" altLang="en-US" sz="1200" b="1" dirty="0">
                <a:solidFill>
                  <a:srgbClr val="FF0000"/>
                </a:solidFill>
              </a:rPr>
              <a:t>은 복잡하고 화려한 그래프를 작성할 수 있다는 장점이 있지만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그만큼 배우기 어렵다는 것이 단점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ggplot2 </a:t>
            </a:r>
            <a:r>
              <a:rPr lang="ko-KR" altLang="en-US" sz="1200" b="1" dirty="0"/>
              <a:t>패키지의 설치 필요</a:t>
            </a:r>
            <a:endParaRPr lang="en-US" altLang="ko-KR" sz="120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825BEB9-ED17-44C1-97BA-E4845E17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76" y="2976795"/>
            <a:ext cx="2813634" cy="2013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2667AD7-6553-4EB0-9A8B-A6B3ED3372B1}"/>
              </a:ext>
            </a:extLst>
          </p:cNvPr>
          <p:cNvSpPr txBox="1"/>
          <p:nvPr/>
        </p:nvSpPr>
        <p:spPr>
          <a:xfrm>
            <a:off x="4524659" y="4735784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8-5 </a:t>
            </a:r>
            <a:r>
              <a:rPr lang="en-US" altLang="ko-KR" sz="825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ggplot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사례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6D27FF26-B3D2-4D08-93FC-4720416ED26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853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2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en-US" altLang="ko-KR" sz="1500" b="1" dirty="0" err="1"/>
              <a:t>ggplot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명령문의 기본 구조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하나의 </a:t>
            </a:r>
            <a:r>
              <a:rPr lang="en-US" altLang="ko-KR" sz="1200" b="1" dirty="0" err="1">
                <a:solidFill>
                  <a:srgbClr val="FF0000"/>
                </a:solidFill>
              </a:rPr>
              <a:t>ggplot</a:t>
            </a:r>
            <a:r>
              <a:rPr lang="en-US" altLang="ko-KR" sz="1200" b="1" dirty="0">
                <a:solidFill>
                  <a:srgbClr val="FF0000"/>
                </a:solidFill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</a:rPr>
              <a:t>함수와 여러 개의 </a:t>
            </a:r>
            <a:r>
              <a:rPr lang="en-US" altLang="ko-KR" sz="1200" b="1" dirty="0" err="1">
                <a:solidFill>
                  <a:srgbClr val="FF0000"/>
                </a:solidFill>
              </a:rPr>
              <a:t>geom_xx</a:t>
            </a:r>
            <a:r>
              <a:rPr lang="en-US" altLang="ko-KR" sz="1200" b="1" dirty="0">
                <a:solidFill>
                  <a:srgbClr val="FF0000"/>
                </a:solidFill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</a:rPr>
              <a:t>함수들이 </a:t>
            </a:r>
            <a:r>
              <a:rPr lang="en-US" altLang="ko-KR" sz="1200" b="1" dirty="0">
                <a:solidFill>
                  <a:srgbClr val="FF0000"/>
                </a:solidFill>
              </a:rPr>
              <a:t>+</a:t>
            </a:r>
            <a:r>
              <a:rPr lang="ko-KR" altLang="en-US" sz="1200" b="1" dirty="0">
                <a:solidFill>
                  <a:srgbClr val="FF0000"/>
                </a:solidFill>
              </a:rPr>
              <a:t>로 연결되어 하나의 그래프를 완성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ggplot</a:t>
            </a:r>
            <a:r>
              <a:rPr lang="en-US" altLang="ko-KR" sz="1200" b="1" dirty="0"/>
              <a:t>() </a:t>
            </a:r>
            <a:r>
              <a:rPr lang="ko-KR" altLang="en-US" sz="1200" b="1" dirty="0"/>
              <a:t>함수의 매개변수로 그래프를 작성할 때 사용할 데이터셋 </a:t>
            </a:r>
            <a:r>
              <a:rPr lang="en-US" altLang="ko-KR" sz="1200" b="1" dirty="0"/>
              <a:t>(data=xx)</a:t>
            </a:r>
            <a:r>
              <a:rPr lang="ko-KR" altLang="en-US" sz="1200" b="1" dirty="0"/>
              <a:t>와 데이터셋 안에서 </a:t>
            </a:r>
            <a:r>
              <a:rPr lang="en-US" altLang="ko-KR" sz="1200" b="1" dirty="0">
                <a:solidFill>
                  <a:srgbClr val="FF0000"/>
                </a:solidFill>
              </a:rPr>
              <a:t>x</a:t>
            </a:r>
            <a:r>
              <a:rPr lang="ko-KR" altLang="en-US" sz="1200" b="1" dirty="0">
                <a:solidFill>
                  <a:srgbClr val="FF0000"/>
                </a:solidFill>
              </a:rPr>
              <a:t>축</a:t>
            </a:r>
            <a:r>
              <a:rPr lang="en-US" altLang="ko-KR" sz="1200" b="1" dirty="0">
                <a:solidFill>
                  <a:srgbClr val="FF0000"/>
                </a:solidFill>
              </a:rPr>
              <a:t>, y</a:t>
            </a:r>
            <a:r>
              <a:rPr lang="ko-KR" altLang="en-US" sz="1200" b="1" dirty="0">
                <a:solidFill>
                  <a:srgbClr val="FF0000"/>
                </a:solidFill>
              </a:rPr>
              <a:t>축으로 사용할 열 이름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</a:rPr>
              <a:t>aes</a:t>
            </a:r>
            <a:r>
              <a:rPr lang="en-US" altLang="ko-KR" sz="1200" b="1" dirty="0">
                <a:solidFill>
                  <a:srgbClr val="FF0000"/>
                </a:solidFill>
              </a:rPr>
              <a:t>(x=x1,y=x2))</a:t>
            </a:r>
            <a:r>
              <a:rPr lang="ko-KR" altLang="en-US" sz="1200" b="1" dirty="0">
                <a:solidFill>
                  <a:srgbClr val="FF0000"/>
                </a:solidFill>
              </a:rPr>
              <a:t>을 지정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이 데이터를 이용하여 어떤 형태의 그래프를 그릴지를 </a:t>
            </a:r>
            <a:r>
              <a:rPr lang="en-US" altLang="ko-KR" sz="1200" b="1" dirty="0" err="1">
                <a:solidFill>
                  <a:srgbClr val="FF0000"/>
                </a:solidFill>
              </a:rPr>
              <a:t>geom_xx</a:t>
            </a:r>
            <a:r>
              <a:rPr lang="en-US" altLang="ko-KR" sz="1200" b="1" dirty="0">
                <a:solidFill>
                  <a:srgbClr val="FF0000"/>
                </a:solidFill>
              </a:rPr>
              <a:t>()</a:t>
            </a:r>
            <a:r>
              <a:rPr lang="ko-KR" altLang="en-US" sz="1200" b="1" dirty="0">
                <a:solidFill>
                  <a:srgbClr val="FF0000"/>
                </a:solidFill>
              </a:rPr>
              <a:t>를 통해 지정 </a:t>
            </a:r>
            <a:r>
              <a:rPr lang="en-US" altLang="ko-KR" sz="1200" b="1" dirty="0">
                <a:solidFill>
                  <a:srgbClr val="FF0000"/>
                </a:solidFill>
              </a:rPr>
              <a:t/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en-US" altLang="ko-KR" sz="1200" b="1" dirty="0"/>
              <a:t>ex) </a:t>
            </a:r>
            <a:r>
              <a:rPr lang="en-US" altLang="ko-KR" sz="1200" b="1" dirty="0" err="1"/>
              <a:t>geom_bar</a:t>
            </a:r>
            <a:r>
              <a:rPr lang="en-US" altLang="ko-KR" sz="1200" b="1" dirty="0" smtClean="0"/>
              <a:t>() -</a:t>
            </a:r>
            <a:r>
              <a:rPr lang="ko-KR" altLang="en-US" sz="1200" b="1" dirty="0" smtClean="0"/>
              <a:t>막대그래프</a:t>
            </a:r>
            <a:endParaRPr lang="en-US" altLang="ko-KR" sz="120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58AB6FA-1F10-445B-9647-1B3368E5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26" y="2774274"/>
            <a:ext cx="5604549" cy="117610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9A959EF-1EF9-4747-B82A-4D005FE8805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90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막대그래프의 작성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2.1</a:t>
            </a:r>
            <a:r>
              <a:rPr lang="ko-KR" altLang="en-US" sz="1350" b="1" dirty="0"/>
              <a:t> 기본적인 막대그래프 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0BD74C6-10D2-4328-862B-B85836E72146}"/>
              </a:ext>
            </a:extLst>
          </p:cNvPr>
          <p:cNvSpPr/>
          <p:nvPr/>
        </p:nvSpPr>
        <p:spPr>
          <a:xfrm>
            <a:off x="1875495" y="1360786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A6B70C0-E960-42FA-8944-FAB18D573546}"/>
              </a:ext>
            </a:extLst>
          </p:cNvPr>
          <p:cNvSpPr/>
          <p:nvPr/>
        </p:nvSpPr>
        <p:spPr>
          <a:xfrm>
            <a:off x="1875495" y="1716052"/>
            <a:ext cx="5582452" cy="20270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05A2BCB-A2AA-4AB8-BDB5-3D97A0A070D9}"/>
              </a:ext>
            </a:extLst>
          </p:cNvPr>
          <p:cNvSpPr txBox="1"/>
          <p:nvPr/>
        </p:nvSpPr>
        <p:spPr>
          <a:xfrm>
            <a:off x="1854081" y="141146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E649C3-1007-4C98-BF44-30AC7475D976}"/>
              </a:ext>
            </a:extLst>
          </p:cNvPr>
          <p:cNvSpPr txBox="1"/>
          <p:nvPr/>
        </p:nvSpPr>
        <p:spPr>
          <a:xfrm>
            <a:off x="1918091" y="1753818"/>
            <a:ext cx="66593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library(ggplot2)</a:t>
            </a:r>
          </a:p>
          <a:p>
            <a:r>
              <a:rPr lang="en-US" altLang="ko-KR" sz="1200" b="1" dirty="0"/>
              <a:t>month &lt;- c(1,2,3,4,5,6)</a:t>
            </a:r>
          </a:p>
          <a:p>
            <a:r>
              <a:rPr lang="en-US" altLang="ko-KR" sz="1200" b="1" dirty="0"/>
              <a:t>rain &lt;- c(55,50,45,50,60,70)</a:t>
            </a:r>
          </a:p>
          <a:p>
            <a:r>
              <a:rPr lang="en-US" altLang="ko-KR" sz="1200" b="1" dirty="0"/>
              <a:t>df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month,rain</a:t>
            </a:r>
            <a:r>
              <a:rPr lang="en-US" altLang="ko-KR" sz="1200" b="1" dirty="0"/>
              <a:t>) 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그래프를 작성할 대상 데이터</a:t>
            </a:r>
          </a:p>
          <a:p>
            <a:r>
              <a:rPr lang="en-US" altLang="ko-KR" sz="1200" b="1" dirty="0" err="1"/>
              <a:t>d</a:t>
            </a:r>
            <a:r>
              <a:rPr lang="en-US" altLang="ko-KR" sz="1200" b="1" dirty="0" err="1" smtClean="0"/>
              <a:t>f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(df,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(x=</a:t>
            </a:r>
            <a:r>
              <a:rPr lang="en-US" altLang="ko-KR" sz="1200" b="1" dirty="0" err="1"/>
              <a:t>month,y</a:t>
            </a:r>
            <a:r>
              <a:rPr lang="en-US" altLang="ko-KR" sz="1200" b="1" dirty="0"/>
              <a:t>=rain)) +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그래프를 그릴 데이터 지정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 err="1"/>
              <a:t>geom_bar</a:t>
            </a:r>
            <a:r>
              <a:rPr lang="en-US" altLang="ko-KR" sz="1200" b="1" dirty="0"/>
              <a:t>(stat="identity",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막대의 높이는 </a:t>
            </a:r>
            <a:r>
              <a:rPr lang="en-US" altLang="ko-KR" sz="1200" b="1" dirty="0">
                <a:solidFill>
                  <a:srgbClr val="4F784C"/>
                </a:solidFill>
              </a:rPr>
              <a:t>y</a:t>
            </a:r>
            <a:r>
              <a:rPr lang="ko-KR" altLang="en-US" sz="1200" b="1" dirty="0">
                <a:solidFill>
                  <a:srgbClr val="4F784C"/>
                </a:solidFill>
              </a:rPr>
              <a:t>축에 해당하는 열의 값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width=0.7,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막대의 폭 지정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fill="</a:t>
            </a:r>
            <a:r>
              <a:rPr lang="en-US" altLang="ko-KR" sz="1200" b="1" dirty="0" err="1"/>
              <a:t>steelblue</a:t>
            </a:r>
            <a:r>
              <a:rPr lang="en-US" altLang="ko-KR" sz="1200" b="1" dirty="0"/>
              <a:t>")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막대의 색 지정</a:t>
            </a:r>
          </a:p>
          <a:p>
            <a:endParaRPr lang="ko-KR" altLang="en-US" sz="1200" b="1" dirty="0">
              <a:solidFill>
                <a:srgbClr val="4F784C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AA08E326-4737-4D25-B55D-931FAC40497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E335041-9B81-434B-BB2C-21B1406B6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24" y="845786"/>
            <a:ext cx="5596353" cy="29050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6A502E9-C2F7-425B-9CCE-E2FD5567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24" y="3750795"/>
            <a:ext cx="5596353" cy="95302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5A16E085-4037-46A3-A55B-F6F0D3E860C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56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EA0781A-2D18-4E3F-9902-1C6BC834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25" y="850107"/>
            <a:ext cx="5679149" cy="1721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B66B268-BAB6-4BB6-AD7C-B88EC22A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22" y="2571750"/>
            <a:ext cx="5661900" cy="334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874EA02-1053-4341-87CB-94701E50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823" y="2976564"/>
            <a:ext cx="5678030" cy="178642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C0C6CAF7-F83C-405E-BFFB-8188B3BA92A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0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767C796-8AFE-4236-A183-BA2E5D28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27" y="1086586"/>
            <a:ext cx="5618639" cy="210615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0B00B1B-862C-4A23-9344-F97851CCC68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02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2.1</a:t>
            </a:r>
            <a:r>
              <a:rPr lang="ko-KR" altLang="en-US" sz="1350" b="1" dirty="0"/>
              <a:t> 막대그래프 꾸미기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857D937-1C49-47B1-B951-5E9884FF812D}"/>
              </a:ext>
            </a:extLst>
          </p:cNvPr>
          <p:cNvSpPr/>
          <p:nvPr/>
        </p:nvSpPr>
        <p:spPr>
          <a:xfrm>
            <a:off x="1774234" y="1100775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CD31F6-7BE7-47B2-8DDF-525A38B69CCB}"/>
              </a:ext>
            </a:extLst>
          </p:cNvPr>
          <p:cNvSpPr/>
          <p:nvPr/>
        </p:nvSpPr>
        <p:spPr>
          <a:xfrm>
            <a:off x="1774233" y="1456042"/>
            <a:ext cx="5582452" cy="172327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67E493-0542-4CDC-84FE-030C53146BAA}"/>
              </a:ext>
            </a:extLst>
          </p:cNvPr>
          <p:cNvSpPr txBox="1"/>
          <p:nvPr/>
        </p:nvSpPr>
        <p:spPr>
          <a:xfrm>
            <a:off x="1752820" y="115145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49917C2-DBED-48E2-9C1A-85EB74F1B521}"/>
              </a:ext>
            </a:extLst>
          </p:cNvPr>
          <p:cNvSpPr txBox="1"/>
          <p:nvPr/>
        </p:nvSpPr>
        <p:spPr>
          <a:xfrm>
            <a:off x="1816830" y="1493807"/>
            <a:ext cx="698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(df,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(x=</a:t>
            </a:r>
            <a:r>
              <a:rPr lang="en-US" altLang="ko-KR" sz="1200" b="1" dirty="0" err="1"/>
              <a:t>month,y</a:t>
            </a:r>
            <a:r>
              <a:rPr lang="en-US" altLang="ko-KR" sz="1200" b="1" dirty="0"/>
              <a:t>=rain)) + 	# </a:t>
            </a:r>
            <a:r>
              <a:rPr lang="ko-KR" altLang="en-US" sz="1200" b="1" dirty="0"/>
              <a:t>그래프를 그릴 데이터 지정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 err="1"/>
              <a:t>geom_bar</a:t>
            </a:r>
            <a:r>
              <a:rPr lang="en-US" altLang="ko-KR" sz="1200" b="1" dirty="0"/>
              <a:t>(stat="identity", 		# </a:t>
            </a:r>
            <a:r>
              <a:rPr lang="ko-KR" altLang="en-US" sz="1200" b="1" dirty="0"/>
              <a:t>막대 높이는 </a:t>
            </a:r>
            <a:r>
              <a:rPr lang="en-US" altLang="ko-KR" sz="1200" b="1" dirty="0"/>
              <a:t>y</a:t>
            </a:r>
            <a:r>
              <a:rPr lang="ko-KR" altLang="en-US" sz="1200" b="1" dirty="0"/>
              <a:t>축에 해당하는 열의 값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width=0.7, 			# </a:t>
            </a:r>
            <a:r>
              <a:rPr lang="ko-KR" altLang="en-US" sz="1200" b="1" dirty="0"/>
              <a:t>막대의 폭 지정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fill="</a:t>
            </a:r>
            <a:r>
              <a:rPr lang="en-US" altLang="ko-KR" sz="1200" b="1" dirty="0" err="1"/>
              <a:t>steelblue</a:t>
            </a:r>
            <a:r>
              <a:rPr lang="en-US" altLang="ko-KR" sz="1200" b="1" dirty="0"/>
              <a:t>") + 		</a:t>
            </a:r>
            <a:r>
              <a:rPr lang="en-US" altLang="ko-KR" sz="1200" b="1" dirty="0" smtClean="0"/>
              <a:t># </a:t>
            </a:r>
            <a:r>
              <a:rPr lang="ko-KR" altLang="en-US" sz="1200" b="1" dirty="0"/>
              <a:t>막대의 색 지정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 err="1"/>
              <a:t>ggtitle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월별 강수량</a:t>
            </a:r>
            <a:r>
              <a:rPr lang="en-US" altLang="ko-KR" sz="1200" b="1" dirty="0"/>
              <a:t>") + 		# </a:t>
            </a:r>
            <a:r>
              <a:rPr lang="ko-KR" altLang="en-US" sz="1200" b="1" dirty="0"/>
              <a:t>그래프의 제목 지정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theme(</a:t>
            </a:r>
            <a:r>
              <a:rPr lang="en-US" altLang="ko-KR" sz="1200" b="1" dirty="0" err="1"/>
              <a:t>plot.title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element_text</a:t>
            </a:r>
            <a:r>
              <a:rPr lang="en-US" altLang="ko-KR" sz="1200" b="1" dirty="0"/>
              <a:t>(size=25, face="bold", </a:t>
            </a:r>
            <a:r>
              <a:rPr lang="en-US" altLang="ko-KR" sz="1200" b="1" dirty="0" err="1"/>
              <a:t>colour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steelblue</a:t>
            </a:r>
            <a:r>
              <a:rPr lang="en-US" altLang="ko-KR" sz="1200" b="1" dirty="0"/>
              <a:t>")) +</a:t>
            </a:r>
          </a:p>
          <a:p>
            <a:r>
              <a:rPr lang="en-US" altLang="ko-KR" sz="1200" b="1" dirty="0"/>
              <a:t> labs(x="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",y="</a:t>
            </a:r>
            <a:r>
              <a:rPr lang="ko-KR" altLang="en-US" sz="1200" b="1" dirty="0"/>
              <a:t>강수량</a:t>
            </a:r>
            <a:r>
              <a:rPr lang="en-US" altLang="ko-KR" sz="1200" b="1" dirty="0"/>
              <a:t>") + 		# </a:t>
            </a:r>
            <a:r>
              <a:rPr lang="ko-KR" altLang="en-US" sz="1200" b="1" dirty="0"/>
              <a:t>그래프의 </a:t>
            </a:r>
            <a:r>
              <a:rPr lang="en-US" altLang="ko-KR" sz="1200" b="1" dirty="0"/>
              <a:t>x, y</a:t>
            </a:r>
            <a:r>
              <a:rPr lang="ko-KR" altLang="en-US" sz="1200" b="1" dirty="0"/>
              <a:t>축 레이블 지정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 err="1"/>
              <a:t>coord_flip</a:t>
            </a:r>
            <a:r>
              <a:rPr lang="en-US" altLang="ko-KR" sz="1200" b="1" dirty="0"/>
              <a:t>( ) 			# </a:t>
            </a:r>
            <a:r>
              <a:rPr lang="ko-KR" altLang="en-US" sz="1200" b="1" dirty="0"/>
              <a:t>그래프를 가로 방향으로 출력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59A4BC15-CE86-4C3B-B2A4-C6EBF73FDEFD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44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20BEC55-4767-45DF-AE64-F21E4565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28" y="573528"/>
            <a:ext cx="5615676" cy="21837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EFD7BA0-4942-4E69-9793-D0801D10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79" y="2757244"/>
            <a:ext cx="5622042" cy="23582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95934C8E-C846-4B57-AEA5-A5C79DA1949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3. </a:t>
            </a:r>
            <a:r>
              <a:rPr lang="ko-KR" altLang="en-US" sz="1500" b="1" dirty="0"/>
              <a:t>히스토그램의 작성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3.1</a:t>
            </a:r>
            <a:r>
              <a:rPr lang="ko-KR" altLang="en-US" sz="1350" b="1" dirty="0"/>
              <a:t> 기본적인 히스토그램 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0BD74C6-10D2-4328-862B-B85836E72146}"/>
              </a:ext>
            </a:extLst>
          </p:cNvPr>
          <p:cNvSpPr/>
          <p:nvPr/>
        </p:nvSpPr>
        <p:spPr>
          <a:xfrm>
            <a:off x="1774234" y="1404558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A6B70C0-E960-42FA-8944-FAB18D573546}"/>
              </a:ext>
            </a:extLst>
          </p:cNvPr>
          <p:cNvSpPr/>
          <p:nvPr/>
        </p:nvSpPr>
        <p:spPr>
          <a:xfrm>
            <a:off x="1774233" y="1759824"/>
            <a:ext cx="5582452" cy="94694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05A2BCB-A2AA-4AB8-BDB5-3D97A0A070D9}"/>
              </a:ext>
            </a:extLst>
          </p:cNvPr>
          <p:cNvSpPr txBox="1"/>
          <p:nvPr/>
        </p:nvSpPr>
        <p:spPr>
          <a:xfrm>
            <a:off x="1752820" y="145523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8-7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E649C3-1007-4C98-BF44-30AC7475D976}"/>
              </a:ext>
            </a:extLst>
          </p:cNvPr>
          <p:cNvSpPr txBox="1"/>
          <p:nvPr/>
        </p:nvSpPr>
        <p:spPr>
          <a:xfrm>
            <a:off x="1816830" y="1797590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library(ggplot2)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(iris,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(x=</a:t>
            </a:r>
            <a:r>
              <a:rPr lang="en-US" altLang="ko-KR" sz="1200" b="1" dirty="0" err="1"/>
              <a:t>Petal.Length</a:t>
            </a:r>
            <a:r>
              <a:rPr lang="en-US" altLang="ko-KR" sz="1200" b="1" dirty="0"/>
              <a:t>)) +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그래프를 그릴 데이터 지정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 err="1"/>
              <a:t>geom_histogram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binwidth</a:t>
            </a:r>
            <a:r>
              <a:rPr lang="en-US" altLang="ko-KR" sz="1200" b="1" dirty="0"/>
              <a:t>=0.5)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히스토그램 작성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256C3E5-E391-4DFA-913E-243A465D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33" y="2712998"/>
            <a:ext cx="5587334" cy="212025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296DFA17-927D-429D-9A28-02BD1B96054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1381" y="2728428"/>
            <a:ext cx="403988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히스토그램에 대해서 공부를 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히스토그램은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숫자자료에 대해 일정 길이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구간을 나눈 뒤 각 구간에 속하는 </a:t>
            </a:r>
            <a:r>
              <a:rPr lang="ko-KR" altLang="en-US" dirty="0" err="1" smtClean="0"/>
              <a:t>자료값이</a:t>
            </a:r>
            <a:endParaRPr lang="en-US" altLang="ko-KR" dirty="0" smtClean="0"/>
          </a:p>
          <a:p>
            <a:r>
              <a:rPr lang="ko-KR" altLang="en-US" dirty="0" smtClean="0"/>
              <a:t>몇 개 있는지 카운트하는 차트이다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매개변수로 온 </a:t>
            </a:r>
            <a:r>
              <a:rPr lang="en-US" altLang="ko-KR" dirty="0" err="1" smtClean="0"/>
              <a:t>binwidth</a:t>
            </a:r>
            <a:r>
              <a:rPr lang="ko-KR" altLang="en-US" dirty="0" smtClean="0"/>
              <a:t>는 막대의 데이터 </a:t>
            </a:r>
            <a:endParaRPr lang="en-US" altLang="ko-KR" dirty="0" smtClean="0"/>
          </a:p>
          <a:p>
            <a:r>
              <a:rPr lang="ko-KR" altLang="en-US" dirty="0" smtClean="0"/>
              <a:t>구간의 간격을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로 하라는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데이터 시각화의 중요성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데이터 시각화</a:t>
            </a:r>
            <a:r>
              <a:rPr lang="en-US" altLang="ko-KR" sz="1200" b="1" dirty="0"/>
              <a:t>(data visualization) :  </a:t>
            </a:r>
            <a:r>
              <a:rPr lang="ko-KR" altLang="en-US" sz="1200" b="1" dirty="0"/>
              <a:t>숫자 형태의 데이터를 그래프나 그림 등의 형태로 표현하는 과정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데이터 분석 과정에서 중요한 기술 중의 하나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데이터를 시각화 하면 데이터가 담고 있는 정보나 의미를 보다 쉽게 파악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경우에 따라서는 시각화 결과로부터 중요한 영감을 얻기도 </a:t>
            </a:r>
            <a:r>
              <a:rPr lang="ko-KR" altLang="en-US" sz="1200" b="1" dirty="0" smtClean="0"/>
              <a:t>함</a:t>
            </a:r>
            <a:endParaRPr lang="en-US" altLang="ko-KR" sz="12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/>
              <a:t>독립적인 교육과정이 따로 존재할 만큼 중요</a:t>
            </a: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E2D0A1B-7D81-4999-B047-4C84E39A4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8" y="2976795"/>
            <a:ext cx="3857625" cy="1890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E41B56-DEA8-419B-8B10-4CF44C704BCF}"/>
              </a:ext>
            </a:extLst>
          </p:cNvPr>
          <p:cNvSpPr txBox="1"/>
          <p:nvPr/>
        </p:nvSpPr>
        <p:spPr>
          <a:xfrm>
            <a:off x="3533728" y="4803292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8-1 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다양한 데이터 시각화 사례들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73CC1262-AE0A-4B9F-95D2-335EC08DE0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61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3.2</a:t>
            </a:r>
            <a:r>
              <a:rPr lang="ko-KR" altLang="en-US" sz="1350" b="1" dirty="0"/>
              <a:t> 그룹별 히스토그램 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0BD74C6-10D2-4328-862B-B85836E72146}"/>
              </a:ext>
            </a:extLst>
          </p:cNvPr>
          <p:cNvSpPr/>
          <p:nvPr/>
        </p:nvSpPr>
        <p:spPr>
          <a:xfrm>
            <a:off x="1774234" y="1100775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A6B70C0-E960-42FA-8944-FAB18D573546}"/>
              </a:ext>
            </a:extLst>
          </p:cNvPr>
          <p:cNvSpPr/>
          <p:nvPr/>
        </p:nvSpPr>
        <p:spPr>
          <a:xfrm>
            <a:off x="1744719" y="1456041"/>
            <a:ext cx="5582452" cy="10303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05A2BCB-A2AA-4AB8-BDB5-3D97A0A070D9}"/>
              </a:ext>
            </a:extLst>
          </p:cNvPr>
          <p:cNvSpPr txBox="1"/>
          <p:nvPr/>
        </p:nvSpPr>
        <p:spPr>
          <a:xfrm>
            <a:off x="1752820" y="115145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8-8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E649C3-1007-4C98-BF44-30AC7475D976}"/>
              </a:ext>
            </a:extLst>
          </p:cNvPr>
          <p:cNvSpPr txBox="1"/>
          <p:nvPr/>
        </p:nvSpPr>
        <p:spPr>
          <a:xfrm>
            <a:off x="1816830" y="1493808"/>
            <a:ext cx="5320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library(ggplot2)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(iris,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(x=</a:t>
            </a:r>
            <a:r>
              <a:rPr lang="en-US" altLang="ko-KR" sz="1200" b="1" dirty="0" err="1"/>
              <a:t>Sepal.Width</a:t>
            </a:r>
            <a:r>
              <a:rPr lang="en-US" altLang="ko-KR" sz="1200" b="1" dirty="0"/>
              <a:t>, fill=Species, color=Species)) +</a:t>
            </a:r>
          </a:p>
          <a:p>
            <a:r>
              <a:rPr lang="en-US" altLang="ko-KR" sz="1200" b="1" dirty="0"/>
              <a:t> 	</a:t>
            </a:r>
            <a:r>
              <a:rPr lang="en-US" altLang="ko-KR" sz="1200" b="1" dirty="0" err="1"/>
              <a:t>geom_histogram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binwidth</a:t>
            </a:r>
            <a:r>
              <a:rPr lang="en-US" altLang="ko-KR" sz="1200" b="1" dirty="0"/>
              <a:t> = 0.5, position="dodge") +</a:t>
            </a:r>
          </a:p>
          <a:p>
            <a:r>
              <a:rPr lang="en-US" altLang="ko-KR" sz="1200" b="1" dirty="0"/>
              <a:t> 	theme(</a:t>
            </a:r>
            <a:r>
              <a:rPr lang="en-US" altLang="ko-KR" sz="1200" b="1" dirty="0" err="1"/>
              <a:t>legend.position</a:t>
            </a:r>
            <a:r>
              <a:rPr lang="en-US" altLang="ko-KR" sz="1200" b="1" dirty="0"/>
              <a:t>="top")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F9CFF03-FCB7-4F2D-B691-3851B3EC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19" y="2607639"/>
            <a:ext cx="5582452" cy="211840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F8DEC2CA-B928-4A1D-93E5-1820D9786DE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1381" y="2728428"/>
            <a:ext cx="384432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색상은 알다시피 </a:t>
            </a:r>
            <a:r>
              <a:rPr lang="ko-KR" altLang="en-US" dirty="0" err="1" smtClean="0"/>
              <a:t>팩터이기에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1,2,3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변경이</a:t>
            </a:r>
            <a:endParaRPr lang="en-US" altLang="ko-KR" dirty="0" smtClean="0"/>
          </a:p>
          <a:p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분홍색</a:t>
            </a:r>
            <a:r>
              <a:rPr lang="en-US" altLang="ko-KR" dirty="0" smtClean="0"/>
              <a:t>,</a:t>
            </a:r>
            <a:r>
              <a:rPr lang="ko-KR" altLang="en-US" dirty="0" smtClean="0"/>
              <a:t>녹색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파랑색</a:t>
            </a:r>
            <a:r>
              <a:rPr lang="ko-KR" altLang="en-US" dirty="0" smtClean="0"/>
              <a:t> 막대가 함께</a:t>
            </a:r>
            <a:endParaRPr lang="en-US" altLang="ko-KR" dirty="0" smtClean="0"/>
          </a:p>
          <a:p>
            <a:r>
              <a:rPr lang="ko-KR" altLang="en-US" dirty="0" smtClean="0"/>
              <a:t>표시되어진다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아울러 </a:t>
            </a:r>
            <a:r>
              <a:rPr lang="en-US" altLang="ko-KR" dirty="0" smtClean="0"/>
              <a:t>dodge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막대들이 겹치지 않고 위치를</a:t>
            </a:r>
            <a:endParaRPr lang="en-US" altLang="ko-KR" dirty="0" smtClean="0"/>
          </a:p>
          <a:p>
            <a:r>
              <a:rPr lang="ko-KR" altLang="en-US" dirty="0" smtClean="0"/>
              <a:t>잡도록 하는 옵션이며</a:t>
            </a:r>
            <a:r>
              <a:rPr lang="en-US" altLang="ko-KR" dirty="0" smtClean="0"/>
              <a:t>, theme(</a:t>
            </a:r>
            <a:r>
              <a:rPr lang="en-US" altLang="ko-KR" dirty="0" err="1" smtClean="0"/>
              <a:t>legend.position</a:t>
            </a:r>
            <a:r>
              <a:rPr lang="en-US" altLang="ko-KR" dirty="0" smtClean="0"/>
              <a:t>=</a:t>
            </a:r>
          </a:p>
          <a:p>
            <a:r>
              <a:rPr lang="en-US" altLang="ko-KR" dirty="0" smtClean="0"/>
              <a:t>“top”</a:t>
            </a:r>
            <a:r>
              <a:rPr lang="ko-KR" altLang="en-US" dirty="0" smtClean="0"/>
              <a:t>는 범례를 상위로 잡는 옵션이다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3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62302C6-FAC2-46C0-869D-62B7D0C7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19" y="884063"/>
            <a:ext cx="5591029" cy="11221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8F658BA-2454-401B-8543-4927D697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18" y="2006184"/>
            <a:ext cx="5582452" cy="10642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94E0E1E-8777-4436-9B10-8E6391585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19" y="3137320"/>
            <a:ext cx="5582453" cy="169268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09B8450-D324-44C3-BB69-6AE9CB7707A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2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D373CBB-BB1B-4F52-A04A-819217BC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44" y="1023917"/>
            <a:ext cx="3186113" cy="1964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9A1F35-1D2D-4C63-BA8F-8D6C12C1E23C}"/>
              </a:ext>
            </a:extLst>
          </p:cNvPr>
          <p:cNvSpPr txBox="1"/>
          <p:nvPr/>
        </p:nvSpPr>
        <p:spPr>
          <a:xfrm>
            <a:off x="3103713" y="2909287"/>
            <a:ext cx="2936576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8-6 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꽃받침의 폭에 대한 </a:t>
            </a:r>
            <a:r>
              <a:rPr lang="ko-KR" altLang="en-US" sz="825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품종별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히스토그램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EC0C50E-7F2C-4451-B866-C509D56B4012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31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4. </a:t>
            </a:r>
            <a:r>
              <a:rPr lang="ko-KR" altLang="en-US" sz="1500" b="1" dirty="0" err="1"/>
              <a:t>산점도의</a:t>
            </a:r>
            <a:r>
              <a:rPr lang="ko-KR" altLang="en-US" sz="1500" b="1" dirty="0"/>
              <a:t> 작성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4.1</a:t>
            </a:r>
            <a:r>
              <a:rPr lang="ko-KR" altLang="en-US" sz="1350" b="1" dirty="0"/>
              <a:t> 기본적인 </a:t>
            </a:r>
            <a:r>
              <a:rPr lang="ko-KR" altLang="en-US" sz="1350" b="1" dirty="0" err="1" smtClean="0"/>
              <a:t>산점도</a:t>
            </a:r>
            <a:r>
              <a:rPr lang="ko-KR" altLang="en-US" sz="1350" b="1" dirty="0" smtClean="0"/>
              <a:t> </a:t>
            </a:r>
            <a:r>
              <a:rPr lang="ko-KR" altLang="en-US" sz="1350" b="1" dirty="0"/>
              <a:t>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1774234" y="1438312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1774233" y="1793578"/>
            <a:ext cx="5582452" cy="77817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1752820" y="148898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8-9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1816830" y="1831345"/>
            <a:ext cx="53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library(ggplot2)</a:t>
            </a:r>
          </a:p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(data=iris,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(x=</a:t>
            </a:r>
            <a:r>
              <a:rPr lang="en-US" altLang="ko-KR" sz="1200" b="1" dirty="0" err="1"/>
              <a:t>Petal.Length</a:t>
            </a:r>
            <a:r>
              <a:rPr lang="en-US" altLang="ko-KR" sz="1200" b="1" dirty="0"/>
              <a:t>, y=</a:t>
            </a:r>
            <a:r>
              <a:rPr lang="en-US" altLang="ko-KR" sz="1200" b="1" dirty="0" err="1"/>
              <a:t>Petal.Width</a:t>
            </a:r>
            <a:r>
              <a:rPr lang="en-US" altLang="ko-KR" sz="1200" b="1" dirty="0"/>
              <a:t>)) +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err="1"/>
              <a:t>geom_point</a:t>
            </a:r>
            <a:r>
              <a:rPr lang="en-US" altLang="ko-KR" sz="1200" b="1" dirty="0"/>
              <a:t>( )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AE47DBE-9A33-4C5D-B1FF-FE94BAEF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2564792"/>
            <a:ext cx="5582452" cy="236972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ED050A8-767B-4D50-8915-73944187E3E4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7587" y="2763092"/>
            <a:ext cx="362631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배웠듯이 </a:t>
            </a:r>
            <a:r>
              <a:rPr lang="ko-KR" altLang="en-US" dirty="0" err="1" smtClean="0"/>
              <a:t>산점도는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혹은 그 이상의</a:t>
            </a:r>
            <a:endParaRPr lang="en-US" altLang="ko-KR" dirty="0" smtClean="0"/>
          </a:p>
          <a:p>
            <a:r>
              <a:rPr lang="ko-KR" altLang="en-US" dirty="0" smtClean="0"/>
              <a:t>변수들의 분포도를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geom_point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산점도를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그려라는</a:t>
            </a:r>
            <a:r>
              <a:rPr lang="ko-KR" altLang="en-US" dirty="0" smtClean="0"/>
              <a:t>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4.2</a:t>
            </a:r>
            <a:r>
              <a:rPr lang="ko-KR" altLang="en-US" sz="1350" b="1" dirty="0"/>
              <a:t> 그룹이 구분되는 </a:t>
            </a:r>
            <a:r>
              <a:rPr lang="ko-KR" altLang="en-US" sz="1350" b="1" dirty="0" err="1"/>
              <a:t>산점도</a:t>
            </a:r>
            <a:r>
              <a:rPr lang="ko-KR" altLang="en-US" sz="1350" b="1" dirty="0"/>
              <a:t> 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1774234" y="1100775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1774233" y="1456041"/>
            <a:ext cx="5582452" cy="128447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1752820" y="115145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8-10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1816830" y="1493807"/>
            <a:ext cx="680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library(ggplot2)</a:t>
            </a:r>
          </a:p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(data=iris,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(x=</a:t>
            </a:r>
            <a:r>
              <a:rPr lang="en-US" altLang="ko-KR" sz="1200" b="1" dirty="0" err="1"/>
              <a:t>Petal.Length</a:t>
            </a:r>
            <a:r>
              <a:rPr lang="en-US" altLang="ko-KR" sz="1200" b="1" dirty="0"/>
              <a:t>, y=</a:t>
            </a:r>
            <a:r>
              <a:rPr lang="en-US" altLang="ko-KR" sz="1200" b="1" dirty="0" err="1"/>
              <a:t>Petal.Width</a:t>
            </a:r>
            <a:r>
              <a:rPr lang="en-US" altLang="ko-KR" sz="1200" b="1" dirty="0"/>
              <a:t>,</a:t>
            </a:r>
          </a:p>
          <a:p>
            <a:r>
              <a:rPr lang="en-US" altLang="ko-KR" sz="1200" b="1" dirty="0"/>
              <a:t> 	color=Species)) +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err="1"/>
              <a:t>geom_point</a:t>
            </a:r>
            <a:r>
              <a:rPr lang="en-US" altLang="ko-KR" sz="1200" b="1" dirty="0"/>
              <a:t>(size=3) +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err="1"/>
              <a:t>ggtitle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꽃잎의 길이와 폭</a:t>
            </a:r>
            <a:r>
              <a:rPr lang="en-US" altLang="ko-KR" sz="1200" b="1" dirty="0"/>
              <a:t>") +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그래프의 제목 지정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theme(</a:t>
            </a:r>
            <a:r>
              <a:rPr lang="en-US" altLang="ko-KR" sz="1200" b="1" dirty="0" err="1"/>
              <a:t>plot.title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element_text</a:t>
            </a:r>
            <a:r>
              <a:rPr lang="en-US" altLang="ko-KR" sz="1200" b="1" dirty="0"/>
              <a:t>(size=25, face="bold", </a:t>
            </a:r>
            <a:r>
              <a:rPr lang="en-US" altLang="ko-KR" sz="1200" b="1" dirty="0" err="1"/>
              <a:t>colour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steelblue</a:t>
            </a:r>
            <a:r>
              <a:rPr lang="en-US" altLang="ko-KR" sz="1200" b="1" dirty="0"/>
              <a:t>")) 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B3788F7-C661-4785-B46C-4F6CF51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17" y="2791194"/>
            <a:ext cx="5603865" cy="226228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FA40B778-835E-4D9C-9A15-B5D8E7000D4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7587" y="2981294"/>
            <a:ext cx="3643946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산점도를</a:t>
            </a:r>
            <a:r>
              <a:rPr lang="ko-KR" altLang="en-US" dirty="0" smtClean="0"/>
              <a:t> 그룹별로 나타내는데 역시 </a:t>
            </a:r>
            <a:r>
              <a:rPr lang="en-US" altLang="ko-KR" dirty="0" smtClean="0"/>
              <a:t>color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en-US" altLang="ko-KR" dirty="0" smtClean="0"/>
              <a:t>Species</a:t>
            </a:r>
            <a:r>
              <a:rPr lang="ko-KR" altLang="en-US" dirty="0" smtClean="0"/>
              <a:t>를 주어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색깔을 가지게 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아울러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geom_point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매개변수 </a:t>
            </a:r>
            <a:r>
              <a:rPr lang="en-US" altLang="ko-KR" dirty="0" smtClean="0"/>
              <a:t>size=3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ko-KR" altLang="en-US" dirty="0" smtClean="0"/>
              <a:t>점의 크기를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하라는 매개변수이다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맨 아래 코드는 제목에 대한 설정이다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품종별로</a:t>
            </a:r>
            <a:r>
              <a:rPr lang="ko-KR" altLang="en-US" dirty="0" smtClean="0"/>
              <a:t> 점의 모양도 </a:t>
            </a:r>
            <a:r>
              <a:rPr lang="ko-KR" altLang="en-US" dirty="0" err="1" smtClean="0"/>
              <a:t>품종별로</a:t>
            </a:r>
            <a:r>
              <a:rPr lang="ko-KR" altLang="en-US" dirty="0" smtClean="0"/>
              <a:t> 다르게</a:t>
            </a:r>
            <a:endParaRPr lang="en-US" altLang="ko-KR" dirty="0" smtClean="0"/>
          </a:p>
          <a:p>
            <a:r>
              <a:rPr lang="ko-KR" altLang="en-US" dirty="0" smtClean="0"/>
              <a:t>하고자 한다면</a:t>
            </a:r>
            <a:r>
              <a:rPr lang="en-US" altLang="ko-KR" dirty="0" smtClean="0"/>
              <a:t>, shape=Species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안에 </a:t>
            </a:r>
            <a:endParaRPr lang="en-US" altLang="ko-KR" dirty="0" smtClean="0"/>
          </a:p>
          <a:p>
            <a:r>
              <a:rPr lang="ko-KR" altLang="en-US" dirty="0" smtClean="0"/>
              <a:t>추가를 </a:t>
            </a:r>
            <a:r>
              <a:rPr lang="ko-KR" altLang="en-US" dirty="0" err="1" smtClean="0"/>
              <a:t>하면된다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5. </a:t>
            </a:r>
            <a:r>
              <a:rPr lang="ko-KR" altLang="en-US" sz="1500" b="1" dirty="0"/>
              <a:t>상자그림의 작성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5.1</a:t>
            </a:r>
            <a:r>
              <a:rPr lang="ko-KR" altLang="en-US" sz="1350" b="1" dirty="0"/>
              <a:t> 기본적인 상자그림 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1774234" y="1411548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1774233" y="1766815"/>
            <a:ext cx="5582452" cy="8724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1752820" y="146222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8-11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1816830" y="1804580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library(ggplot2)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(data=iris,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(y=</a:t>
            </a:r>
            <a:r>
              <a:rPr lang="en-US" altLang="ko-KR" sz="1200" b="1" dirty="0" err="1"/>
              <a:t>Petal.Length</a:t>
            </a:r>
            <a:r>
              <a:rPr lang="en-US" altLang="ko-KR" sz="1200" b="1" dirty="0"/>
              <a:t>)) +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err="1"/>
              <a:t>geom_boxplot</a:t>
            </a:r>
            <a:r>
              <a:rPr lang="en-US" altLang="ko-KR" sz="1200" b="1" dirty="0"/>
              <a:t>(fill="yellow") 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2CC70AF-D6C8-4039-AC56-8AEC85D1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18" y="2655123"/>
            <a:ext cx="5603865" cy="218426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7311A74F-AC17-4828-B967-9C0EB8C042E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1940" y="2846279"/>
            <a:ext cx="388689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앞서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배웠듯이 </a:t>
            </a:r>
            <a:r>
              <a:rPr lang="ko-KR" altLang="en-US" dirty="0" err="1" smtClean="0"/>
              <a:t>박스플랏은</a:t>
            </a:r>
            <a:r>
              <a:rPr lang="ko-KR" altLang="en-US" dirty="0" smtClean="0"/>
              <a:t> 사분위수를</a:t>
            </a:r>
            <a:endParaRPr lang="en-US" altLang="ko-KR" dirty="0" smtClean="0"/>
          </a:p>
          <a:p>
            <a:r>
              <a:rPr lang="ko-KR" altLang="en-US" dirty="0" smtClean="0"/>
              <a:t>나타내는데 사용된다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geom_boxplot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박스플랏을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그려라는</a:t>
            </a:r>
            <a:r>
              <a:rPr lang="ko-KR" altLang="en-US" dirty="0" smtClean="0"/>
              <a:t>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5.2</a:t>
            </a:r>
            <a:r>
              <a:rPr lang="ko-KR" altLang="en-US" sz="1350" b="1" dirty="0"/>
              <a:t> 그룹별 상자그림 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1774234" y="1100775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1774233" y="1456042"/>
            <a:ext cx="5582452" cy="8724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1752820" y="115145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8-12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1816830" y="1493807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library(ggplot2)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(data=iris,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(y=</a:t>
            </a:r>
            <a:r>
              <a:rPr lang="en-US" altLang="ko-KR" sz="1200" b="1" dirty="0" err="1"/>
              <a:t>Petal.Length</a:t>
            </a:r>
            <a:r>
              <a:rPr lang="en-US" altLang="ko-KR" sz="1200" b="1" dirty="0"/>
              <a:t>, fill=Species)) +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err="1"/>
              <a:t>geom_boxplot</a:t>
            </a:r>
            <a:r>
              <a:rPr lang="en-US" altLang="ko-KR" sz="1200" b="1" dirty="0"/>
              <a:t>( ) 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43BCA76-DDA0-4DD2-B6E6-6222A41E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2" y="2466788"/>
            <a:ext cx="5582451" cy="245473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6767A99-82BF-4077-87C1-E248A9B47BC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0537" y="2706765"/>
            <a:ext cx="2076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그룹별로 나타내고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9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500" b="1" dirty="0"/>
              <a:t>6. </a:t>
            </a:r>
            <a:r>
              <a:rPr lang="ko-KR" altLang="en-US" sz="1500" b="1" dirty="0"/>
              <a:t>선그래프의 작성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200" b="1" dirty="0"/>
              <a:t>   </a:t>
            </a:r>
            <a:endParaRPr lang="en-US" altLang="ko-KR" sz="120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6C5698D-DFC9-4DE5-B3E8-FC1C3CA49A4B}"/>
              </a:ext>
            </a:extLst>
          </p:cNvPr>
          <p:cNvSpPr/>
          <p:nvPr/>
        </p:nvSpPr>
        <p:spPr>
          <a:xfrm>
            <a:off x="1774234" y="1100775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E0D0F24-01E4-4DA2-8645-5804E80A381E}"/>
              </a:ext>
            </a:extLst>
          </p:cNvPr>
          <p:cNvSpPr/>
          <p:nvPr/>
        </p:nvSpPr>
        <p:spPr>
          <a:xfrm>
            <a:off x="1774233" y="1456040"/>
            <a:ext cx="5582452" cy="182453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7A18FF-38EC-482B-BD38-F390674E5FF5}"/>
              </a:ext>
            </a:extLst>
          </p:cNvPr>
          <p:cNvSpPr txBox="1"/>
          <p:nvPr/>
        </p:nvSpPr>
        <p:spPr>
          <a:xfrm>
            <a:off x="1752820" y="115145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8-13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7821BD7-E7BE-41B5-B16A-BA32E116D750}"/>
              </a:ext>
            </a:extLst>
          </p:cNvPr>
          <p:cNvSpPr txBox="1"/>
          <p:nvPr/>
        </p:nvSpPr>
        <p:spPr>
          <a:xfrm>
            <a:off x="1827002" y="1506717"/>
            <a:ext cx="5940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library(ggplot2)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year &lt;- 1937:1960</a:t>
            </a:r>
          </a:p>
          <a:p>
            <a:r>
              <a:rPr lang="en-US" altLang="ko-KR" sz="1200" b="1" dirty="0" err="1"/>
              <a:t>cnt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as.vector</a:t>
            </a:r>
            <a:r>
              <a:rPr lang="en-US" altLang="ko-KR" sz="1200" b="1" dirty="0"/>
              <a:t>(airmiles)</a:t>
            </a:r>
          </a:p>
          <a:p>
            <a:r>
              <a:rPr lang="en-US" altLang="ko-KR" sz="1200" b="1" dirty="0"/>
              <a:t>df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year,cnt</a:t>
            </a:r>
            <a:r>
              <a:rPr lang="en-US" altLang="ko-KR" sz="1200" b="1" dirty="0"/>
              <a:t>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데이터 준비</a:t>
            </a:r>
          </a:p>
          <a:p>
            <a:r>
              <a:rPr lang="en-US" altLang="ko-KR" sz="1200" b="1" dirty="0"/>
              <a:t>head(df)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(data=df,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(x=</a:t>
            </a:r>
            <a:r>
              <a:rPr lang="en-US" altLang="ko-KR" sz="1200" b="1" dirty="0" err="1"/>
              <a:t>year,y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cnt</a:t>
            </a:r>
            <a:r>
              <a:rPr lang="en-US" altLang="ko-KR" sz="1200" b="1" dirty="0"/>
              <a:t>)) + 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선그래프 작성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 err="1"/>
              <a:t>geom_line</a:t>
            </a:r>
            <a:r>
              <a:rPr lang="en-US" altLang="ko-KR" sz="1200" b="1" dirty="0"/>
              <a:t>(col="red")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490B332-0CBB-465E-8B75-48BCD330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76" y="3517123"/>
            <a:ext cx="5571708" cy="82519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A457FDEB-2E94-42A4-AB9B-E9828FDEA5E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</a:t>
            </a:r>
            <a:r>
              <a:rPr lang="en-US" altLang="ko-KR" sz="2100" b="1">
                <a:latin typeface="+mj-ea"/>
              </a:rPr>
              <a:t>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03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ED973DC-400C-4889-80C0-F34E0134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59" y="580280"/>
            <a:ext cx="5627483" cy="441109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1E069B36-F385-48B6-9CB5-FEA72C2FB30F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en-US" altLang="ko-KR" sz="2100" b="1" dirty="0" err="1">
                <a:latin typeface="+mj-ea"/>
              </a:rPr>
              <a:t>ggplot</a:t>
            </a:r>
            <a:r>
              <a:rPr lang="en-US" altLang="ko-KR" sz="2100" b="1" dirty="0">
                <a:latin typeface="+mj-ea"/>
              </a:rPr>
              <a:t> </a:t>
            </a:r>
            <a:r>
              <a:rPr lang="ko-KR" altLang="en-US" sz="2100" b="1" dirty="0">
                <a:latin typeface="+mj-ea"/>
              </a:rPr>
              <a:t>패키지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2050" y="3336835"/>
            <a:ext cx="3643946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이와 같이 </a:t>
            </a:r>
            <a:r>
              <a:rPr lang="en-US" altLang="ko-KR" dirty="0" err="1" smtClean="0"/>
              <a:t>ggplot</a:t>
            </a:r>
            <a:r>
              <a:rPr lang="ko-KR" altLang="en-US" dirty="0" smtClean="0"/>
              <a:t>패키지는 자신이 원하는</a:t>
            </a:r>
            <a:endParaRPr lang="en-US" altLang="ko-KR" dirty="0" smtClean="0"/>
          </a:p>
          <a:p>
            <a:r>
              <a:rPr lang="ko-KR" altLang="en-US" dirty="0" smtClean="0"/>
              <a:t>차트를 </a:t>
            </a:r>
            <a:r>
              <a:rPr lang="ko-KR" altLang="en-US" dirty="0" err="1" smtClean="0"/>
              <a:t>이쁘게도</a:t>
            </a:r>
            <a:r>
              <a:rPr lang="ko-KR" altLang="en-US" dirty="0" smtClean="0"/>
              <a:t> 하고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옵션을</a:t>
            </a:r>
            <a:endParaRPr lang="en-US" altLang="ko-KR" dirty="0" smtClean="0"/>
          </a:p>
          <a:p>
            <a:r>
              <a:rPr lang="ko-KR" altLang="en-US" dirty="0" smtClean="0"/>
              <a:t>지원하기에 그만큼 익히는데 시간이 걸린다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그리고자 하는 차트가 있다면 인터넷</a:t>
            </a:r>
            <a:endParaRPr lang="en-US" altLang="ko-KR" dirty="0" smtClean="0"/>
          </a:p>
          <a:p>
            <a:r>
              <a:rPr lang="ko-KR" altLang="en-US" dirty="0" err="1" smtClean="0"/>
              <a:t>서칭을</a:t>
            </a:r>
            <a:r>
              <a:rPr lang="ko-KR" altLang="en-US" dirty="0" smtClean="0"/>
              <a:t> 해보면 자료가 방대하다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최대한 비슷한 것을 가져와서 소스를</a:t>
            </a:r>
            <a:endParaRPr lang="en-US" altLang="ko-KR" dirty="0" smtClean="0"/>
          </a:p>
          <a:p>
            <a:r>
              <a:rPr lang="ko-KR" altLang="en-US" dirty="0" smtClean="0"/>
              <a:t>수정하여 사용하는 것이 가장 빠르다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="" xmlns:a16="http://schemas.microsoft.com/office/drawing/2014/main" id="{35F30A23-9E55-4E9D-9ED3-412A841E464C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차원 축소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E4B8E7E9-5EB3-4767-8111-D68B06661A0D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03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883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 err="1"/>
              <a:t>트리맵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2.1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GNI2014 </a:t>
            </a:r>
            <a:r>
              <a:rPr lang="ko-KR" altLang="en-US" sz="1350" b="1" dirty="0"/>
              <a:t>데이터셋으로 </a:t>
            </a:r>
            <a:r>
              <a:rPr lang="ko-KR" altLang="en-US" sz="1350" b="1" dirty="0" err="1"/>
              <a:t>트리맵</a:t>
            </a:r>
            <a:r>
              <a:rPr lang="ko-KR" altLang="en-US" sz="1350" b="1" dirty="0"/>
              <a:t> 작성하기</a:t>
            </a:r>
            <a:endParaRPr lang="en-US" altLang="ko-KR" sz="135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사각타일의 형태로 구성되어 있으며</a:t>
            </a:r>
            <a:r>
              <a:rPr lang="en-US" altLang="ko-KR" sz="1200" b="1" dirty="0"/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각 타일의 크기와 색깔로 데이터의 크기를 나타냄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각각의 타일은 계층 구조가 있기 때문에 데이터에 존재하는 계층 구조도 표현</a:t>
            </a:r>
            <a:endParaRPr lang="en-US" altLang="ko-K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treemap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패키지 설치 필요</a:t>
            </a:r>
            <a:endParaRPr lang="en-US" altLang="ko-KR" sz="1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예제 데이터셋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en-US" altLang="ko-KR" sz="1200" b="1" dirty="0" err="1">
                <a:solidFill>
                  <a:srgbClr val="FF0000"/>
                </a:solidFill>
              </a:rPr>
              <a:t>treemap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패키지 안에 포함된 </a:t>
            </a:r>
            <a:r>
              <a:rPr lang="en-US" altLang="ko-KR" sz="1200" b="1" dirty="0">
                <a:solidFill>
                  <a:srgbClr val="FF0000"/>
                </a:solidFill>
              </a:rPr>
              <a:t>GNI2014. 2014</a:t>
            </a:r>
            <a:r>
              <a:rPr lang="ko-KR" altLang="en-US" sz="1200" b="1" dirty="0">
                <a:solidFill>
                  <a:srgbClr val="FF0000"/>
                </a:solidFill>
              </a:rPr>
              <a:t>년도의 전 세계 국가별 인구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국민총소득</a:t>
            </a:r>
            <a:r>
              <a:rPr lang="en-US" altLang="ko-KR" sz="1200" b="1" dirty="0">
                <a:solidFill>
                  <a:srgbClr val="FF0000"/>
                </a:solidFill>
              </a:rPr>
              <a:t>(GNI), </a:t>
            </a:r>
            <a:r>
              <a:rPr lang="ko-KR" altLang="en-US" sz="1200" b="1" dirty="0">
                <a:solidFill>
                  <a:srgbClr val="FF0000"/>
                </a:solidFill>
              </a:rPr>
              <a:t>소속 대륙의 정보를 담고 있음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642938" lvl="2" indent="0">
              <a:buNone/>
            </a:pPr>
            <a:endParaRPr lang="en-US" altLang="ko-KR" sz="1050" b="1" dirty="0">
              <a:solidFill>
                <a:srgbClr val="FF0000"/>
              </a:solidFill>
            </a:endParaRPr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B0DF137-B320-4934-B544-520A0C63C7C0}"/>
              </a:ext>
            </a:extLst>
          </p:cNvPr>
          <p:cNvSpPr/>
          <p:nvPr/>
        </p:nvSpPr>
        <p:spPr>
          <a:xfrm>
            <a:off x="1875495" y="267301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A5F3930-8F7C-4DDF-AFC3-B3F4CFD281A6}"/>
              </a:ext>
            </a:extLst>
          </p:cNvPr>
          <p:cNvSpPr/>
          <p:nvPr/>
        </p:nvSpPr>
        <p:spPr>
          <a:xfrm>
            <a:off x="1875495" y="3028279"/>
            <a:ext cx="5582452" cy="20074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1A3219-F88C-423C-8401-6612C20FE19C}"/>
              </a:ext>
            </a:extLst>
          </p:cNvPr>
          <p:cNvSpPr txBox="1"/>
          <p:nvPr/>
        </p:nvSpPr>
        <p:spPr>
          <a:xfrm>
            <a:off x="1854081" y="272368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A2BD958-8A6D-404E-8E52-F4512C5A7163}"/>
              </a:ext>
            </a:extLst>
          </p:cNvPr>
          <p:cNvSpPr txBox="1"/>
          <p:nvPr/>
        </p:nvSpPr>
        <p:spPr>
          <a:xfrm>
            <a:off x="1918091" y="3066045"/>
            <a:ext cx="6056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library(</a:t>
            </a:r>
            <a:r>
              <a:rPr lang="en-US" altLang="ko-KR" sz="1200" b="1" dirty="0" err="1" smtClean="0"/>
              <a:t>treemap</a:t>
            </a:r>
            <a:r>
              <a:rPr lang="en-US" altLang="ko-KR" sz="1200" b="1" dirty="0" smtClean="0"/>
              <a:t>) 		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en-US" altLang="ko-KR" sz="1200" b="1" dirty="0" err="1" smtClean="0">
                <a:solidFill>
                  <a:srgbClr val="4F784C"/>
                </a:solidFill>
              </a:rPr>
              <a:t>treemap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 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패키지 불러오기</a:t>
            </a:r>
          </a:p>
          <a:p>
            <a:r>
              <a:rPr lang="en-US" altLang="ko-KR" sz="1200" b="1" dirty="0" smtClean="0"/>
              <a:t>data(GNI2014) 		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데이터 불러오기</a:t>
            </a:r>
          </a:p>
          <a:p>
            <a:r>
              <a:rPr lang="en-US" altLang="ko-KR" sz="1200" b="1" dirty="0" smtClean="0"/>
              <a:t>head(GNI2014) 		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데이터 내용보기</a:t>
            </a:r>
          </a:p>
          <a:p>
            <a:r>
              <a:rPr lang="en-US" altLang="ko-KR" sz="1200" b="1" dirty="0" err="1" smtClean="0"/>
              <a:t>treemap</a:t>
            </a:r>
            <a:r>
              <a:rPr lang="en-US" altLang="ko-KR" sz="1200" b="1" dirty="0" smtClean="0"/>
              <a:t>(GNI2014,</a:t>
            </a:r>
          </a:p>
          <a:p>
            <a:r>
              <a:rPr lang="en-US" altLang="ko-KR" sz="1200" b="1" dirty="0" smtClean="0"/>
              <a:t> 	index=c("continent","iso3"),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계층구조 설정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(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대륙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-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국가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200" b="1" dirty="0" smtClean="0"/>
              <a:t> 	</a:t>
            </a:r>
            <a:r>
              <a:rPr lang="en-US" altLang="ko-KR" sz="1200" b="1" dirty="0" err="1" smtClean="0"/>
              <a:t>vSize</a:t>
            </a:r>
            <a:r>
              <a:rPr lang="en-US" altLang="ko-KR" sz="1200" b="1" dirty="0" smtClean="0"/>
              <a:t>="population", 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타일의 크기</a:t>
            </a:r>
          </a:p>
          <a:p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vColor</a:t>
            </a:r>
            <a:r>
              <a:rPr lang="en-US" altLang="ko-KR" sz="1200" b="1" dirty="0" smtClean="0"/>
              <a:t>="GNI", 	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타일의 컬러</a:t>
            </a:r>
          </a:p>
          <a:p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	type="value", 	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타일 </a:t>
            </a:r>
            <a:r>
              <a:rPr lang="ko-KR" altLang="en-US" sz="1200" b="1" dirty="0" err="1" smtClean="0">
                <a:solidFill>
                  <a:srgbClr val="4F784C"/>
                </a:solidFill>
              </a:rPr>
              <a:t>컬러링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 방법</a:t>
            </a:r>
          </a:p>
          <a:p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bg.labels</a:t>
            </a:r>
            <a:r>
              <a:rPr lang="en-US" altLang="ko-KR" sz="1200" b="1" dirty="0" smtClean="0"/>
              <a:t>="yellow", 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레이블의 배경색</a:t>
            </a:r>
          </a:p>
          <a:p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	title="World's GNI") 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 err="1" smtClean="0">
                <a:solidFill>
                  <a:srgbClr val="4F784C"/>
                </a:solidFill>
              </a:rPr>
              <a:t>트리맵</a:t>
            </a:r>
            <a:r>
              <a:rPr lang="ko-KR" altLang="en-US" sz="1200" b="1" dirty="0" smtClean="0">
                <a:solidFill>
                  <a:srgbClr val="4F784C"/>
                </a:solidFill>
              </a:rPr>
              <a:t> 제목 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D77FD92C-C2A6-4954-BF88-5A51C76E615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30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차원 축소의 개념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/>
              <a:t>산점도는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차원 평면상에 두 변수의 값으로 좌표로 정하여 위치를 나타내는 방법으로 데이터의 분포를 관찰할 수 있는 시각화 도구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변수가 </a:t>
            </a:r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</a:rPr>
              <a:t>개인 </a:t>
            </a:r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</a:rPr>
              <a:t>차원 데이터에 대한 </a:t>
            </a:r>
            <a:r>
              <a:rPr lang="ko-KR" altLang="en-US" sz="1200" b="1" dirty="0" err="1">
                <a:solidFill>
                  <a:srgbClr val="FF0000"/>
                </a:solidFill>
              </a:rPr>
              <a:t>산점도는</a:t>
            </a:r>
            <a:r>
              <a:rPr lang="ko-KR" altLang="en-US" sz="1200" b="1" dirty="0">
                <a:solidFill>
                  <a:srgbClr val="FF0000"/>
                </a:solidFill>
              </a:rPr>
              <a:t> 어떻게 그릴 수 있을까</a:t>
            </a:r>
            <a:r>
              <a:rPr lang="en-US" altLang="ko-KR" sz="1200" b="1" dirty="0">
                <a:solidFill>
                  <a:srgbClr val="FF0000"/>
                </a:solidFill>
              </a:rPr>
              <a:t>? → 4</a:t>
            </a:r>
            <a:r>
              <a:rPr lang="ko-KR" altLang="en-US" sz="1200" b="1" dirty="0">
                <a:solidFill>
                  <a:srgbClr val="FF0000"/>
                </a:solidFill>
              </a:rPr>
              <a:t>차원을 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</a:rPr>
              <a:t>차원으로 축소하여 그림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차원 축소</a:t>
            </a:r>
            <a:r>
              <a:rPr lang="en-US" altLang="ko-KR" sz="1200" b="1" dirty="0">
                <a:solidFill>
                  <a:srgbClr val="FF0000"/>
                </a:solidFill>
              </a:rPr>
              <a:t>(dimension reduction)</a:t>
            </a:r>
            <a:r>
              <a:rPr lang="ko-KR" altLang="en-US" sz="1200" b="1" dirty="0">
                <a:solidFill>
                  <a:srgbClr val="FF0000"/>
                </a:solidFill>
              </a:rPr>
              <a:t>란 고차원 데이터를 </a:t>
            </a:r>
            <a:r>
              <a:rPr lang="en-US" altLang="ko-KR" sz="1200" b="1" dirty="0">
                <a:solidFill>
                  <a:srgbClr val="FF0000"/>
                </a:solidFill>
              </a:rPr>
              <a:t>2,3 </a:t>
            </a:r>
            <a:r>
              <a:rPr lang="ko-KR" altLang="en-US" sz="1200" b="1" dirty="0">
                <a:solidFill>
                  <a:srgbClr val="FF0000"/>
                </a:solidFill>
              </a:rPr>
              <a:t>차원 데이터로 축소하는 기법을 말하는데</a:t>
            </a:r>
            <a:r>
              <a:rPr lang="en-US" altLang="ko-KR" sz="1200" b="1" dirty="0">
                <a:solidFill>
                  <a:srgbClr val="FF0000"/>
                </a:solidFill>
              </a:rPr>
              <a:t>, 2,3 </a:t>
            </a:r>
            <a:r>
              <a:rPr lang="ko-KR" altLang="en-US" sz="1200" b="1" dirty="0">
                <a:solidFill>
                  <a:srgbClr val="FF0000"/>
                </a:solidFill>
              </a:rPr>
              <a:t>차원으로 축소된 데이터로 </a:t>
            </a:r>
            <a:r>
              <a:rPr lang="ko-KR" altLang="en-US" sz="1200" b="1" dirty="0" err="1">
                <a:solidFill>
                  <a:srgbClr val="FF0000"/>
                </a:solidFill>
              </a:rPr>
              <a:t>산점도를</a:t>
            </a:r>
            <a:r>
              <a:rPr lang="ko-KR" altLang="en-US" sz="1200" b="1" dirty="0">
                <a:solidFill>
                  <a:srgbClr val="FF0000"/>
                </a:solidFill>
              </a:rPr>
              <a:t> 작성하여 데이터 분포를 확인하면 고차원상의 데이터 분포를 추정 가능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어떻게 차원을 축소 하는가</a:t>
            </a:r>
            <a:r>
              <a:rPr lang="en-US" altLang="ko-KR" sz="1200" b="1" dirty="0"/>
              <a:t>? → 3</a:t>
            </a:r>
            <a:r>
              <a:rPr lang="ko-KR" altLang="en-US" sz="1200" b="1" dirty="0"/>
              <a:t>차원상의 물체에 빛을 비추면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차원 평면에 물체의 그림자가 생기는 것과 비슷한 방법</a:t>
            </a:r>
            <a:r>
              <a:rPr lang="en-US" altLang="ko-KR" sz="1200" b="1" dirty="0"/>
              <a:t>(3</a:t>
            </a:r>
            <a:r>
              <a:rPr lang="ko-KR" altLang="en-US" sz="1200" b="1" dirty="0"/>
              <a:t>차원이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차원으로 축소됨</a:t>
            </a:r>
            <a:r>
              <a:rPr lang="en-US" altLang="ko-KR" sz="1200" b="1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데이터의 차원을 축소하면 원래 가지고 있던 정보의 손실이 </a:t>
            </a:r>
            <a:r>
              <a:rPr lang="ko-KR" altLang="en-US" sz="1200" b="1" dirty="0" err="1"/>
              <a:t>일어남</a:t>
            </a:r>
            <a:endParaRPr lang="en-US" altLang="ko-KR" sz="1200" b="1" dirty="0"/>
          </a:p>
          <a:p>
            <a:pPr marL="642938" lvl="2" indent="0">
              <a:lnSpc>
                <a:spcPct val="150000"/>
              </a:lnSpc>
              <a:buNone/>
            </a:pP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03C78E5-D457-4401-B6EF-D034A6D7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45" y="3848130"/>
            <a:ext cx="2835816" cy="1151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1262F5-4161-41B5-9D78-6137AE71782D}"/>
              </a:ext>
            </a:extLst>
          </p:cNvPr>
          <p:cNvSpPr txBox="1"/>
          <p:nvPr/>
        </p:nvSpPr>
        <p:spPr>
          <a:xfrm>
            <a:off x="4774524" y="4524737"/>
            <a:ext cx="2227748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8-7 </a:t>
            </a:r>
            <a:r>
              <a:rPr lang="en-US" altLang="ko-KR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차원상의 데이터 분포를 </a:t>
            </a:r>
            <a:r>
              <a:rPr lang="en-US" altLang="ko-KR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차원상의 분포로 변환하는 사례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86E3BBA-9988-43DD-9DA0-2966F6D1249D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차원 축소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2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2779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R</a:t>
            </a:r>
            <a:r>
              <a:rPr lang="ko-KR" altLang="en-US" sz="1500" b="1" dirty="0"/>
              <a:t>을 이용한 차원 축소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2.1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4</a:t>
            </a:r>
            <a:r>
              <a:rPr lang="ko-KR" altLang="en-US" sz="1350" b="1" dirty="0"/>
              <a:t>차원 데이터를 </a:t>
            </a:r>
            <a:r>
              <a:rPr lang="en-US" altLang="ko-KR" sz="1350" b="1" dirty="0"/>
              <a:t>2</a:t>
            </a:r>
            <a:r>
              <a:rPr lang="ko-KR" altLang="en-US" sz="1350" b="1" dirty="0"/>
              <a:t>차원 </a:t>
            </a:r>
            <a:r>
              <a:rPr lang="ko-KR" altLang="en-US" sz="1350" b="1" dirty="0" err="1"/>
              <a:t>산점도로</a:t>
            </a:r>
            <a:r>
              <a:rPr lang="ko-KR" altLang="en-US" sz="1350" b="1" dirty="0"/>
              <a:t> 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642938" lvl="2" indent="0">
              <a:buNone/>
            </a:pP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1B5C657-2FC0-4844-A2F5-5D21FC85B773}"/>
              </a:ext>
            </a:extLst>
          </p:cNvPr>
          <p:cNvSpPr/>
          <p:nvPr/>
        </p:nvSpPr>
        <p:spPr>
          <a:xfrm>
            <a:off x="1875495" y="130410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DF8DCB2-E409-4316-99B0-68E85765C781}"/>
              </a:ext>
            </a:extLst>
          </p:cNvPr>
          <p:cNvSpPr/>
          <p:nvPr/>
        </p:nvSpPr>
        <p:spPr>
          <a:xfrm>
            <a:off x="1875495" y="1659368"/>
            <a:ext cx="5582452" cy="344391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55049E1-F0F4-43E7-8339-3EC86E1033B6}"/>
              </a:ext>
            </a:extLst>
          </p:cNvPr>
          <p:cNvSpPr txBox="1"/>
          <p:nvPr/>
        </p:nvSpPr>
        <p:spPr>
          <a:xfrm>
            <a:off x="1854082" y="135477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8-14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F7A818-6060-4D41-AB16-309523FED7DC}"/>
              </a:ext>
            </a:extLst>
          </p:cNvPr>
          <p:cNvSpPr txBox="1"/>
          <p:nvPr/>
        </p:nvSpPr>
        <p:spPr>
          <a:xfrm>
            <a:off x="1928263" y="1710046"/>
            <a:ext cx="53204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</a:t>
            </a:r>
            <a:r>
              <a:rPr lang="en-US" altLang="ko-KR" sz="1200" b="1" dirty="0" err="1"/>
              <a:t>Rtsne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library(ggplot2)</a:t>
            </a:r>
          </a:p>
          <a:p>
            <a:r>
              <a:rPr lang="en-US" altLang="ko-KR" sz="1200" b="1" dirty="0"/>
              <a:t>ds &lt;- iris[,-5]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품종 정보 제외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endParaRPr lang="ko-KR" altLang="en-US" sz="1200" b="1" dirty="0"/>
          </a:p>
          <a:p>
            <a:r>
              <a:rPr lang="en-US" altLang="ko-KR" sz="1200" b="1" dirty="0">
                <a:solidFill>
                  <a:srgbClr val="4F784C"/>
                </a:solidFill>
              </a:rPr>
              <a:t>## </a:t>
            </a:r>
            <a:r>
              <a:rPr lang="ko-KR" altLang="en-US" sz="1200" b="1" dirty="0">
                <a:solidFill>
                  <a:srgbClr val="4F784C"/>
                </a:solidFill>
              </a:rPr>
              <a:t>중복 데이터 제거</a:t>
            </a:r>
          </a:p>
          <a:p>
            <a:r>
              <a:rPr lang="en-US" altLang="ko-KR" sz="1200" b="1" dirty="0"/>
              <a:t>dup = which(duplicated(ds))</a:t>
            </a:r>
          </a:p>
          <a:p>
            <a:r>
              <a:rPr lang="en-US" altLang="ko-KR" sz="1200" b="1" dirty="0"/>
              <a:t>dup 			</a:t>
            </a:r>
            <a:r>
              <a:rPr lang="en-US" altLang="ko-KR" sz="1200" b="1" dirty="0">
                <a:solidFill>
                  <a:srgbClr val="4F784C"/>
                </a:solidFill>
              </a:rPr>
              <a:t># 143</a:t>
            </a:r>
            <a:r>
              <a:rPr lang="ko-KR" altLang="en-US" sz="1200" b="1" dirty="0">
                <a:solidFill>
                  <a:srgbClr val="4F784C"/>
                </a:solidFill>
              </a:rPr>
              <a:t>번째 행 중복</a:t>
            </a:r>
          </a:p>
          <a:p>
            <a:r>
              <a:rPr lang="en-US" altLang="ko-KR" sz="1200" b="1" dirty="0"/>
              <a:t>ds &lt;- ds[-dup,]</a:t>
            </a:r>
          </a:p>
          <a:p>
            <a:r>
              <a:rPr lang="en-US" altLang="ko-KR" sz="1200" b="1" dirty="0" err="1"/>
              <a:t>ds.y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iris$Species</a:t>
            </a:r>
            <a:r>
              <a:rPr lang="en-US" altLang="ko-KR" sz="1200" b="1" dirty="0"/>
              <a:t>[-dup]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중복을 제외한 품종 정보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4F784C"/>
                </a:solidFill>
              </a:rPr>
              <a:t>## t-SNE </a:t>
            </a:r>
            <a:r>
              <a:rPr lang="ko-KR" altLang="en-US" sz="1200" b="1" dirty="0">
                <a:solidFill>
                  <a:srgbClr val="4F784C"/>
                </a:solidFill>
              </a:rPr>
              <a:t>실행</a:t>
            </a:r>
          </a:p>
          <a:p>
            <a:r>
              <a:rPr lang="en-US" altLang="ko-KR" sz="1200" b="1" dirty="0" err="1"/>
              <a:t>tsne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Rtsne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ds,dims</a:t>
            </a:r>
            <a:r>
              <a:rPr lang="en-US" altLang="ko-KR" sz="1200" b="1" dirty="0"/>
              <a:t>=2, perplexity=10)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4F784C"/>
                </a:solidFill>
              </a:rPr>
              <a:t>## </a:t>
            </a:r>
            <a:r>
              <a:rPr lang="ko-KR" altLang="en-US" sz="1200" b="1" dirty="0">
                <a:solidFill>
                  <a:srgbClr val="4F784C"/>
                </a:solidFill>
              </a:rPr>
              <a:t>축소결과 시각화</a:t>
            </a:r>
          </a:p>
          <a:p>
            <a:r>
              <a:rPr lang="en-US" altLang="ko-KR" sz="1200" b="1" dirty="0" err="1"/>
              <a:t>df.tsne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tsne$Y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head(</a:t>
            </a:r>
            <a:r>
              <a:rPr lang="en-US" altLang="ko-KR" sz="1200" b="1" dirty="0" err="1"/>
              <a:t>df.tsne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 err="1"/>
              <a:t>ggplot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df.tsne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aes</a:t>
            </a:r>
            <a:r>
              <a:rPr lang="en-US" altLang="ko-KR" sz="1200" b="1" dirty="0"/>
              <a:t>(x=X1, y=X2, color=</a:t>
            </a:r>
            <a:r>
              <a:rPr lang="en-US" altLang="ko-KR" sz="1200" b="1" dirty="0" err="1"/>
              <a:t>ds.y</a:t>
            </a:r>
            <a:r>
              <a:rPr lang="en-US" altLang="ko-KR" sz="1200" b="1" dirty="0"/>
              <a:t>)) +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err="1"/>
              <a:t>geom_point</a:t>
            </a:r>
            <a:r>
              <a:rPr lang="en-US" altLang="ko-KR" sz="1200" b="1" dirty="0"/>
              <a:t>(size=2) </a:t>
            </a:r>
            <a:endParaRPr lang="ko-KR" altLang="en-US" sz="1200" b="1" dirty="0">
              <a:solidFill>
                <a:srgbClr val="4F784C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58812BDB-56FA-49BE-9707-9F53A9F2B8E0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차원 축소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23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F8C0277-E630-41C0-B85E-2441A787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59" y="749049"/>
            <a:ext cx="5627483" cy="1797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68A4124-3308-492D-8E80-DF90F32B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59" y="2546902"/>
            <a:ext cx="5627483" cy="551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7DD8E3B-04AD-4EF2-B6E5-BC2A24459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259" y="3071725"/>
            <a:ext cx="5627483" cy="50581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A9765F9D-D606-4C10-9A10-87CCB99704ED}"/>
              </a:ext>
            </a:extLst>
          </p:cNvPr>
          <p:cNvSpPr txBox="1">
            <a:spLocks/>
          </p:cNvSpPr>
          <p:nvPr/>
        </p:nvSpPr>
        <p:spPr>
          <a:xfrm>
            <a:off x="1365395" y="3618118"/>
            <a:ext cx="6176936" cy="1538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t-</a:t>
            </a:r>
            <a:r>
              <a:rPr lang="en-US" altLang="ko-KR" sz="1200" b="1" dirty="0" err="1">
                <a:solidFill>
                  <a:srgbClr val="FF0000"/>
                </a:solidFill>
              </a:rPr>
              <a:t>sne</a:t>
            </a:r>
            <a:r>
              <a:rPr lang="ko-KR" altLang="en-US" sz="1200" b="1" dirty="0">
                <a:solidFill>
                  <a:srgbClr val="FF0000"/>
                </a:solidFill>
              </a:rPr>
              <a:t>를 이용하려면 중복된 데이터가 존재하면 안됨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이것을 검사하는 명령문이 </a:t>
            </a:r>
            <a:r>
              <a:rPr lang="en-US" altLang="ko-KR" sz="1200" b="1" dirty="0"/>
              <a:t>which(duplicated(ds))</a:t>
            </a:r>
            <a:r>
              <a:rPr lang="ko-KR" altLang="en-US" sz="1200" b="1" dirty="0"/>
              <a:t>인데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만일 중복이 있으면 중복된 행의 번호를 </a:t>
            </a:r>
            <a:r>
              <a:rPr lang="en-US" altLang="ko-KR" sz="1200" b="1" dirty="0"/>
              <a:t>dup</a:t>
            </a:r>
            <a:r>
              <a:rPr lang="ko-KR" altLang="en-US" sz="1200" b="1" dirty="0"/>
              <a:t>에 보관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dup</a:t>
            </a:r>
            <a:r>
              <a:rPr lang="ko-KR" altLang="en-US" sz="1200" b="1" dirty="0"/>
              <a:t>의 값을 보면 </a:t>
            </a:r>
            <a:r>
              <a:rPr lang="en-US" altLang="ko-KR" sz="1200" b="1" dirty="0"/>
              <a:t>143</a:t>
            </a:r>
            <a:r>
              <a:rPr lang="ko-KR" altLang="en-US" sz="1200" b="1" dirty="0"/>
              <a:t>번째 행이 중복되었다고 나오는데 실제로 </a:t>
            </a:r>
            <a:r>
              <a:rPr lang="en-US" altLang="ko-KR" sz="1200" b="1" dirty="0"/>
              <a:t>143</a:t>
            </a:r>
            <a:r>
              <a:rPr lang="ko-KR" altLang="en-US" sz="1200" b="1" dirty="0"/>
              <a:t>번째 행은 </a:t>
            </a:r>
            <a:r>
              <a:rPr lang="en-US" altLang="ko-KR" sz="1200" b="1" dirty="0"/>
              <a:t>102</a:t>
            </a:r>
            <a:r>
              <a:rPr lang="ko-KR" altLang="en-US" sz="1200" b="1" dirty="0"/>
              <a:t>번째 행과 </a:t>
            </a:r>
            <a:r>
              <a:rPr lang="ko-KR" altLang="en-US" sz="1200" b="1" dirty="0" smtClean="0"/>
              <a:t>동일</a:t>
            </a:r>
            <a:endParaRPr lang="ko-KR" altLang="en-US" sz="1050" b="1" dirty="0"/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183010FC-1642-4385-A802-24BE266FD30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차원 축소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63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41DBFD7-DACC-4B96-A6C3-D80759AD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94" y="681540"/>
            <a:ext cx="5682812" cy="20337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AA76E4A-97C8-462A-AF69-D7BA7412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59" y="2755983"/>
            <a:ext cx="5627483" cy="217847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E41B2893-FBCD-4127-AC14-2E8829F28AA4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차원 축소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80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68A4124-3308-492D-8E80-DF90F32B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59" y="2722494"/>
            <a:ext cx="5627483" cy="551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7DD8E3B-04AD-4EF2-B6E5-BC2A2445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59" y="3247317"/>
            <a:ext cx="5627483" cy="5058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30E8DDB-3F39-4A37-829D-80209E361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250" y="957804"/>
            <a:ext cx="5596492" cy="279532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1143FBF2-09FB-4CB7-945B-523EB840D1A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차원 축소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11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2.2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4</a:t>
            </a:r>
            <a:r>
              <a:rPr lang="ko-KR" altLang="en-US" sz="1350" b="1" dirty="0"/>
              <a:t>차원 데이터를 </a:t>
            </a:r>
            <a:r>
              <a:rPr lang="en-US" altLang="ko-KR" sz="1350" b="1" dirty="0"/>
              <a:t>3</a:t>
            </a:r>
            <a:r>
              <a:rPr lang="ko-KR" altLang="en-US" sz="1350" b="1" dirty="0"/>
              <a:t>차원 </a:t>
            </a:r>
            <a:r>
              <a:rPr lang="ko-KR" altLang="en-US" sz="1350" b="1" dirty="0" err="1"/>
              <a:t>산점도로</a:t>
            </a:r>
            <a:r>
              <a:rPr lang="ko-KR" altLang="en-US" sz="1350" b="1" dirty="0"/>
              <a:t> 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11A0283-D64D-4543-BCDE-426C7228F0BE}"/>
              </a:ext>
            </a:extLst>
          </p:cNvPr>
          <p:cNvSpPr/>
          <p:nvPr/>
        </p:nvSpPr>
        <p:spPr>
          <a:xfrm>
            <a:off x="1774234" y="1100775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6689AF5-FFFD-4C68-9521-733268E85B75}"/>
              </a:ext>
            </a:extLst>
          </p:cNvPr>
          <p:cNvSpPr/>
          <p:nvPr/>
        </p:nvSpPr>
        <p:spPr>
          <a:xfrm>
            <a:off x="1774233" y="1456041"/>
            <a:ext cx="5582452" cy="34439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1416DC9-48DE-4FE6-A593-D8AD9B2006C2}"/>
              </a:ext>
            </a:extLst>
          </p:cNvPr>
          <p:cNvSpPr txBox="1"/>
          <p:nvPr/>
        </p:nvSpPr>
        <p:spPr>
          <a:xfrm>
            <a:off x="1752820" y="115145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8-15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2ADF4EC-82D1-4255-A373-62682E254A13}"/>
              </a:ext>
            </a:extLst>
          </p:cNvPr>
          <p:cNvSpPr txBox="1"/>
          <p:nvPr/>
        </p:nvSpPr>
        <p:spPr>
          <a:xfrm>
            <a:off x="1827002" y="1506718"/>
            <a:ext cx="53204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install.packages</a:t>
            </a:r>
            <a:r>
              <a:rPr lang="en-US" altLang="ko-KR" sz="1200" b="1" dirty="0"/>
              <a:t>(c("</a:t>
            </a:r>
            <a:r>
              <a:rPr lang="en-US" altLang="ko-KR" sz="1200" b="1" dirty="0" err="1"/>
              <a:t>rgl</a:t>
            </a:r>
            <a:r>
              <a:rPr lang="en-US" altLang="ko-KR" sz="1200" b="1" dirty="0"/>
              <a:t>", "car"))</a:t>
            </a:r>
          </a:p>
          <a:p>
            <a:r>
              <a:rPr lang="en-US" altLang="ko-KR" sz="1200" b="1" dirty="0"/>
              <a:t>library("car")</a:t>
            </a:r>
          </a:p>
          <a:p>
            <a:r>
              <a:rPr lang="en-US" altLang="ko-KR" sz="1200" b="1" dirty="0"/>
              <a:t>library("</a:t>
            </a:r>
            <a:r>
              <a:rPr lang="en-US" altLang="ko-KR" sz="1200" b="1" dirty="0" err="1"/>
              <a:t>rgl</a:t>
            </a:r>
            <a:r>
              <a:rPr lang="en-US" altLang="ko-KR" sz="1200" b="1" dirty="0"/>
              <a:t>")</a:t>
            </a:r>
          </a:p>
          <a:p>
            <a:r>
              <a:rPr lang="en-US" altLang="ko-KR" sz="1200" b="1" dirty="0"/>
              <a:t>library("</a:t>
            </a:r>
            <a:r>
              <a:rPr lang="en-US" altLang="ko-KR" sz="1200" b="1" dirty="0" err="1"/>
              <a:t>mgcv</a:t>
            </a:r>
            <a:r>
              <a:rPr lang="en-US" altLang="ko-KR" sz="1200" b="1" dirty="0"/>
              <a:t>")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tsne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Rtsne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ds,dims</a:t>
            </a:r>
            <a:r>
              <a:rPr lang="en-US" altLang="ko-KR" sz="1200" b="1" dirty="0"/>
              <a:t>=3, perplexity=10)</a:t>
            </a:r>
          </a:p>
          <a:p>
            <a:r>
              <a:rPr lang="en-US" altLang="ko-KR" sz="1200" b="1" dirty="0" err="1"/>
              <a:t>df.tsne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tsne$Y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head(</a:t>
            </a:r>
            <a:r>
              <a:rPr lang="en-US" altLang="ko-KR" sz="1200" b="1" dirty="0" err="1"/>
              <a:t>df.tsne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회귀면이 포함된 </a:t>
            </a:r>
            <a:r>
              <a:rPr lang="en-US" altLang="ko-KR" sz="1200" b="1" dirty="0">
                <a:solidFill>
                  <a:srgbClr val="4F784C"/>
                </a:solidFill>
              </a:rPr>
              <a:t>3</a:t>
            </a:r>
            <a:r>
              <a:rPr lang="ko-KR" altLang="en-US" sz="1200" b="1" dirty="0">
                <a:solidFill>
                  <a:srgbClr val="4F784C"/>
                </a:solidFill>
              </a:rPr>
              <a:t>차원 </a:t>
            </a:r>
            <a:r>
              <a:rPr lang="ko-KR" altLang="en-US" sz="1200" b="1" dirty="0" err="1">
                <a:solidFill>
                  <a:srgbClr val="4F784C"/>
                </a:solidFill>
              </a:rPr>
              <a:t>산점도</a:t>
            </a:r>
            <a:endParaRPr lang="ko-KR" altLang="en-US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scatter3d(x=df.tsne$X1, y=df.tsne$X2, z=df.tsne$X3)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회귀면이 없는 </a:t>
            </a:r>
            <a:r>
              <a:rPr lang="en-US" altLang="ko-KR" sz="1200" b="1" dirty="0">
                <a:solidFill>
                  <a:srgbClr val="4F784C"/>
                </a:solidFill>
              </a:rPr>
              <a:t>3</a:t>
            </a:r>
            <a:r>
              <a:rPr lang="ko-KR" altLang="en-US" sz="1200" b="1" dirty="0">
                <a:solidFill>
                  <a:srgbClr val="4F784C"/>
                </a:solidFill>
              </a:rPr>
              <a:t>차원 </a:t>
            </a:r>
            <a:r>
              <a:rPr lang="ko-KR" altLang="en-US" sz="1200" b="1" dirty="0" err="1">
                <a:solidFill>
                  <a:srgbClr val="4F784C"/>
                </a:solidFill>
              </a:rPr>
              <a:t>산점도</a:t>
            </a:r>
            <a:endParaRPr lang="ko-KR" altLang="en-US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points &lt;- </a:t>
            </a:r>
            <a:r>
              <a:rPr lang="en-US" altLang="ko-KR" sz="1200" b="1" dirty="0" err="1"/>
              <a:t>as.integer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ds.y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color &lt;- c('</a:t>
            </a:r>
            <a:r>
              <a:rPr lang="en-US" altLang="ko-KR" sz="1200" b="1" dirty="0" err="1"/>
              <a:t>red','green','blue</a:t>
            </a:r>
            <a:r>
              <a:rPr lang="en-US" altLang="ko-KR" sz="1200" b="1" dirty="0"/>
              <a:t>')</a:t>
            </a:r>
          </a:p>
          <a:p>
            <a:r>
              <a:rPr lang="en-US" altLang="ko-KR" sz="1200" b="1" dirty="0"/>
              <a:t>scatter3d(x=df.tsne$X1, y=df.tsne$X2, z=df.tsne$X3,</a:t>
            </a:r>
          </a:p>
          <a:p>
            <a:r>
              <a:rPr lang="en-US" altLang="ko-KR" sz="1200" b="1" dirty="0"/>
              <a:t> 	</a:t>
            </a:r>
            <a:r>
              <a:rPr lang="en-US" altLang="ko-KR" sz="1200" b="1" dirty="0" err="1"/>
              <a:t>point.col</a:t>
            </a:r>
            <a:r>
              <a:rPr lang="en-US" altLang="ko-KR" sz="1200" b="1" dirty="0"/>
              <a:t> = color[points],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점의 색을 품종별로 다르게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surface=FALSE)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회귀면을 표시하지 않음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22DF21A9-E750-4F5E-81D6-48B838753A8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차원 축소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1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40140E-0C39-4BFE-86C8-BB352F2C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49" y="951571"/>
            <a:ext cx="5565503" cy="926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94AEAA9-430D-4EF2-861B-8B9BA39D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49" y="1878194"/>
            <a:ext cx="5565503" cy="3362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D2C3A21-48B5-4FC0-84F5-6B4B15A1F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102" y="2176484"/>
            <a:ext cx="5562650" cy="192919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54FC318-5E31-4DF5-963E-08739377D6C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차원 축소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5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4760124-2F08-4BCD-A62F-2015493F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55" y="782801"/>
            <a:ext cx="5565291" cy="241818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4A041D7-C1FA-416A-B632-22C3582C99E6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차원 축소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3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0EA7E7B-6B7B-4F97-A13C-32A47C80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56" y="884064"/>
            <a:ext cx="5565290" cy="369674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A255A300-1AB2-4A44-93A5-1A23C668989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차원 축소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70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58CC94DE-9D29-4955-B244-052F18525267}"/>
              </a:ext>
            </a:extLst>
          </p:cNvPr>
          <p:cNvSpPr txBox="1">
            <a:spLocks/>
          </p:cNvSpPr>
          <p:nvPr/>
        </p:nvSpPr>
        <p:spPr>
          <a:xfrm>
            <a:off x="721175" y="2256715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952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BFAC160-B321-44BA-93E9-549870E6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12" y="782803"/>
            <a:ext cx="5602178" cy="22262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C78CA5A-E2F0-40AE-B4C8-D9EF4994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29" y="3078056"/>
            <a:ext cx="3393281" cy="1914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DC31513-7114-4C9E-AFBF-62A9EF6B716F}"/>
              </a:ext>
            </a:extLst>
          </p:cNvPr>
          <p:cNvSpPr txBox="1"/>
          <p:nvPr/>
        </p:nvSpPr>
        <p:spPr>
          <a:xfrm>
            <a:off x="5137398" y="4626580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825" b="1" dirty="0">
                <a:solidFill>
                  <a:srgbClr val="12734E"/>
                </a:solidFill>
                <a:latin typeface="+mn-ea"/>
              </a:rPr>
              <a:t>표 </a:t>
            </a:r>
            <a:r>
              <a:rPr lang="en-US" altLang="ko-KR" sz="825" b="1" dirty="0">
                <a:solidFill>
                  <a:srgbClr val="12734E"/>
                </a:solidFill>
                <a:latin typeface="+mn-ea"/>
              </a:rPr>
              <a:t>8-1 </a:t>
            </a:r>
            <a:r>
              <a:rPr lang="en-US" altLang="ko-KR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GNI2014</a:t>
            </a:r>
            <a:r>
              <a:rPr lang="ko-KR" altLang="en-US" sz="825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각 열의 의미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BBD02A20-3685-433E-A401-65381C13B93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0D23606-515F-4450-9BC8-BF985A04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12" y="494251"/>
            <a:ext cx="5602178" cy="459622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8D01E9AD-F221-499D-976B-52A77C7C096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7035" y="2571750"/>
            <a:ext cx="4312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>
                <a:latin typeface="+mj-ea"/>
                <a:ea typeface="+mj-ea"/>
              </a:rPr>
              <a:t>타일의 면적은 인구수와 비례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>
                <a:latin typeface="+mj-ea"/>
                <a:ea typeface="+mj-ea"/>
              </a:rPr>
              <a:t>타일의 색은 </a:t>
            </a:r>
            <a:r>
              <a:rPr lang="en-US" altLang="ko-KR" sz="1200" b="1" dirty="0" smtClean="0">
                <a:latin typeface="+mj-ea"/>
                <a:ea typeface="+mj-ea"/>
              </a:rPr>
              <a:t>GNI</a:t>
            </a:r>
            <a:r>
              <a:rPr lang="ko-KR" altLang="en-US" sz="1200" b="1" dirty="0" smtClean="0">
                <a:latin typeface="+mj-ea"/>
                <a:ea typeface="+mj-ea"/>
              </a:rPr>
              <a:t>를</a:t>
            </a:r>
            <a:r>
              <a:rPr lang="en-US" altLang="ko-KR" sz="1200" b="1" dirty="0" smtClean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의미함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>
                <a:latin typeface="+mj-ea"/>
                <a:ea typeface="+mj-ea"/>
              </a:rPr>
              <a:t>소득이 높을수록 진한 초록색에 가까움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>
                <a:latin typeface="+mj-ea"/>
                <a:ea typeface="+mj-ea"/>
              </a:rPr>
              <a:t>소득이 낮을수록 노랑색에 가깝다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>
                <a:latin typeface="+mj-ea"/>
                <a:ea typeface="+mj-ea"/>
              </a:rPr>
              <a:t>그림으로 보면 아시아의 인구가 매우 많다</a:t>
            </a:r>
            <a:r>
              <a:rPr lang="en-US" altLang="ko-KR" sz="1200" b="1" dirty="0" smtClean="0">
                <a:latin typeface="+mj-ea"/>
                <a:ea typeface="+mj-ea"/>
              </a:rPr>
              <a:t>.(</a:t>
            </a:r>
            <a:r>
              <a:rPr lang="ko-KR" altLang="en-US" sz="1200" b="1" dirty="0" smtClean="0">
                <a:latin typeface="+mj-ea"/>
                <a:ea typeface="+mj-ea"/>
              </a:rPr>
              <a:t>중국과 인도</a:t>
            </a:r>
            <a:r>
              <a:rPr lang="en-US" altLang="ko-KR" sz="1200" b="1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b="1" dirty="0" smtClean="0">
                <a:latin typeface="+mj-ea"/>
                <a:ea typeface="+mj-ea"/>
              </a:rPr>
              <a:t>소득은 역시 북아메리카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유럽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등이다</a:t>
            </a:r>
            <a:r>
              <a:rPr lang="en-US" altLang="ko-KR" sz="1200" b="1" dirty="0" smtClean="0">
                <a:latin typeface="+mj-ea"/>
                <a:ea typeface="+mj-ea"/>
              </a:rPr>
              <a:t>.</a:t>
            </a:r>
            <a:endParaRPr lang="en-US" altLang="ko-KR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15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4CEC224-D95B-4AE0-BCEE-1E170426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12" y="522890"/>
            <a:ext cx="5602178" cy="437787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389A414D-F51E-456E-8140-107E01F5A8A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50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2.2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state.x77 </a:t>
            </a:r>
            <a:r>
              <a:rPr lang="ko-KR" altLang="en-US" sz="1350" b="1" dirty="0"/>
              <a:t>데이터셋으로 </a:t>
            </a:r>
            <a:r>
              <a:rPr lang="ko-KR" altLang="en-US" sz="1350" b="1" dirty="0" err="1"/>
              <a:t>트리맵</a:t>
            </a:r>
            <a:r>
              <a:rPr lang="ko-KR" altLang="en-US" sz="1350" b="1" dirty="0"/>
              <a:t> 작성하기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B78FE3-3E90-455C-9A25-E2859C8645B7}"/>
              </a:ext>
            </a:extLst>
          </p:cNvPr>
          <p:cNvSpPr/>
          <p:nvPr/>
        </p:nvSpPr>
        <p:spPr>
          <a:xfrm>
            <a:off x="1774234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2B653B-5A2E-417C-AFE7-CA0184264C02}"/>
              </a:ext>
            </a:extLst>
          </p:cNvPr>
          <p:cNvSpPr/>
          <p:nvPr/>
        </p:nvSpPr>
        <p:spPr>
          <a:xfrm>
            <a:off x="1774233" y="1408099"/>
            <a:ext cx="5582452" cy="200749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3CA87-FEC8-46C4-AB3F-B2D39284CD9D}"/>
              </a:ext>
            </a:extLst>
          </p:cNvPr>
          <p:cNvSpPr txBox="1"/>
          <p:nvPr/>
        </p:nvSpPr>
        <p:spPr>
          <a:xfrm>
            <a:off x="1752820" y="110350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8-2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DC9041E-4829-4728-9AE7-BEE736559BE5}"/>
              </a:ext>
            </a:extLst>
          </p:cNvPr>
          <p:cNvSpPr txBox="1"/>
          <p:nvPr/>
        </p:nvSpPr>
        <p:spPr>
          <a:xfrm>
            <a:off x="1816830" y="1445865"/>
            <a:ext cx="5860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library(</a:t>
            </a:r>
            <a:r>
              <a:rPr lang="en-US" altLang="ko-KR" sz="1200" b="1" dirty="0" err="1"/>
              <a:t>treemap</a:t>
            </a:r>
            <a:r>
              <a:rPr lang="en-US" altLang="ko-KR" sz="1200" b="1" dirty="0"/>
              <a:t>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en-US" altLang="ko-KR" sz="1200" b="1" dirty="0" err="1">
                <a:solidFill>
                  <a:srgbClr val="4F784C"/>
                </a:solidFill>
              </a:rPr>
              <a:t>treemap</a:t>
            </a:r>
            <a:r>
              <a:rPr lang="en-US" altLang="ko-KR" sz="1200" b="1" dirty="0">
                <a:solidFill>
                  <a:srgbClr val="4F784C"/>
                </a:solidFill>
              </a:rPr>
              <a:t> </a:t>
            </a:r>
            <a:r>
              <a:rPr lang="ko-KR" altLang="en-US" sz="1200" b="1" dirty="0">
                <a:solidFill>
                  <a:srgbClr val="4F784C"/>
                </a:solidFill>
              </a:rPr>
              <a:t>패키지 불러오기</a:t>
            </a:r>
          </a:p>
          <a:p>
            <a:r>
              <a:rPr lang="en-US" altLang="ko-KR" sz="1200" b="1" dirty="0" err="1"/>
              <a:t>st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(state.x77)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매트릭스를 데이터프레임으로 변환</a:t>
            </a:r>
          </a:p>
          <a:p>
            <a:r>
              <a:rPr lang="en-US" altLang="ko-KR" sz="1200" b="1" dirty="0" err="1"/>
              <a:t>st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stname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rownames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</a:t>
            </a:r>
            <a:r>
              <a:rPr lang="en-US" altLang="ko-KR" sz="1200" b="1" dirty="0"/>
              <a:t>)) 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주 이름 열 </a:t>
            </a:r>
            <a:r>
              <a:rPr lang="en-US" altLang="ko-KR" sz="1200" b="1" dirty="0" err="1">
                <a:solidFill>
                  <a:srgbClr val="4F784C"/>
                </a:solidFill>
              </a:rPr>
              <a:t>stname</a:t>
            </a:r>
            <a:r>
              <a:rPr lang="ko-KR" altLang="en-US" sz="1200" b="1" dirty="0">
                <a:solidFill>
                  <a:srgbClr val="4F784C"/>
                </a:solidFill>
              </a:rPr>
              <a:t>을 추가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endParaRPr lang="ko-KR" altLang="en-US" sz="1200" b="1" dirty="0"/>
          </a:p>
          <a:p>
            <a:r>
              <a:rPr lang="en-US" altLang="ko-KR" sz="1200" b="1" dirty="0" err="1"/>
              <a:t>treemap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st</a:t>
            </a:r>
            <a:r>
              <a:rPr lang="en-US" altLang="ko-KR" sz="1200" b="1" dirty="0"/>
              <a:t>,</a:t>
            </a:r>
          </a:p>
          <a:p>
            <a:r>
              <a:rPr lang="en-US" altLang="ko-KR" sz="1200" b="1" dirty="0"/>
              <a:t> index=c("</a:t>
            </a:r>
            <a:r>
              <a:rPr lang="en-US" altLang="ko-KR" sz="1200" b="1" dirty="0" err="1"/>
              <a:t>stname</a:t>
            </a:r>
            <a:r>
              <a:rPr lang="en-US" altLang="ko-KR" sz="1200" b="1" dirty="0"/>
              <a:t>"), 		</a:t>
            </a:r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타일에 주 이름 표기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 err="1"/>
              <a:t>vSize</a:t>
            </a:r>
            <a:r>
              <a:rPr lang="en-US" altLang="ko-KR" sz="1200" b="1" dirty="0"/>
              <a:t>="Area", 			</a:t>
            </a:r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타일의 크기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 err="1"/>
              <a:t>vColor</a:t>
            </a:r>
            <a:r>
              <a:rPr lang="en-US" altLang="ko-KR" sz="1200" b="1" dirty="0"/>
              <a:t>="Income", 		</a:t>
            </a:r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타일의 컬러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type="value", 			</a:t>
            </a:r>
            <a:r>
              <a:rPr lang="en-US" altLang="ko-KR" sz="1200" b="1" dirty="0" smtClean="0"/>
              <a:t>	</a:t>
            </a:r>
            <a:r>
              <a:rPr lang="en-US" altLang="ko-KR" sz="1200" b="1" dirty="0" smtClean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타일 </a:t>
            </a:r>
            <a:r>
              <a:rPr lang="ko-KR" altLang="en-US" sz="1200" b="1" dirty="0" err="1">
                <a:solidFill>
                  <a:srgbClr val="4F784C"/>
                </a:solidFill>
              </a:rPr>
              <a:t>컬러링</a:t>
            </a:r>
            <a:r>
              <a:rPr lang="ko-KR" altLang="en-US" sz="1200" b="1" dirty="0">
                <a:solidFill>
                  <a:srgbClr val="4F784C"/>
                </a:solidFill>
              </a:rPr>
              <a:t> 방법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title="USA states area and income" 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 err="1">
                <a:solidFill>
                  <a:srgbClr val="4F784C"/>
                </a:solidFill>
              </a:rPr>
              <a:t>트리맵의</a:t>
            </a:r>
            <a:r>
              <a:rPr lang="ko-KR" altLang="en-US" sz="1200" b="1" dirty="0">
                <a:solidFill>
                  <a:srgbClr val="4F784C"/>
                </a:solidFill>
              </a:rPr>
              <a:t> 제목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C32C70AF-75C9-4D97-A25A-ADA798022411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89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87440A7-58F0-41E5-BF5E-8AD98A47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94" y="840087"/>
            <a:ext cx="6704941" cy="389190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8AC579D-238C-425B-BB01-2F5883E3DC64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>
                <a:latin typeface="+mj-ea"/>
              </a:rPr>
              <a:t>데이터 시각화 기법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2130" y="1086585"/>
            <a:ext cx="306365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타일의 면적은 주의 면적</a:t>
            </a:r>
            <a:endParaRPr lang="en-US" altLang="ko-KR" dirty="0" smtClean="0"/>
          </a:p>
          <a:p>
            <a:r>
              <a:rPr lang="ko-KR" altLang="en-US" dirty="0" smtClean="0"/>
              <a:t>타일의 색은 주의 소득</a:t>
            </a:r>
            <a:endParaRPr lang="en-US" altLang="ko-KR" dirty="0" smtClean="0"/>
          </a:p>
          <a:p>
            <a:r>
              <a:rPr lang="ko-KR" altLang="en-US" dirty="0" smtClean="0"/>
              <a:t>알래스카가 면적도 크고 소득도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1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</TotalTime>
  <Words>1462</Words>
  <Application>Microsoft Office PowerPoint</Application>
  <PresentationFormat>화면 슬라이드 쇼(16:9)</PresentationFormat>
  <Paragraphs>482</Paragraphs>
  <Slides>49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코딩형</cp:lastModifiedBy>
  <cp:revision>688</cp:revision>
  <dcterms:created xsi:type="dcterms:W3CDTF">2012-07-23T02:34:37Z</dcterms:created>
  <dcterms:modified xsi:type="dcterms:W3CDTF">2019-11-10T03:42:00Z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