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1"/>
  </p:notesMasterIdLst>
  <p:handoutMasterIdLst>
    <p:handoutMasterId r:id="rId52"/>
  </p:handoutMasterIdLst>
  <p:sldIdLst>
    <p:sldId id="329" r:id="rId2"/>
    <p:sldId id="562" r:id="rId3"/>
    <p:sldId id="434" r:id="rId4"/>
    <p:sldId id="473" r:id="rId5"/>
    <p:sldId id="474" r:id="rId6"/>
    <p:sldId id="475" r:id="rId7"/>
    <p:sldId id="559" r:id="rId8"/>
    <p:sldId id="479" r:id="rId9"/>
    <p:sldId id="480" r:id="rId10"/>
    <p:sldId id="481" r:id="rId11"/>
    <p:sldId id="482" r:id="rId12"/>
    <p:sldId id="560" r:id="rId13"/>
    <p:sldId id="56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564" r:id="rId29"/>
    <p:sldId id="498" r:id="rId30"/>
    <p:sldId id="500" r:id="rId31"/>
    <p:sldId id="501" r:id="rId32"/>
    <p:sldId id="502" r:id="rId33"/>
    <p:sldId id="565" r:id="rId34"/>
    <p:sldId id="503" r:id="rId35"/>
    <p:sldId id="504" r:id="rId36"/>
    <p:sldId id="505" r:id="rId37"/>
    <p:sldId id="506" r:id="rId38"/>
    <p:sldId id="507" r:id="rId39"/>
    <p:sldId id="508" r:id="rId40"/>
    <p:sldId id="509" r:id="rId41"/>
    <p:sldId id="510" r:id="rId42"/>
    <p:sldId id="566" r:id="rId43"/>
    <p:sldId id="511" r:id="rId44"/>
    <p:sldId id="512" r:id="rId45"/>
    <p:sldId id="513" r:id="rId46"/>
    <p:sldId id="515" r:id="rId47"/>
    <p:sldId id="516" r:id="rId48"/>
    <p:sldId id="517" r:id="rId49"/>
    <p:sldId id="561" r:id="rId5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782">
          <p15:clr>
            <a:srgbClr val="A4A3A4"/>
          </p15:clr>
        </p15:guide>
        <p15:guide id="5" pos="61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361"/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0899" autoAdjust="0"/>
  </p:normalViewPr>
  <p:slideViewPr>
    <p:cSldViewPr>
      <p:cViewPr varScale="1">
        <p:scale>
          <a:sx n="110" d="100"/>
          <a:sy n="110" d="100"/>
        </p:scale>
        <p:origin x="-384" y="-84"/>
      </p:cViewPr>
      <p:guideLst>
        <p:guide orient="horz" pos="2160"/>
        <p:guide orient="horz" pos="1620"/>
        <p:guide pos="2880"/>
        <p:guide pos="782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465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09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4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586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91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80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04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348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28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242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7" descr="그림18">
            <a:extLst>
              <a:ext uri="{FF2B5EF4-FFF2-40B4-BE49-F238E27FC236}">
                <a16:creationId xmlns="" xmlns:a16="http://schemas.microsoft.com/office/drawing/2014/main" id="{37B1DB2C-7189-43FC-8E1B-0927D6E3E5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FAE4F650-6816-4F50-972C-493255C61A5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143000" y="2311114"/>
            <a:ext cx="6858000" cy="1241822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ko-KR" altLang="en-US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제</a:t>
            </a:r>
            <a:r>
              <a:rPr lang="en-US" altLang="ko-KR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4</a:t>
            </a:r>
            <a:r>
              <a:rPr lang="ko-KR" altLang="en-US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강</a:t>
            </a:r>
            <a:endParaRPr lang="en-US" altLang="ko-KR" sz="30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sz="3000" dirty="0" err="1">
                <a:latin typeface="HY울릉도B" panose="02030600000101010101" pitchFamily="18" charset="-127"/>
                <a:ea typeface="HY울릉도B" panose="02030600000101010101" pitchFamily="18" charset="-127"/>
              </a:rPr>
              <a:t>조건문</a:t>
            </a:r>
            <a:r>
              <a:rPr lang="en-US" altLang="ko-KR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,</a:t>
            </a:r>
            <a:r>
              <a:rPr lang="ko-KR" altLang="en-US" sz="3000" dirty="0" err="1">
                <a:latin typeface="HY울릉도B" panose="02030600000101010101" pitchFamily="18" charset="-127"/>
                <a:ea typeface="HY울릉도B" panose="02030600000101010101" pitchFamily="18" charset="-127"/>
              </a:rPr>
              <a:t>반복문</a:t>
            </a:r>
            <a:r>
              <a:rPr lang="en-US" altLang="ko-KR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,</a:t>
            </a:r>
            <a:r>
              <a:rPr lang="ko-KR" altLang="en-US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함수</a:t>
            </a:r>
            <a:endParaRPr lang="en-US" altLang="ko-KR" sz="30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63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86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70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7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12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7" descr="그림19">
            <a:extLst>
              <a:ext uri="{FF2B5EF4-FFF2-40B4-BE49-F238E27FC236}">
                <a16:creationId xmlns="" xmlns:a16="http://schemas.microsoft.com/office/drawing/2014/main" id="{F86E14BD-35E1-4417-9895-AD133DFE63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7515EE9-A03D-49A0-A943-B3DEC4E86B20}"/>
              </a:ext>
            </a:extLst>
          </p:cNvPr>
          <p:cNvSpPr/>
          <p:nvPr userDrawn="1"/>
        </p:nvSpPr>
        <p:spPr>
          <a:xfrm>
            <a:off x="0" y="444729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9" r:id="rId2"/>
    <p:sldLayoutId id="2147483722" r:id="rId3"/>
    <p:sldLayoutId id="2147483724" r:id="rId4"/>
    <p:sldLayoutId id="2147483726" r:id="rId5"/>
    <p:sldLayoutId id="2147483721" r:id="rId6"/>
    <p:sldLayoutId id="2147483723" r:id="rId7"/>
    <p:sldLayoutId id="2147483725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46585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2. </a:t>
            </a:r>
            <a:r>
              <a:rPr lang="en-US" altLang="ko-KR" sz="2000" b="1" dirty="0" err="1"/>
              <a:t>ifelse</a:t>
            </a:r>
            <a:r>
              <a:rPr lang="ko-KR" altLang="en-US" sz="2000" b="1" dirty="0"/>
              <a:t>문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조건에 따라 둘 중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하나의 값 또는 변수를 선택할 때 사용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err="1"/>
              <a:t>ifelse</a:t>
            </a:r>
            <a:r>
              <a:rPr lang="ko-KR" altLang="en-US" sz="1600" b="1" dirty="0"/>
              <a:t>문의 문법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857250" lvl="2" indent="0">
              <a:buNone/>
            </a:pPr>
            <a:endParaRPr lang="ko-KR" altLang="en-US" sz="1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0751234-AB0B-4CF3-9A8F-C443464D3195}"/>
              </a:ext>
            </a:extLst>
          </p:cNvPr>
          <p:cNvSpPr/>
          <p:nvPr/>
        </p:nvSpPr>
        <p:spPr>
          <a:xfrm>
            <a:off x="1421650" y="1851670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1421651" y="2206937"/>
            <a:ext cx="6750750" cy="293086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F5F220D-73C5-4488-84A8-CE648F9FB9D3}"/>
              </a:ext>
            </a:extLst>
          </p:cNvPr>
          <p:cNvSpPr txBox="1"/>
          <p:nvPr/>
        </p:nvSpPr>
        <p:spPr>
          <a:xfrm>
            <a:off x="1430423" y="1902345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4-5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1478446" y="2244702"/>
            <a:ext cx="597387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 &lt;- 10</a:t>
            </a:r>
          </a:p>
          <a:p>
            <a:r>
              <a:rPr lang="en-US" altLang="ko-KR" sz="1400" b="1" dirty="0"/>
              <a:t>b &lt;- 20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if (a&gt;b) {</a:t>
            </a:r>
          </a:p>
          <a:p>
            <a:r>
              <a:rPr lang="en-US" altLang="ko-KR" sz="1400" b="1" dirty="0"/>
              <a:t> c &lt;- a</a:t>
            </a:r>
          </a:p>
          <a:p>
            <a:r>
              <a:rPr lang="en-US" altLang="ko-KR" sz="1400" b="1" dirty="0"/>
              <a:t>} else {</a:t>
            </a:r>
          </a:p>
          <a:p>
            <a:r>
              <a:rPr lang="en-US" altLang="ko-KR" sz="1400" b="1" dirty="0"/>
              <a:t> c &lt;- b</a:t>
            </a:r>
          </a:p>
          <a:p>
            <a:r>
              <a:rPr lang="en-US" altLang="ko-KR" sz="1400" b="1" dirty="0"/>
              <a:t>}</a:t>
            </a:r>
          </a:p>
          <a:p>
            <a:r>
              <a:rPr lang="en-US" altLang="ko-KR" sz="1400" b="1" dirty="0"/>
              <a:t>print(c)</a:t>
            </a:r>
          </a:p>
          <a:p>
            <a:r>
              <a:rPr lang="en-US" altLang="ko-KR" sz="1400" b="1" dirty="0"/>
              <a:t>a &lt;- 10</a:t>
            </a:r>
          </a:p>
          <a:p>
            <a:r>
              <a:rPr lang="en-US" altLang="ko-KR" sz="1400" b="1" dirty="0"/>
              <a:t>b &lt;- 20</a:t>
            </a:r>
          </a:p>
          <a:p>
            <a:r>
              <a:rPr lang="en-US" altLang="ko-KR" sz="1400" b="1" dirty="0"/>
              <a:t>c &lt;- </a:t>
            </a:r>
            <a:r>
              <a:rPr lang="en-US" altLang="ko-KR" sz="1400" b="1" dirty="0" err="1"/>
              <a:t>ifelse</a:t>
            </a:r>
            <a:r>
              <a:rPr lang="en-US" altLang="ko-KR" sz="1400" b="1" dirty="0"/>
              <a:t>(a&gt;b, a, b)</a:t>
            </a:r>
          </a:p>
          <a:p>
            <a:r>
              <a:rPr lang="en-US" altLang="ko-KR" sz="1400" b="1" dirty="0"/>
              <a:t>print(c)</a:t>
            </a:r>
            <a:endParaRPr lang="ko-KR" altLang="en-US" sz="1400" b="1" dirty="0">
              <a:solidFill>
                <a:srgbClr val="43736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조건문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035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1752476-6845-4C91-A001-D45724EED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4" y="985324"/>
            <a:ext cx="7285751" cy="2635236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조건문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512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98550072-5443-4116-9F67-70CF997008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1510" y="51470"/>
            <a:ext cx="7785100" cy="355997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/>
              <a:t>여기서 잠깐</a:t>
            </a:r>
            <a:r>
              <a:rPr lang="en-US" altLang="ko-KR" sz="1800" dirty="0"/>
              <a:t>! </a:t>
            </a:r>
            <a:r>
              <a:rPr lang="ko-KR" altLang="en-US" sz="2000" dirty="0">
                <a:solidFill>
                  <a:schemeClr val="tx1"/>
                </a:solidFill>
              </a:rPr>
              <a:t>코드블록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="" xmlns:a16="http://schemas.microsoft.com/office/drawing/2014/main" id="{67ACB498-5960-406B-B371-8E08D305E1DA}"/>
              </a:ext>
            </a:extLst>
          </p:cNvPr>
          <p:cNvSpPr txBox="1">
            <a:spLocks/>
          </p:cNvSpPr>
          <p:nvPr/>
        </p:nvSpPr>
        <p:spPr>
          <a:xfrm>
            <a:off x="431540" y="771550"/>
            <a:ext cx="8685965" cy="1113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1. if-else</a:t>
            </a:r>
            <a:r>
              <a:rPr lang="ko-KR" altLang="en-US" sz="1800" b="1" dirty="0"/>
              <a:t>문에서 발생할 수 있는 오류</a:t>
            </a:r>
            <a:r>
              <a:rPr lang="en-US" altLang="ko-KR" sz="1800" b="1" dirty="0"/>
              <a:t> </a:t>
            </a:r>
            <a:r>
              <a:rPr lang="ko-KR" altLang="en-US" sz="1600" b="1" dirty="0"/>
              <a:t>   </a:t>
            </a:r>
            <a:endParaRPr lang="en-US" altLang="ko-KR" sz="1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2. else</a:t>
            </a:r>
            <a:r>
              <a:rPr lang="ko-KR" altLang="en-US" sz="1800" b="1" dirty="0"/>
              <a:t>는 반드시 </a:t>
            </a:r>
            <a:r>
              <a:rPr lang="en-US" altLang="ko-KR" sz="1800" b="1" dirty="0"/>
              <a:t>if</a:t>
            </a:r>
            <a:r>
              <a:rPr lang="ko-KR" altLang="en-US" sz="1800" b="1" dirty="0"/>
              <a:t>문의 코드블록이 끝나는 부분에 있는 </a:t>
            </a:r>
            <a:r>
              <a:rPr lang="en-US" altLang="ko-KR" sz="1800" b="1" dirty="0"/>
              <a:t>}</a:t>
            </a:r>
            <a:r>
              <a:rPr lang="ko-KR" altLang="en-US" sz="1800" b="1" dirty="0"/>
              <a:t>와 같은 줄에 작성해야 함</a:t>
            </a:r>
            <a:endParaRPr lang="ko-KR" altLang="en-US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2151A25-018E-4444-AF9A-24FEF7E79BBD}"/>
              </a:ext>
            </a:extLst>
          </p:cNvPr>
          <p:cNvSpPr/>
          <p:nvPr/>
        </p:nvSpPr>
        <p:spPr>
          <a:xfrm>
            <a:off x="976659" y="1815647"/>
            <a:ext cx="7443269" cy="1813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46F22E0-A189-49A2-830C-726B8F481FD3}"/>
              </a:ext>
            </a:extLst>
          </p:cNvPr>
          <p:cNvSpPr txBox="1"/>
          <p:nvPr/>
        </p:nvSpPr>
        <p:spPr>
          <a:xfrm>
            <a:off x="1033455" y="1853412"/>
            <a:ext cx="70939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job.type</a:t>
            </a:r>
            <a:r>
              <a:rPr lang="en-US" altLang="ko-KR" sz="1400" b="1" dirty="0"/>
              <a:t> &lt;- 'A'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if (</a:t>
            </a:r>
            <a:r>
              <a:rPr lang="en-US" altLang="ko-KR" sz="1400" b="1" dirty="0" err="1"/>
              <a:t>job.type</a:t>
            </a:r>
            <a:r>
              <a:rPr lang="en-US" altLang="ko-KR" sz="1400" b="1" dirty="0"/>
              <a:t> == 'B') {</a:t>
            </a:r>
          </a:p>
          <a:p>
            <a:r>
              <a:rPr lang="en-US" altLang="ko-KR" sz="1400" b="1" dirty="0"/>
              <a:t> bonus &lt;- 200</a:t>
            </a:r>
          </a:p>
          <a:p>
            <a:r>
              <a:rPr lang="en-US" altLang="ko-KR" sz="1400" b="1" dirty="0"/>
              <a:t>}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else { </a:t>
            </a:r>
            <a:r>
              <a:rPr lang="en-US" altLang="ko-KR" sz="1400" b="1" dirty="0"/>
              <a:t>		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>
                <a:solidFill>
                  <a:srgbClr val="437361"/>
                </a:solidFill>
              </a:rPr>
              <a:t>에러 발생</a:t>
            </a:r>
            <a:r>
              <a:rPr lang="en-US" altLang="ko-KR" sz="1400" b="1" dirty="0">
                <a:solidFill>
                  <a:srgbClr val="437361"/>
                </a:solidFill>
              </a:rPr>
              <a:t>, </a:t>
            </a:r>
            <a:r>
              <a:rPr lang="ko-KR" altLang="en-US" sz="1400" b="1" dirty="0">
                <a:solidFill>
                  <a:srgbClr val="437361"/>
                </a:solidFill>
              </a:rPr>
              <a:t>윗줄로 옮겨야 한다</a:t>
            </a:r>
            <a:r>
              <a:rPr lang="en-US" altLang="ko-KR" sz="1400" b="1" dirty="0" smtClean="0">
                <a:solidFill>
                  <a:srgbClr val="437361"/>
                </a:solidFill>
              </a:rPr>
              <a:t>.(</a:t>
            </a:r>
            <a:r>
              <a:rPr lang="ko-KR" altLang="en-US" sz="1400" b="1" dirty="0" smtClean="0">
                <a:solidFill>
                  <a:srgbClr val="437361"/>
                </a:solidFill>
              </a:rPr>
              <a:t>버전이 업 하면서 적용이 됨</a:t>
            </a:r>
            <a:r>
              <a:rPr lang="en-US" altLang="ko-KR" sz="1400" b="1" smtClean="0">
                <a:solidFill>
                  <a:srgbClr val="437361"/>
                </a:solidFill>
              </a:rPr>
              <a:t>)</a:t>
            </a:r>
            <a:endParaRPr lang="en-US" altLang="ko-KR" sz="1400" b="1" dirty="0">
              <a:solidFill>
                <a:srgbClr val="437361"/>
              </a:solidFill>
            </a:endParaRPr>
          </a:p>
          <a:p>
            <a:r>
              <a:rPr lang="en-US" altLang="ko-KR" sz="1400" b="1" dirty="0"/>
              <a:t> bonus &lt;- 100</a:t>
            </a:r>
          </a:p>
          <a:p>
            <a:r>
              <a:rPr lang="en-US" altLang="ko-KR" sz="1400" b="1" dirty="0"/>
              <a:t>}</a:t>
            </a:r>
            <a:endParaRPr lang="ko-KR" altLang="en-US" sz="14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0174E524-804C-4258-9DD6-8C5BD9B9F22B}"/>
              </a:ext>
            </a:extLst>
          </p:cNvPr>
          <p:cNvSpPr/>
          <p:nvPr/>
        </p:nvSpPr>
        <p:spPr>
          <a:xfrm>
            <a:off x="964083" y="3607609"/>
            <a:ext cx="7443269" cy="11024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1116419-F976-4807-B592-A4C71CEFA9E3}"/>
              </a:ext>
            </a:extLst>
          </p:cNvPr>
          <p:cNvSpPr txBox="1"/>
          <p:nvPr/>
        </p:nvSpPr>
        <p:spPr>
          <a:xfrm>
            <a:off x="1020879" y="3723296"/>
            <a:ext cx="7093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if (</a:t>
            </a:r>
            <a:r>
              <a:rPr lang="en-US" altLang="ko-KR" sz="1400" b="1" dirty="0" err="1"/>
              <a:t>job.trype</a:t>
            </a:r>
            <a:r>
              <a:rPr lang="en-US" altLang="ko-KR" sz="1400" b="1" dirty="0"/>
              <a:t> == 'B') {</a:t>
            </a:r>
          </a:p>
          <a:p>
            <a:r>
              <a:rPr lang="en-US" altLang="ko-KR" sz="1400" b="1" dirty="0"/>
              <a:t> bonus &lt;- 200</a:t>
            </a:r>
          </a:p>
          <a:p>
            <a:r>
              <a:rPr lang="en-US" altLang="ko-KR" sz="1400" b="1" dirty="0"/>
              <a:t>} </a:t>
            </a:r>
            <a:endParaRPr lang="ko-KR" altLang="en-US" sz="1400" b="1" dirty="0"/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조건문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001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="" xmlns:a16="http://schemas.microsoft.com/office/drawing/2014/main" id="{EBB6259E-331D-46B1-B7C5-5AF154AAEFF4}"/>
              </a:ext>
            </a:extLst>
          </p:cNvPr>
          <p:cNvSpPr txBox="1">
            <a:spLocks/>
          </p:cNvSpPr>
          <p:nvPr/>
        </p:nvSpPr>
        <p:spPr>
          <a:xfrm>
            <a:off x="719573" y="2559454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 err="1"/>
              <a:t>반복문</a:t>
            </a:r>
            <a:endParaRPr lang="ko-KR" altLang="en-US" b="1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="" xmlns:a16="http://schemas.microsoft.com/office/drawing/2014/main" id="{9D6678A9-A964-4724-936F-5CEF4A699CEB}"/>
              </a:ext>
            </a:extLst>
          </p:cNvPr>
          <p:cNvSpPr txBox="1">
            <a:spLocks/>
          </p:cNvSpPr>
          <p:nvPr/>
        </p:nvSpPr>
        <p:spPr>
          <a:xfrm>
            <a:off x="719573" y="1761661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u="sng" dirty="0"/>
              <a:t>Section 02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13885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926595" y="569087"/>
            <a:ext cx="8217405" cy="42529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1. for</a:t>
            </a:r>
            <a:r>
              <a:rPr lang="ko-KR" altLang="en-US" sz="2000" b="1" dirty="0"/>
              <a:t>문</a:t>
            </a:r>
            <a:r>
              <a:rPr lang="ko-KR" altLang="en-US" sz="1800" b="1" dirty="0"/>
              <a:t>   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err="1"/>
              <a:t>반복문</a:t>
            </a:r>
            <a:r>
              <a:rPr lang="en-US" altLang="ko-KR" sz="1600" b="1" dirty="0"/>
              <a:t>(repetitive statement)</a:t>
            </a:r>
            <a:r>
              <a:rPr lang="ko-KR" altLang="en-US" sz="1600" b="1" dirty="0"/>
              <a:t>은 정해진 동작을 반복적으로 수행할 때 사용하는 명령문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동일 명령문을 여러 번 반복해서 실행할 때 사용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for</a:t>
            </a:r>
            <a:r>
              <a:rPr lang="ko-KR" altLang="en-US" sz="1600" b="1" dirty="0"/>
              <a:t>문의 문법</a:t>
            </a:r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857250" lvl="2" indent="0">
              <a:buNone/>
            </a:pPr>
            <a:endParaRPr lang="ko-KR" altLang="en-US" sz="14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1E33BEBC-6AD0-4EFC-A4DE-3A57E168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059842"/>
              </p:ext>
            </p:extLst>
          </p:nvPr>
        </p:nvGraphicFramePr>
        <p:xfrm>
          <a:off x="1646675" y="2796775"/>
          <a:ext cx="7425824" cy="904685"/>
        </p:xfrm>
        <a:graphic>
          <a:graphicData uri="http://schemas.openxmlformats.org/drawingml/2006/table">
            <a:tbl>
              <a:tblPr/>
              <a:tblGrid>
                <a:gridCol w="7425824">
                  <a:extLst>
                    <a:ext uri="{9D8B030D-6E8A-4147-A177-3AD203B41FA5}">
                      <a16:colId xmlns="" xmlns:a16="http://schemas.microsoft.com/office/drawing/2014/main" val="4148651422"/>
                    </a:ext>
                  </a:extLst>
                </a:gridCol>
              </a:tblGrid>
              <a:tr h="9046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for (</a:t>
                      </a:r>
                      <a:r>
                        <a:rPr lang="ko-KR" altLang="en-US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반복 변수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in </a:t>
                      </a:r>
                      <a:r>
                        <a:rPr lang="ko-KR" altLang="en-US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반복 범위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반복할  명령문</a:t>
                      </a:r>
                      <a:r>
                        <a:rPr lang="en-US" altLang="ko-KR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들</a:t>
                      </a:r>
                      <a:r>
                        <a:rPr lang="en-US" altLang="ko-KR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} 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46282704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반복문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9995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611560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1.1 </a:t>
            </a:r>
            <a:r>
              <a:rPr lang="ko-KR" altLang="en-US" sz="1800" b="1" dirty="0"/>
              <a:t>기본 </a:t>
            </a:r>
            <a:r>
              <a:rPr lang="en-US" altLang="ko-KR" sz="1800" b="1" dirty="0"/>
              <a:t>for</a:t>
            </a:r>
            <a:r>
              <a:rPr lang="ko-KR" altLang="en-US" sz="1800" b="1" dirty="0"/>
              <a:t>문</a:t>
            </a:r>
            <a:endParaRPr lang="en-US" altLang="ko-KR" sz="1800" b="1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1241630" y="1250515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1241630" y="1605782"/>
            <a:ext cx="7443269" cy="80125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1250403" y="1301190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4-6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1298426" y="1651743"/>
            <a:ext cx="7386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for(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in 1:5) {</a:t>
            </a:r>
          </a:p>
          <a:p>
            <a:r>
              <a:rPr lang="en-US" altLang="ko-KR" sz="1600" b="1" dirty="0"/>
              <a:t> print('*')</a:t>
            </a:r>
          </a:p>
          <a:p>
            <a:r>
              <a:rPr lang="en-US" altLang="ko-KR" sz="1600" b="1" dirty="0"/>
              <a:t>}</a:t>
            </a:r>
            <a:endParaRPr lang="ko-KR" altLang="en-US" sz="1600" b="1" dirty="0">
              <a:solidFill>
                <a:srgbClr val="43736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74836B72-1EE2-4974-B6E8-E3A42F97D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01" y="2536317"/>
            <a:ext cx="7418498" cy="11048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06E9C57D-F232-409F-A470-6159163E7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401" y="3641153"/>
            <a:ext cx="7411170" cy="685792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반복문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712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593050" y="445293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1.2 </a:t>
            </a:r>
            <a:r>
              <a:rPr lang="ko-KR" altLang="en-US" sz="1800" b="1" dirty="0"/>
              <a:t>반복 범위에 따른 반복 변수의 값 변화</a:t>
            </a:r>
            <a:endParaRPr lang="en-US" altLang="ko-KR" sz="1800" b="1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1224186" y="1266605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1224186" y="1621872"/>
            <a:ext cx="7443269" cy="80125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1232959" y="1317280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4-7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1280982" y="1667833"/>
            <a:ext cx="7386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for(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in 6:10) {</a:t>
            </a:r>
          </a:p>
          <a:p>
            <a:r>
              <a:rPr lang="en-US" altLang="ko-KR" sz="1600" b="1" dirty="0"/>
              <a:t> print(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)</a:t>
            </a:r>
          </a:p>
          <a:p>
            <a:r>
              <a:rPr lang="en-US" altLang="ko-KR" sz="1600" b="1" dirty="0"/>
              <a:t>}</a:t>
            </a:r>
            <a:endParaRPr lang="ko-KR" altLang="en-US" sz="1600" b="1" dirty="0">
              <a:solidFill>
                <a:srgbClr val="43736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00AD386-A3EF-4091-B76E-C1E076175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40" y="2548423"/>
            <a:ext cx="7432215" cy="6818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0D0C3A0C-9907-46B0-9842-89FFB13E1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0" y="3199983"/>
            <a:ext cx="7425824" cy="1112411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반복문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5110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611560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1.3 </a:t>
            </a:r>
            <a:r>
              <a:rPr lang="ko-KR" altLang="en-US" sz="1800" b="1" dirty="0"/>
              <a:t>반복 변수를 이용한 구구단 출력</a:t>
            </a:r>
            <a:endParaRPr lang="en-US" altLang="ko-KR" sz="1800" b="1" dirty="0"/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857250" lvl="2" indent="0">
              <a:buNone/>
            </a:pPr>
            <a:endParaRPr lang="ko-KR" altLang="en-US" sz="1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1241630" y="1176595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1241630" y="1531862"/>
            <a:ext cx="7443269" cy="80125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1250403" y="1227270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4-8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1298426" y="1577823"/>
            <a:ext cx="7386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600" b="1" dirty="0"/>
              <a:t>for(i in 1:9) {</a:t>
            </a:r>
          </a:p>
          <a:p>
            <a:r>
              <a:rPr lang="nn-NO" altLang="ko-KR" sz="1600" b="1" dirty="0"/>
              <a:t> cat('2 *', i,'=', 2*i,'\n')</a:t>
            </a:r>
          </a:p>
          <a:p>
            <a:r>
              <a:rPr lang="nn-NO" altLang="ko-KR" sz="1600" b="1" dirty="0"/>
              <a:t>}</a:t>
            </a:r>
            <a:endParaRPr lang="ko-KR" altLang="en-US" sz="1600" b="1" dirty="0">
              <a:solidFill>
                <a:srgbClr val="43736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4CE01C9-6683-4A79-AF13-0B7601A65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175" y="2435099"/>
            <a:ext cx="7434496" cy="2629381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반복문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44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611560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1.4 for</a:t>
            </a:r>
            <a:r>
              <a:rPr lang="ko-KR" altLang="en-US" sz="1800" b="1" dirty="0"/>
              <a:t>문 안에서 </a:t>
            </a:r>
            <a:r>
              <a:rPr lang="en-US" altLang="ko-KR" sz="1800" b="1" dirty="0"/>
              <a:t>if</a:t>
            </a:r>
            <a:r>
              <a:rPr lang="ko-KR" altLang="en-US" sz="1800" b="1" dirty="0"/>
              <a:t>문의 사용</a:t>
            </a:r>
            <a:endParaRPr lang="en-US" altLang="ko-KR" sz="1800" b="1" dirty="0"/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857250" lvl="2" indent="0">
              <a:buNone/>
            </a:pPr>
            <a:endParaRPr lang="ko-KR" altLang="en-US" sz="1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1251747" y="1311610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1251747" y="1666877"/>
            <a:ext cx="7443269" cy="115150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1260520" y="1362285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4-9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1325988" y="1710385"/>
            <a:ext cx="7386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600" b="1" dirty="0"/>
              <a:t>for(i in 1:20) {</a:t>
            </a:r>
          </a:p>
          <a:p>
            <a:r>
              <a:rPr lang="nn-NO" altLang="ko-KR" sz="1600" b="1" dirty="0"/>
              <a:t> if(i%%2==0) { 		</a:t>
            </a:r>
            <a:r>
              <a:rPr lang="nn-NO" altLang="ko-KR" sz="1600" b="1" dirty="0">
                <a:solidFill>
                  <a:srgbClr val="437361"/>
                </a:solidFill>
              </a:rPr>
              <a:t># </a:t>
            </a:r>
            <a:r>
              <a:rPr lang="ko-KR" altLang="en-US" sz="1600" b="1" dirty="0">
                <a:solidFill>
                  <a:srgbClr val="437361"/>
                </a:solidFill>
              </a:rPr>
              <a:t>짝수인지 확인</a:t>
            </a:r>
          </a:p>
          <a:p>
            <a:r>
              <a:rPr lang="ko-KR" altLang="en-US" sz="1600" b="1" dirty="0"/>
              <a:t>    </a:t>
            </a:r>
            <a:r>
              <a:rPr lang="nn-NO" altLang="ko-KR" sz="1600" b="1" dirty="0"/>
              <a:t>print(i)</a:t>
            </a:r>
          </a:p>
          <a:p>
            <a:r>
              <a:rPr lang="nn-NO" altLang="ko-KR" sz="1600" b="1" dirty="0"/>
              <a:t>  }</a:t>
            </a:r>
          </a:p>
          <a:p>
            <a:r>
              <a:rPr lang="nn-NO" altLang="ko-KR" sz="1600" b="1" dirty="0"/>
              <a:t>}</a:t>
            </a:r>
            <a:endParaRPr lang="ko-KR" altLang="en-US" sz="1600" b="1" dirty="0">
              <a:solidFill>
                <a:srgbClr val="43736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반복문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317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44FFCC5-10F1-4A07-BAF9-8F6F5C39E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6" y="1019078"/>
            <a:ext cx="7443269" cy="331624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반복문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047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="" xmlns:a16="http://schemas.microsoft.com/office/drawing/2014/main" id="{EBB6259E-331D-46B1-B7C5-5AF154AAEFF4}"/>
              </a:ext>
            </a:extLst>
          </p:cNvPr>
          <p:cNvSpPr txBox="1">
            <a:spLocks/>
          </p:cNvSpPr>
          <p:nvPr/>
        </p:nvSpPr>
        <p:spPr>
          <a:xfrm>
            <a:off x="719573" y="2559454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 err="1"/>
              <a:t>조건문</a:t>
            </a:r>
            <a:endParaRPr lang="ko-KR" altLang="en-US" b="1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="" xmlns:a16="http://schemas.microsoft.com/office/drawing/2014/main" id="{9D6678A9-A964-4724-936F-5CEF4A699CEB}"/>
              </a:ext>
            </a:extLst>
          </p:cNvPr>
          <p:cNvSpPr txBox="1">
            <a:spLocks/>
          </p:cNvSpPr>
          <p:nvPr/>
        </p:nvSpPr>
        <p:spPr>
          <a:xfrm>
            <a:off x="719573" y="1761661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u="sng"/>
              <a:t>Section 01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461054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611560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1.5 1~100 </a:t>
            </a:r>
            <a:r>
              <a:rPr lang="ko-KR" altLang="en-US" sz="1800" b="1" dirty="0"/>
              <a:t>사이의 숫자의 합 출력</a:t>
            </a:r>
            <a:endParaRPr lang="en-US" altLang="ko-KR" sz="1800" b="1" dirty="0"/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1251747" y="1272048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1251747" y="1627314"/>
            <a:ext cx="7443269" cy="136694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1213865" y="1322723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4-10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1325988" y="1670823"/>
            <a:ext cx="7116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600" b="1" dirty="0"/>
              <a:t>sum &lt;- 0</a:t>
            </a:r>
          </a:p>
          <a:p>
            <a:r>
              <a:rPr lang="nn-NO" altLang="ko-KR" sz="1600" b="1" dirty="0"/>
              <a:t>for(i in 1:100) {</a:t>
            </a:r>
          </a:p>
          <a:p>
            <a:r>
              <a:rPr lang="nn-NO" altLang="ko-KR" sz="1600" b="1" dirty="0"/>
              <a:t> sum &lt;- sum + i 		</a:t>
            </a:r>
            <a:r>
              <a:rPr lang="nn-NO" altLang="ko-KR" sz="1600" b="1" dirty="0">
                <a:solidFill>
                  <a:srgbClr val="437361"/>
                </a:solidFill>
              </a:rPr>
              <a:t># sum</a:t>
            </a:r>
            <a:r>
              <a:rPr lang="ko-KR" altLang="en-US" sz="1600" b="1" dirty="0">
                <a:solidFill>
                  <a:srgbClr val="437361"/>
                </a:solidFill>
              </a:rPr>
              <a:t>에 </a:t>
            </a:r>
            <a:r>
              <a:rPr lang="nn-NO" altLang="ko-KR" sz="1600" b="1" dirty="0">
                <a:solidFill>
                  <a:srgbClr val="437361"/>
                </a:solidFill>
              </a:rPr>
              <a:t>i </a:t>
            </a:r>
            <a:r>
              <a:rPr lang="ko-KR" altLang="en-US" sz="1600" b="1" dirty="0">
                <a:solidFill>
                  <a:srgbClr val="437361"/>
                </a:solidFill>
              </a:rPr>
              <a:t>값을 누적</a:t>
            </a:r>
          </a:p>
          <a:p>
            <a:r>
              <a:rPr lang="en-US" altLang="ko-KR" sz="1600" b="1" dirty="0"/>
              <a:t>}</a:t>
            </a:r>
          </a:p>
          <a:p>
            <a:r>
              <a:rPr lang="nn-NO" altLang="ko-KR" sz="1600" b="1" dirty="0"/>
              <a:t>print(sum)</a:t>
            </a:r>
            <a:endParaRPr lang="ko-KR" altLang="en-US" sz="1600" b="1" dirty="0">
              <a:solidFill>
                <a:srgbClr val="43736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2634D19-FFBD-4545-92CC-8C248ABC5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46" y="3007997"/>
            <a:ext cx="7460714" cy="131894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반복문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5815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613447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1.6 iris</a:t>
            </a:r>
            <a:r>
              <a:rPr lang="ko-KR" altLang="en-US" sz="1800" b="1" dirty="0"/>
              <a:t>에서 꽃잎의 길이에 따른 분류 작업</a:t>
            </a:r>
            <a:endParaRPr lang="en-US" altLang="ko-KR" sz="1800" b="1" dirty="0"/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1236899" y="1198831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1236899" y="1554098"/>
            <a:ext cx="7761359" cy="358940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1208348" y="1249506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4-11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1311141" y="1597605"/>
            <a:ext cx="77613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600" b="1" dirty="0"/>
              <a:t>norow &lt;- nrow(iris) 		</a:t>
            </a:r>
            <a:r>
              <a:rPr lang="nn-NO" altLang="ko-KR" sz="1600" b="1" dirty="0">
                <a:solidFill>
                  <a:srgbClr val="437361"/>
                </a:solidFill>
              </a:rPr>
              <a:t># iris</a:t>
            </a:r>
            <a:r>
              <a:rPr lang="ko-KR" altLang="en-US" sz="1600" b="1" dirty="0">
                <a:solidFill>
                  <a:srgbClr val="437361"/>
                </a:solidFill>
              </a:rPr>
              <a:t>의 행의 수</a:t>
            </a:r>
          </a:p>
          <a:p>
            <a:r>
              <a:rPr lang="nn-NO" altLang="ko-KR" sz="1600" b="1" dirty="0"/>
              <a:t>mylabel &lt;- c( ) 			</a:t>
            </a:r>
            <a:r>
              <a:rPr lang="nn-NO" altLang="ko-KR" sz="1600" b="1" dirty="0">
                <a:solidFill>
                  <a:srgbClr val="437361"/>
                </a:solidFill>
              </a:rPr>
              <a:t># </a:t>
            </a:r>
            <a:r>
              <a:rPr lang="ko-KR" altLang="en-US" sz="1600" b="1" dirty="0" err="1">
                <a:solidFill>
                  <a:srgbClr val="437361"/>
                </a:solidFill>
              </a:rPr>
              <a:t>비어있는</a:t>
            </a:r>
            <a:r>
              <a:rPr lang="ko-KR" altLang="en-US" sz="1600" b="1" dirty="0">
                <a:solidFill>
                  <a:srgbClr val="437361"/>
                </a:solidFill>
              </a:rPr>
              <a:t> 벡터 선언</a:t>
            </a:r>
          </a:p>
          <a:p>
            <a:r>
              <a:rPr lang="nn-NO" altLang="ko-KR" sz="1600" b="1" dirty="0"/>
              <a:t>for(i in 1:norow) {</a:t>
            </a:r>
          </a:p>
          <a:p>
            <a:r>
              <a:rPr lang="nn-NO" altLang="ko-KR" sz="1600" b="1" dirty="0"/>
              <a:t> 	if (iris$Petal.Length[i] &lt;= 1.6) { </a:t>
            </a:r>
            <a:r>
              <a:rPr lang="nn-NO" altLang="ko-KR" sz="1600" b="1" dirty="0">
                <a:solidFill>
                  <a:srgbClr val="437361"/>
                </a:solidFill>
              </a:rPr>
              <a:t># </a:t>
            </a:r>
            <a:r>
              <a:rPr lang="ko-KR" altLang="en-US" sz="1600" b="1" dirty="0">
                <a:solidFill>
                  <a:srgbClr val="437361"/>
                </a:solidFill>
              </a:rPr>
              <a:t>꽃잎의 길이에 따라 레이블 결정</a:t>
            </a:r>
          </a:p>
          <a:p>
            <a:r>
              <a:rPr lang="ko-KR" altLang="en-US" sz="1600" b="1" dirty="0"/>
              <a:t> </a:t>
            </a:r>
            <a:r>
              <a:rPr lang="en-US" altLang="ko-KR" sz="1600" b="1" dirty="0"/>
              <a:t>		</a:t>
            </a:r>
            <a:r>
              <a:rPr lang="nn-NO" altLang="ko-KR" sz="1600" b="1" dirty="0"/>
              <a:t>mylabel[i] &lt;- 'L’</a:t>
            </a:r>
          </a:p>
          <a:p>
            <a:r>
              <a:rPr lang="nn-NO" altLang="ko-KR" sz="1600" b="1" dirty="0"/>
              <a:t> 	} else if (iris$Petal.Length[i] &gt;= 5.1) {</a:t>
            </a:r>
          </a:p>
          <a:p>
            <a:r>
              <a:rPr lang="nn-NO" altLang="ko-KR" sz="1600" b="1" dirty="0"/>
              <a:t> 		mylabel[i] &lt;- 'H’</a:t>
            </a:r>
          </a:p>
          <a:p>
            <a:r>
              <a:rPr lang="nn-NO" altLang="ko-KR" sz="1600" b="1" dirty="0"/>
              <a:t> 	} else {</a:t>
            </a:r>
          </a:p>
          <a:p>
            <a:r>
              <a:rPr lang="nn-NO" altLang="ko-KR" sz="1600" b="1" dirty="0"/>
              <a:t> 		mylabel[i] &lt;- 'M’</a:t>
            </a:r>
          </a:p>
          <a:p>
            <a:r>
              <a:rPr lang="nn-NO" altLang="ko-KR" sz="1600" b="1" dirty="0"/>
              <a:t> 	}</a:t>
            </a:r>
          </a:p>
          <a:p>
            <a:r>
              <a:rPr lang="nn-NO" altLang="ko-KR" sz="1600" b="1" dirty="0"/>
              <a:t>}</a:t>
            </a:r>
          </a:p>
          <a:p>
            <a:r>
              <a:rPr lang="nn-NO" altLang="ko-KR" sz="1600" b="1" dirty="0"/>
              <a:t>print(mylabel) 				</a:t>
            </a:r>
            <a:r>
              <a:rPr lang="nn-NO" altLang="ko-KR" sz="1600" b="1" dirty="0">
                <a:solidFill>
                  <a:srgbClr val="437361"/>
                </a:solidFill>
              </a:rPr>
              <a:t># </a:t>
            </a:r>
            <a:r>
              <a:rPr lang="ko-KR" altLang="en-US" sz="1600" b="1" dirty="0">
                <a:solidFill>
                  <a:srgbClr val="437361"/>
                </a:solidFill>
              </a:rPr>
              <a:t>레이블 출력</a:t>
            </a:r>
          </a:p>
          <a:p>
            <a:r>
              <a:rPr lang="nn-NO" altLang="ko-KR" sz="1600" b="1" dirty="0"/>
              <a:t>newds &lt;- data.frame(iris$Petal.Length, mylabel) </a:t>
            </a:r>
            <a:r>
              <a:rPr lang="nn-NO" altLang="ko-KR" sz="1600" b="1" dirty="0">
                <a:solidFill>
                  <a:srgbClr val="437361"/>
                </a:solidFill>
              </a:rPr>
              <a:t># </a:t>
            </a:r>
            <a:r>
              <a:rPr lang="ko-KR" altLang="en-US" sz="1600" b="1" dirty="0">
                <a:solidFill>
                  <a:srgbClr val="437361"/>
                </a:solidFill>
              </a:rPr>
              <a:t>꽃잎의 길이와 레이블 결합</a:t>
            </a:r>
          </a:p>
          <a:p>
            <a:r>
              <a:rPr lang="nn-NO" altLang="ko-KR" sz="1600" b="1" dirty="0"/>
              <a:t>head(newds) 			</a:t>
            </a:r>
            <a:r>
              <a:rPr lang="nn-NO" altLang="ko-KR" sz="1600" b="1" dirty="0">
                <a:solidFill>
                  <a:srgbClr val="437361"/>
                </a:solidFill>
              </a:rPr>
              <a:t># </a:t>
            </a:r>
            <a:r>
              <a:rPr lang="ko-KR" altLang="en-US" sz="1600" b="1" dirty="0">
                <a:solidFill>
                  <a:srgbClr val="437361"/>
                </a:solidFill>
              </a:rPr>
              <a:t>새로운 데이터셋 내용 출력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반복문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4040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15063C9-B3D2-46DE-999E-882FA0C7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09" y="917817"/>
            <a:ext cx="7443269" cy="348737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반복문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1026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447A2D6-BE9B-43FD-94CC-2C18D348F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468" y="951570"/>
            <a:ext cx="7443269" cy="30720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반복문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1490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871754" y="546585"/>
            <a:ext cx="8272246" cy="42529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2. while</a:t>
            </a:r>
            <a:r>
              <a:rPr lang="ko-KR" altLang="en-US" sz="2000" b="1" dirty="0"/>
              <a:t>문</a:t>
            </a:r>
            <a:endParaRPr lang="en-US" altLang="ko-KR" sz="20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while</a:t>
            </a:r>
            <a:r>
              <a:rPr lang="ko-KR" altLang="en-US" sz="1600" b="1" dirty="0"/>
              <a:t>문은 어떤 조건이 만족하는 동안 코드블록을 수행하고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해당 조건이 거짓일 경우 반복을 종료하는 명령문</a:t>
            </a:r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857250" lvl="2" indent="0">
              <a:buNone/>
            </a:pPr>
            <a:endParaRPr lang="ko-KR" altLang="en-US" sz="14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1E33BEBC-6AD0-4EFC-A4DE-3A57E168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903265"/>
              </p:ext>
            </p:extLst>
          </p:nvPr>
        </p:nvGraphicFramePr>
        <p:xfrm>
          <a:off x="1601670" y="1846539"/>
          <a:ext cx="7425824" cy="904685"/>
        </p:xfrm>
        <a:graphic>
          <a:graphicData uri="http://schemas.openxmlformats.org/drawingml/2006/table">
            <a:tbl>
              <a:tblPr/>
              <a:tblGrid>
                <a:gridCol w="7425824">
                  <a:extLst>
                    <a:ext uri="{9D8B030D-6E8A-4147-A177-3AD203B41FA5}">
                      <a16:colId xmlns="" xmlns:a16="http://schemas.microsoft.com/office/drawing/2014/main" val="4148651422"/>
                    </a:ext>
                  </a:extLst>
                </a:gridCol>
              </a:tblGrid>
              <a:tr h="9046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while (</a:t>
                      </a:r>
                      <a:r>
                        <a:rPr lang="ko-KR" altLang="en-US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비교조건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반복할  명령문</a:t>
                      </a:r>
                      <a:r>
                        <a:rPr lang="en-US" altLang="ko-KR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들</a:t>
                      </a:r>
                      <a:r>
                        <a:rPr lang="en-US" altLang="ko-KR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} </a:t>
                      </a:r>
                    </a:p>
                  </a:txBody>
                  <a:tcPr marL="64770" marR="64770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4628270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A868C79-8438-4FCC-A122-3894EA036ED2}"/>
              </a:ext>
            </a:extLst>
          </p:cNvPr>
          <p:cNvSpPr/>
          <p:nvPr/>
        </p:nvSpPr>
        <p:spPr>
          <a:xfrm>
            <a:off x="1584226" y="2787364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D76E80C-25E6-4CDB-90FA-9A58BC5A83B0}"/>
              </a:ext>
            </a:extLst>
          </p:cNvPr>
          <p:cNvSpPr/>
          <p:nvPr/>
        </p:nvSpPr>
        <p:spPr>
          <a:xfrm>
            <a:off x="1584226" y="3142631"/>
            <a:ext cx="7443269" cy="185938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ABAFC55-4EE6-47A4-BC46-D45FC6EEBA14}"/>
              </a:ext>
            </a:extLst>
          </p:cNvPr>
          <p:cNvSpPr txBox="1"/>
          <p:nvPr/>
        </p:nvSpPr>
        <p:spPr>
          <a:xfrm>
            <a:off x="1555675" y="2838039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4-12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AF14B84-0F03-4063-8880-C5B67DF99C46}"/>
              </a:ext>
            </a:extLst>
          </p:cNvPr>
          <p:cNvSpPr txBox="1"/>
          <p:nvPr/>
        </p:nvSpPr>
        <p:spPr>
          <a:xfrm>
            <a:off x="1658468" y="3186138"/>
            <a:ext cx="71890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sum &lt;- 0</a:t>
            </a:r>
          </a:p>
          <a:p>
            <a:r>
              <a:rPr lang="en-US" altLang="ko-KR" sz="1600" b="1" dirty="0" err="1"/>
              <a:t>i</a:t>
            </a:r>
            <a:r>
              <a:rPr lang="en-US" altLang="ko-KR" sz="1600" b="1" dirty="0"/>
              <a:t> &lt;- 1</a:t>
            </a:r>
          </a:p>
          <a:p>
            <a:r>
              <a:rPr lang="en-US" altLang="ko-KR" sz="1600" b="1" dirty="0"/>
              <a:t>while(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&lt;=100) {</a:t>
            </a:r>
          </a:p>
          <a:p>
            <a:r>
              <a:rPr lang="en-US" altLang="ko-KR" sz="1600" b="1" dirty="0"/>
              <a:t> 	sum &lt;- sum +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	</a:t>
            </a:r>
            <a:r>
              <a:rPr lang="en-US" altLang="ko-KR" sz="1600" b="1" dirty="0">
                <a:solidFill>
                  <a:srgbClr val="437361"/>
                </a:solidFill>
              </a:rPr>
              <a:t># sum</a:t>
            </a:r>
            <a:r>
              <a:rPr lang="ko-KR" altLang="en-US" sz="1600" b="1" dirty="0">
                <a:solidFill>
                  <a:srgbClr val="437361"/>
                </a:solidFill>
              </a:rPr>
              <a:t>에 </a:t>
            </a:r>
            <a:r>
              <a:rPr lang="en-US" altLang="ko-KR" sz="1600" b="1" dirty="0" err="1">
                <a:solidFill>
                  <a:srgbClr val="437361"/>
                </a:solidFill>
              </a:rPr>
              <a:t>i</a:t>
            </a:r>
            <a:r>
              <a:rPr lang="en-US" altLang="ko-KR" sz="1600" b="1" dirty="0">
                <a:solidFill>
                  <a:srgbClr val="437361"/>
                </a:solidFill>
              </a:rPr>
              <a:t> </a:t>
            </a:r>
            <a:r>
              <a:rPr lang="ko-KR" altLang="en-US" sz="1600" b="1" dirty="0">
                <a:solidFill>
                  <a:srgbClr val="437361"/>
                </a:solidFill>
              </a:rPr>
              <a:t>값을 누적</a:t>
            </a:r>
          </a:p>
          <a:p>
            <a:r>
              <a:rPr lang="ko-KR" altLang="en-US" sz="1600" b="1" dirty="0"/>
              <a:t> </a:t>
            </a:r>
            <a:r>
              <a:rPr lang="en-US" altLang="ko-KR" sz="1600" b="1" dirty="0"/>
              <a:t>	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&lt;-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+ 1 	</a:t>
            </a:r>
            <a:r>
              <a:rPr lang="en-US" altLang="ko-KR" sz="1600" b="1" dirty="0">
                <a:solidFill>
                  <a:srgbClr val="437361"/>
                </a:solidFill>
              </a:rPr>
              <a:t># </a:t>
            </a:r>
            <a:r>
              <a:rPr lang="en-US" altLang="ko-KR" sz="1600" b="1" dirty="0" err="1">
                <a:solidFill>
                  <a:srgbClr val="437361"/>
                </a:solidFill>
              </a:rPr>
              <a:t>i</a:t>
            </a:r>
            <a:r>
              <a:rPr lang="en-US" altLang="ko-KR" sz="1600" b="1" dirty="0">
                <a:solidFill>
                  <a:srgbClr val="437361"/>
                </a:solidFill>
              </a:rPr>
              <a:t> </a:t>
            </a:r>
            <a:r>
              <a:rPr lang="ko-KR" altLang="en-US" sz="1600" b="1" dirty="0">
                <a:solidFill>
                  <a:srgbClr val="437361"/>
                </a:solidFill>
              </a:rPr>
              <a:t>값을 </a:t>
            </a:r>
            <a:r>
              <a:rPr lang="en-US" altLang="ko-KR" sz="1600" b="1" dirty="0">
                <a:solidFill>
                  <a:srgbClr val="437361"/>
                </a:solidFill>
              </a:rPr>
              <a:t>1 </a:t>
            </a:r>
            <a:r>
              <a:rPr lang="ko-KR" altLang="en-US" sz="1600" b="1" dirty="0">
                <a:solidFill>
                  <a:srgbClr val="437361"/>
                </a:solidFill>
              </a:rPr>
              <a:t>증가시킴</a:t>
            </a:r>
          </a:p>
          <a:p>
            <a:r>
              <a:rPr lang="en-US" altLang="ko-KR" sz="1600" b="1" dirty="0"/>
              <a:t>}</a:t>
            </a:r>
          </a:p>
          <a:p>
            <a:r>
              <a:rPr lang="en-US" altLang="ko-KR" sz="1600" b="1" dirty="0"/>
              <a:t>print(sum)</a:t>
            </a:r>
            <a:endParaRPr lang="ko-KR" altLang="en-US" sz="1600" b="1" dirty="0"/>
          </a:p>
        </p:txBody>
      </p:sp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반복문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6684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8883B04-8245-4A36-8656-BBF204F49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88" y="2907645"/>
            <a:ext cx="5624910" cy="1248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06545AB-6C33-4A45-B0D2-067F6C0806AA}"/>
              </a:ext>
            </a:extLst>
          </p:cNvPr>
          <p:cNvSpPr txBox="1"/>
          <p:nvPr/>
        </p:nvSpPr>
        <p:spPr>
          <a:xfrm>
            <a:off x="2589516" y="4079631"/>
            <a:ext cx="2977654" cy="4350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4-1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콘솔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(Console)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창의 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STOP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아이콘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EF8ED2D-4A2C-47AB-9632-9747C9E45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0" y="1006981"/>
            <a:ext cx="7443269" cy="1734548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반복문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5661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881590" y="546585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3. break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next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3.1 break</a:t>
            </a:r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857250" lvl="2" indent="0">
              <a:buNone/>
            </a:pPr>
            <a:endParaRPr lang="ko-KR" altLang="en-US" sz="1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0751234-AB0B-4CF3-9A8F-C443464D3195}"/>
              </a:ext>
            </a:extLst>
          </p:cNvPr>
          <p:cNvSpPr/>
          <p:nvPr/>
        </p:nvSpPr>
        <p:spPr>
          <a:xfrm>
            <a:off x="1269191" y="1536635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1269191" y="1891902"/>
            <a:ext cx="7443269" cy="136463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F5F220D-73C5-4488-84A8-CE648F9FB9D3}"/>
              </a:ext>
            </a:extLst>
          </p:cNvPr>
          <p:cNvSpPr txBox="1"/>
          <p:nvPr/>
        </p:nvSpPr>
        <p:spPr>
          <a:xfrm>
            <a:off x="1240640" y="1587310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4-13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1325987" y="1929667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sum &lt;- 0</a:t>
            </a:r>
          </a:p>
          <a:p>
            <a:r>
              <a:rPr lang="en-US" altLang="ko-KR" sz="1600" b="1" dirty="0"/>
              <a:t>for(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in 1:10) {</a:t>
            </a:r>
          </a:p>
          <a:p>
            <a:r>
              <a:rPr lang="en-US" altLang="ko-KR" sz="1600" b="1" dirty="0"/>
              <a:t> sum &lt;- sum + </a:t>
            </a:r>
            <a:r>
              <a:rPr lang="en-US" altLang="ko-KR" sz="1600" b="1" dirty="0" err="1"/>
              <a:t>i</a:t>
            </a:r>
            <a:endParaRPr lang="en-US" altLang="ko-KR" sz="1600" b="1" dirty="0"/>
          </a:p>
          <a:p>
            <a:r>
              <a:rPr lang="en-US" altLang="ko-KR" sz="1600" b="1" dirty="0"/>
              <a:t> if 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&gt;=5) break</a:t>
            </a:r>
          </a:p>
          <a:p>
            <a:r>
              <a:rPr lang="en-US" altLang="ko-KR" sz="1600" b="1" dirty="0"/>
              <a:t>}</a:t>
            </a:r>
          </a:p>
          <a:p>
            <a:r>
              <a:rPr lang="en-US" altLang="ko-KR" sz="1600" b="1" dirty="0"/>
              <a:t>sum</a:t>
            </a:r>
            <a:endParaRPr lang="ko-KR" altLang="en-US" sz="1600" b="1" dirty="0">
              <a:solidFill>
                <a:srgbClr val="43736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4B675029-E2BF-4ED7-84F3-197EE77D4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191" y="3256539"/>
            <a:ext cx="7443269" cy="8751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E5A79943-4F36-461D-BD14-40E437DDB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191" y="4109861"/>
            <a:ext cx="7443269" cy="673061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반복문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75669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611560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3.2 next</a:t>
            </a:r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857250" lvl="2" indent="0">
              <a:buNone/>
            </a:pPr>
            <a:endParaRPr lang="ko-KR" altLang="en-US" sz="1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0751234-AB0B-4CF3-9A8F-C443464D3195}"/>
              </a:ext>
            </a:extLst>
          </p:cNvPr>
          <p:cNvSpPr/>
          <p:nvPr/>
        </p:nvSpPr>
        <p:spPr>
          <a:xfrm>
            <a:off x="1235909" y="1266605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1235909" y="1621872"/>
            <a:ext cx="7443269" cy="124002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F5F220D-73C5-4488-84A8-CE648F9FB9D3}"/>
              </a:ext>
            </a:extLst>
          </p:cNvPr>
          <p:cNvSpPr txBox="1"/>
          <p:nvPr/>
        </p:nvSpPr>
        <p:spPr>
          <a:xfrm>
            <a:off x="1207358" y="1317280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4-14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1292705" y="1659637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sum &lt;- 0</a:t>
            </a:r>
          </a:p>
          <a:p>
            <a:r>
              <a:rPr lang="en-US" altLang="ko-KR" sz="1600" b="1" dirty="0"/>
              <a:t>for(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in 1:10) {</a:t>
            </a:r>
          </a:p>
          <a:p>
            <a:r>
              <a:rPr lang="en-US" altLang="ko-KR" sz="1600" b="1" dirty="0"/>
              <a:t>   if (i%%2==0) next</a:t>
            </a:r>
          </a:p>
          <a:p>
            <a:r>
              <a:rPr lang="en-US" altLang="ko-KR" sz="1600" b="1" dirty="0"/>
              <a:t>   sum &lt;- sum + i</a:t>
            </a:r>
          </a:p>
          <a:p>
            <a:r>
              <a:rPr lang="en-US" altLang="ko-KR" sz="1600" b="1" dirty="0"/>
              <a:t>}</a:t>
            </a:r>
          </a:p>
          <a:p>
            <a:r>
              <a:rPr lang="en-US" altLang="ko-KR" sz="1600" b="1" dirty="0"/>
              <a:t>sum</a:t>
            </a:r>
            <a:endParaRPr lang="ko-KR" altLang="en-US" sz="1600" b="1" dirty="0">
              <a:solidFill>
                <a:srgbClr val="43736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B748633-2A01-48A5-BDDF-61D2844EC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737" y="2890942"/>
            <a:ext cx="7437440" cy="151225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반복문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9080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="" xmlns:a16="http://schemas.microsoft.com/office/drawing/2014/main" id="{EBB6259E-331D-46B1-B7C5-5AF154AAEFF4}"/>
              </a:ext>
            </a:extLst>
          </p:cNvPr>
          <p:cNvSpPr txBox="1">
            <a:spLocks/>
          </p:cNvSpPr>
          <p:nvPr/>
        </p:nvSpPr>
        <p:spPr>
          <a:xfrm>
            <a:off x="719573" y="2559454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/>
              <a:t>apply()</a:t>
            </a:r>
            <a:r>
              <a:rPr lang="ko-KR" altLang="en-US" b="1" dirty="0"/>
              <a:t>함수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="" xmlns:a16="http://schemas.microsoft.com/office/drawing/2014/main" id="{9D6678A9-A964-4724-936F-5CEF4A699CEB}"/>
              </a:ext>
            </a:extLst>
          </p:cNvPr>
          <p:cNvSpPr txBox="1">
            <a:spLocks/>
          </p:cNvSpPr>
          <p:nvPr/>
        </p:nvSpPr>
        <p:spPr>
          <a:xfrm>
            <a:off x="719573" y="1761661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u="sng" dirty="0"/>
              <a:t>Section 03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1493432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848308" y="546585"/>
            <a:ext cx="8224192" cy="42529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1. apply() </a:t>
            </a:r>
            <a:r>
              <a:rPr lang="ko-KR" altLang="en-US" sz="2000" b="1" dirty="0"/>
              <a:t>함수의 개념</a:t>
            </a:r>
            <a:r>
              <a:rPr lang="ko-KR" altLang="en-US" sz="1800" b="1" dirty="0"/>
              <a:t> 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반복 작업이 필요한 경우에는 반복문을 적용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rgbClr val="FF0000"/>
                </a:solidFill>
              </a:rPr>
              <a:t>반복 작업의 대상이 매트릭스나 데이터프레임의 행</a:t>
            </a:r>
            <a:r>
              <a:rPr lang="en-US" altLang="ko-KR" sz="1600" b="1" dirty="0">
                <a:solidFill>
                  <a:srgbClr val="FF0000"/>
                </a:solidFill>
              </a:rPr>
              <a:t>(row) </a:t>
            </a:r>
            <a:r>
              <a:rPr lang="ko-KR" altLang="en-US" sz="1600" b="1" dirty="0">
                <a:solidFill>
                  <a:srgbClr val="FF0000"/>
                </a:solidFill>
              </a:rPr>
              <a:t>또는 열</a:t>
            </a:r>
            <a:r>
              <a:rPr lang="en-US" altLang="ko-KR" sz="1600" b="1" dirty="0">
                <a:solidFill>
                  <a:srgbClr val="FF0000"/>
                </a:solidFill>
              </a:rPr>
              <a:t>(column)</a:t>
            </a:r>
            <a:r>
              <a:rPr lang="ko-KR" altLang="en-US" sz="1600" b="1" dirty="0">
                <a:solidFill>
                  <a:srgbClr val="FF0000"/>
                </a:solidFill>
              </a:rPr>
              <a:t>인 경우는 </a:t>
            </a:r>
            <a:r>
              <a:rPr lang="en-US" altLang="ko-KR" sz="1600" b="1" dirty="0">
                <a:solidFill>
                  <a:srgbClr val="FF0000"/>
                </a:solidFill>
              </a:rPr>
              <a:t>for</a:t>
            </a:r>
            <a:r>
              <a:rPr lang="ko-KR" altLang="en-US" sz="1600" b="1" dirty="0">
                <a:solidFill>
                  <a:srgbClr val="FF0000"/>
                </a:solidFill>
              </a:rPr>
              <a:t>문이나 </a:t>
            </a:r>
            <a:r>
              <a:rPr lang="en-US" altLang="ko-KR" sz="1600" b="1" dirty="0">
                <a:solidFill>
                  <a:srgbClr val="FF0000"/>
                </a:solidFill>
              </a:rPr>
              <a:t>while</a:t>
            </a:r>
            <a:r>
              <a:rPr lang="ko-KR" altLang="en-US" sz="1600" b="1" dirty="0">
                <a:solidFill>
                  <a:srgbClr val="FF0000"/>
                </a:solidFill>
              </a:rPr>
              <a:t>문 대신에 </a:t>
            </a:r>
            <a:r>
              <a:rPr lang="en-US" altLang="ko-KR" sz="1600" b="1" dirty="0">
                <a:solidFill>
                  <a:srgbClr val="FF0000"/>
                </a:solidFill>
              </a:rPr>
              <a:t>apply()</a:t>
            </a:r>
            <a:r>
              <a:rPr lang="ko-KR" altLang="en-US" sz="1600" b="1" dirty="0">
                <a:solidFill>
                  <a:srgbClr val="FF0000"/>
                </a:solidFill>
              </a:rPr>
              <a:t> 함수를 이용하는 것이 속도가 좋다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apply() </a:t>
            </a:r>
            <a:r>
              <a:rPr lang="ko-KR" altLang="en-US" sz="1600" b="1" dirty="0"/>
              <a:t>함수의 문법</a:t>
            </a:r>
            <a:endParaRPr lang="en-US" altLang="ko-KR" sz="1600" b="1" dirty="0"/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857250" lvl="2" indent="0">
              <a:buNone/>
            </a:pPr>
            <a:endParaRPr lang="ko-KR" altLang="en-US" sz="14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1E33BEBC-6AD0-4EFC-A4DE-3A57E168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50535"/>
              </p:ext>
            </p:extLst>
          </p:nvPr>
        </p:nvGraphicFramePr>
        <p:xfrm>
          <a:off x="1646676" y="2751770"/>
          <a:ext cx="7425824" cy="573814"/>
        </p:xfrm>
        <a:graphic>
          <a:graphicData uri="http://schemas.openxmlformats.org/drawingml/2006/table">
            <a:tbl>
              <a:tblPr/>
              <a:tblGrid>
                <a:gridCol w="7425824">
                  <a:extLst>
                    <a:ext uri="{9D8B030D-6E8A-4147-A177-3AD203B41FA5}">
                      <a16:colId xmlns="" xmlns:a16="http://schemas.microsoft.com/office/drawing/2014/main" val="4148651422"/>
                    </a:ext>
                  </a:extLst>
                </a:gridCol>
              </a:tblGrid>
              <a:tr h="573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apply(</a:t>
                      </a:r>
                      <a:r>
                        <a:rPr lang="ko-KR" altLang="en-US" sz="14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데이터셋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4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행</a:t>
                      </a:r>
                      <a:r>
                        <a:rPr lang="en-US" altLang="ko-KR" sz="14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/ </a:t>
                      </a:r>
                      <a:r>
                        <a:rPr lang="ko-KR" altLang="en-US" sz="1400" b="1" kern="0" spc="0" dirty="0" err="1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열방향</a:t>
                      </a:r>
                      <a:r>
                        <a:rPr lang="ko-KR" altLang="en-US" sz="14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지정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4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적용 함수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46282704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apply()</a:t>
            </a:r>
            <a:r>
              <a:rPr lang="ko-KR" altLang="en-US" sz="2100" b="1" dirty="0">
                <a:latin typeface="+mj-ea"/>
              </a:rPr>
              <a:t>함수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AD3103F-8C4D-46C3-8F4D-2748FC7276CF}"/>
              </a:ext>
            </a:extLst>
          </p:cNvPr>
          <p:cNvSpPr txBox="1"/>
          <p:nvPr/>
        </p:nvSpPr>
        <p:spPr>
          <a:xfrm>
            <a:off x="1680763" y="3806833"/>
            <a:ext cx="68066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데이터셋 </a:t>
            </a:r>
            <a:r>
              <a:rPr lang="en-US" altLang="ko-KR" sz="1400" b="1" dirty="0">
                <a:latin typeface="+mj-ea"/>
                <a:ea typeface="+mj-ea"/>
              </a:rPr>
              <a:t>: </a:t>
            </a:r>
            <a:r>
              <a:rPr lang="ko-KR" altLang="en-US" sz="1400" b="1" dirty="0">
                <a:latin typeface="+mj-ea"/>
                <a:ea typeface="+mj-ea"/>
              </a:rPr>
              <a:t>반복 작업을 적용할 대상 매트릭스나 데이터 프레임을 입력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행</a:t>
            </a:r>
            <a:r>
              <a:rPr lang="en-US" altLang="ko-KR" sz="1400" b="1" dirty="0">
                <a:latin typeface="+mj-ea"/>
                <a:ea typeface="+mj-ea"/>
              </a:rPr>
              <a:t>/</a:t>
            </a:r>
            <a:r>
              <a:rPr lang="ko-KR" altLang="en-US" sz="1400" b="1" dirty="0" err="1">
                <a:latin typeface="+mj-ea"/>
                <a:ea typeface="+mj-ea"/>
              </a:rPr>
              <a:t>열방향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: </a:t>
            </a:r>
            <a:r>
              <a:rPr lang="ko-KR" altLang="en-US" sz="1400" b="1" dirty="0" err="1">
                <a:solidFill>
                  <a:srgbClr val="FF0000"/>
                </a:solidFill>
                <a:latin typeface="+mj-ea"/>
                <a:ea typeface="+mj-ea"/>
              </a:rPr>
              <a:t>행방향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을 입력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 err="1">
                <a:solidFill>
                  <a:srgbClr val="FF0000"/>
                </a:solidFill>
                <a:latin typeface="+mj-ea"/>
                <a:ea typeface="+mj-ea"/>
              </a:rPr>
              <a:t>열방향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를 입력</a:t>
            </a:r>
            <a:endParaRPr lang="en-US" altLang="ko-KR" sz="14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적용함수 </a:t>
            </a:r>
            <a:r>
              <a:rPr lang="en-US" altLang="ko-KR" sz="1400" b="1" dirty="0">
                <a:latin typeface="+mj-ea"/>
                <a:ea typeface="+mj-ea"/>
              </a:rPr>
              <a:t>: </a:t>
            </a:r>
            <a:r>
              <a:rPr lang="ko-KR" altLang="en-US" sz="1400" b="1" dirty="0">
                <a:latin typeface="+mj-ea"/>
                <a:ea typeface="+mj-ea"/>
              </a:rPr>
              <a:t>반복작업의 내용을 알려주는 것으로</a:t>
            </a:r>
            <a:r>
              <a:rPr lang="en-US" altLang="ko-KR" sz="1400" b="1" dirty="0">
                <a:latin typeface="+mj-ea"/>
                <a:ea typeface="+mj-ea"/>
              </a:rPr>
              <a:t>, R</a:t>
            </a:r>
            <a:r>
              <a:rPr lang="ko-KR" altLang="en-US" sz="1400" b="1" dirty="0">
                <a:latin typeface="+mj-ea"/>
                <a:ea typeface="+mj-ea"/>
              </a:rPr>
              <a:t>함수나 다음 절에서 배울 사용자 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              </a:t>
            </a:r>
            <a:r>
              <a:rPr lang="ko-KR" altLang="en-US" sz="1400" b="1" dirty="0">
                <a:latin typeface="+mj-ea"/>
                <a:ea typeface="+mj-ea"/>
              </a:rPr>
              <a:t>정의 함수를 지정한다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674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="" xmlns:a16="http://schemas.microsoft.com/office/drawing/2014/main" id="{D06B47E6-33EE-4578-B94A-CDD7615F300D}"/>
              </a:ext>
            </a:extLst>
          </p:cNvPr>
          <p:cNvSpPr txBox="1">
            <a:spLocks/>
          </p:cNvSpPr>
          <p:nvPr/>
        </p:nvSpPr>
        <p:spPr>
          <a:xfrm>
            <a:off x="926595" y="546584"/>
            <a:ext cx="8100900" cy="4252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b="1" dirty="0"/>
              <a:t>1. if-else</a:t>
            </a:r>
            <a:r>
              <a:rPr lang="ko-KR" altLang="en-US" sz="2000" b="1" dirty="0"/>
              <a:t>문</a:t>
            </a:r>
            <a:r>
              <a:rPr lang="ko-KR" altLang="en-US" sz="1800" b="1" dirty="0"/>
              <a:t>   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조건문</a:t>
            </a:r>
            <a:r>
              <a:rPr lang="en-US" altLang="ko-KR" sz="1600" dirty="0"/>
              <a:t>(conditional statement)</a:t>
            </a:r>
            <a:r>
              <a:rPr lang="ko-KR" altLang="en-US" sz="1600" dirty="0"/>
              <a:t>에 따라 특정 명령을 실행을 하도록 하는 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    </a:t>
            </a:r>
            <a:r>
              <a:rPr lang="ko-KR" altLang="en-US" sz="1600" dirty="0"/>
              <a:t>프로그래밍 명령문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조건에 따라 실행할 명령문을 달리해야 하는 경우에 사용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if-else</a:t>
            </a:r>
            <a:r>
              <a:rPr lang="ko-KR" altLang="en-US" sz="1600" dirty="0"/>
              <a:t>문의 기본 문법</a:t>
            </a:r>
            <a:endParaRPr lang="en-US" altLang="ko-KR" sz="16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77563"/>
              </p:ext>
            </p:extLst>
          </p:nvPr>
        </p:nvGraphicFramePr>
        <p:xfrm>
          <a:off x="1826696" y="2825764"/>
          <a:ext cx="7065784" cy="1501181"/>
        </p:xfrm>
        <a:graphic>
          <a:graphicData uri="http://schemas.openxmlformats.org/drawingml/2006/table">
            <a:tbl>
              <a:tblPr/>
              <a:tblGrid>
                <a:gridCol w="7065784">
                  <a:extLst>
                    <a:ext uri="{9D8B030D-6E8A-4147-A177-3AD203B41FA5}">
                      <a16:colId xmlns="" xmlns:a16="http://schemas.microsoft.com/office/drawing/2014/main" val="4148651422"/>
                    </a:ext>
                  </a:extLst>
                </a:gridCol>
              </a:tblGrid>
              <a:tr h="150118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if(</a:t>
                      </a:r>
                      <a:r>
                        <a:rPr lang="ko-KR" altLang="en-US" sz="12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비교 조건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 {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 조건이 참일 때 실행할 명령문</a:t>
                      </a:r>
                      <a:r>
                        <a:rPr lang="en-US" altLang="ko-KR" sz="12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들</a:t>
                      </a:r>
                      <a:r>
                        <a:rPr lang="en-US" altLang="ko-KR" sz="12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} else {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 조건이 거짓 일 때 실행할 명령문</a:t>
                      </a:r>
                      <a:r>
                        <a:rPr lang="en-US" altLang="ko-KR" sz="12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들</a:t>
                      </a:r>
                      <a:r>
                        <a:rPr lang="en-US" altLang="ko-KR" sz="12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}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46282704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조건문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750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881590" y="580339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/>
              <a:t>2. apply() </a:t>
            </a:r>
            <a:r>
              <a:rPr lang="ko-KR" altLang="en-US" sz="2000" b="1" dirty="0"/>
              <a:t>함수의 적용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1600" b="1" dirty="0"/>
              <a:t>   </a:t>
            </a:r>
            <a:endParaRPr lang="en-US" altLang="ko-KR" sz="1600" b="1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0751234-AB0B-4CF3-9A8F-C443464D3195}"/>
              </a:ext>
            </a:extLst>
          </p:cNvPr>
          <p:cNvSpPr/>
          <p:nvPr/>
        </p:nvSpPr>
        <p:spPr>
          <a:xfrm>
            <a:off x="1269191" y="1176595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1269191" y="1531862"/>
            <a:ext cx="7443269" cy="57980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F5F220D-73C5-4488-84A8-CE648F9FB9D3}"/>
              </a:ext>
            </a:extLst>
          </p:cNvPr>
          <p:cNvSpPr txBox="1"/>
          <p:nvPr/>
        </p:nvSpPr>
        <p:spPr>
          <a:xfrm>
            <a:off x="1240640" y="1227270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4-15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1325987" y="1569628"/>
            <a:ext cx="709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apply(iris[,1:4], 1, mean) 	</a:t>
            </a:r>
            <a:r>
              <a:rPr lang="en-US" altLang="ko-KR" sz="1400" b="1" dirty="0">
                <a:solidFill>
                  <a:srgbClr val="437361"/>
                </a:solidFill>
              </a:rPr>
              <a:t># row </a:t>
            </a:r>
            <a:r>
              <a:rPr lang="ko-KR" altLang="en-US" sz="1400" b="1" dirty="0">
                <a:solidFill>
                  <a:srgbClr val="437361"/>
                </a:solidFill>
              </a:rPr>
              <a:t>방향으로 함수 적용</a:t>
            </a:r>
          </a:p>
          <a:p>
            <a:r>
              <a:rPr lang="en-US" altLang="ko-KR" sz="1400" b="1" dirty="0"/>
              <a:t>apply(iris[,1:4], 2, mean) 	</a:t>
            </a:r>
            <a:r>
              <a:rPr lang="en-US" altLang="ko-KR" sz="1400" b="1" dirty="0">
                <a:solidFill>
                  <a:srgbClr val="437361"/>
                </a:solidFill>
              </a:rPr>
              <a:t># col </a:t>
            </a:r>
            <a:r>
              <a:rPr lang="ko-KR" altLang="en-US" sz="1400" b="1" dirty="0">
                <a:solidFill>
                  <a:srgbClr val="437361"/>
                </a:solidFill>
              </a:rPr>
              <a:t>방향으로 함수 적용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DF775D69-48B5-434F-AF91-621C71E18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191" y="2239038"/>
            <a:ext cx="7443269" cy="1994779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apply()</a:t>
            </a:r>
            <a:r>
              <a:rPr lang="ko-KR" altLang="en-US" sz="2100" b="1" dirty="0">
                <a:latin typeface="+mj-ea"/>
              </a:rPr>
              <a:t>함수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7547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2F777578-BF5E-47EC-90B6-3466E6221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695" y="941988"/>
            <a:ext cx="7449319" cy="33767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1383259-99A4-49C6-8776-F371272EA520}"/>
              </a:ext>
            </a:extLst>
          </p:cNvPr>
          <p:cNvSpPr txBox="1"/>
          <p:nvPr/>
        </p:nvSpPr>
        <p:spPr>
          <a:xfrm>
            <a:off x="3390619" y="4263201"/>
            <a:ext cx="2362763" cy="4350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latin typeface="+mn-ea"/>
              </a:rPr>
              <a:t>그림 </a:t>
            </a:r>
            <a:r>
              <a:rPr lang="en-US" altLang="ko-KR" sz="1100" b="1" dirty="0">
                <a:latin typeface="+mn-ea"/>
              </a:rPr>
              <a:t>4-2 </a:t>
            </a:r>
            <a:r>
              <a:rPr lang="en-US" altLang="ko-KR" sz="1100" b="1" dirty="0"/>
              <a:t>apply(iris[,1:4], 1, mean)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apply()</a:t>
            </a:r>
            <a:r>
              <a:rPr lang="ko-KR" altLang="en-US" sz="2100" b="1" dirty="0">
                <a:latin typeface="+mj-ea"/>
              </a:rPr>
              <a:t>함수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9536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701570" y="653831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1383259-99A4-49C6-8776-F371272EA520}"/>
              </a:ext>
            </a:extLst>
          </p:cNvPr>
          <p:cNvSpPr txBox="1"/>
          <p:nvPr/>
        </p:nvSpPr>
        <p:spPr>
          <a:xfrm>
            <a:off x="3795662" y="4657025"/>
            <a:ext cx="2362763" cy="4350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latin typeface="+mn-ea"/>
                <a:ea typeface="+mn-ea"/>
              </a:rPr>
              <a:t>그림 </a:t>
            </a:r>
            <a:r>
              <a:rPr lang="en-US" altLang="ko-KR" sz="1100" b="1" dirty="0">
                <a:latin typeface="+mn-ea"/>
                <a:ea typeface="+mn-ea"/>
              </a:rPr>
              <a:t>4-3 </a:t>
            </a:r>
            <a:r>
              <a:rPr lang="en-US" altLang="ko-KR" sz="1100" b="1" dirty="0"/>
              <a:t>apply(iris[,1:4], 2, mean)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17DF500-3A85-425D-B6C0-AE59FB3F5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383" y="1565152"/>
            <a:ext cx="7449319" cy="3091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46C715EA-A143-493C-9CFF-698DE7F5B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560" y="772138"/>
            <a:ext cx="7448874" cy="73171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apply()</a:t>
            </a:r>
            <a:r>
              <a:rPr lang="ko-KR" altLang="en-US" sz="2100" b="1" dirty="0">
                <a:latin typeface="+mj-ea"/>
              </a:rPr>
              <a:t>함수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6083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="" xmlns:a16="http://schemas.microsoft.com/office/drawing/2014/main" id="{EBB6259E-331D-46B1-B7C5-5AF154AAEFF4}"/>
              </a:ext>
            </a:extLst>
          </p:cNvPr>
          <p:cNvSpPr txBox="1">
            <a:spLocks/>
          </p:cNvSpPr>
          <p:nvPr/>
        </p:nvSpPr>
        <p:spPr>
          <a:xfrm>
            <a:off x="719573" y="2559454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/>
              <a:t>사용자 정의 함수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="" xmlns:a16="http://schemas.microsoft.com/office/drawing/2014/main" id="{9D6678A9-A964-4724-936F-5CEF4A699CEB}"/>
              </a:ext>
            </a:extLst>
          </p:cNvPr>
          <p:cNvSpPr txBox="1">
            <a:spLocks/>
          </p:cNvSpPr>
          <p:nvPr/>
        </p:nvSpPr>
        <p:spPr>
          <a:xfrm>
            <a:off x="719573" y="1761661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u="sng" dirty="0"/>
              <a:t>Section 04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01833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836585" y="546555"/>
            <a:ext cx="8185852" cy="42529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1. </a:t>
            </a:r>
            <a:r>
              <a:rPr lang="ko-KR" altLang="en-US" sz="1800" b="1" dirty="0"/>
              <a:t>사용자 정의 함수 만들기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FF0000"/>
                </a:solidFill>
              </a:rPr>
              <a:t>R</a:t>
            </a:r>
            <a:r>
              <a:rPr lang="ko-KR" altLang="en-US" sz="1400" b="1" dirty="0">
                <a:solidFill>
                  <a:srgbClr val="FF0000"/>
                </a:solidFill>
              </a:rPr>
              <a:t>은 사용자들도 자신만의 함수를 만들어 사용할 수 있는 기능을 제공하는데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이를 사용자 정의 함수라고 함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/>
              <a:t>사용자 정의 함수 문법</a:t>
            </a:r>
          </a:p>
          <a:p>
            <a:pPr marL="857250" lvl="2" indent="0">
              <a:lnSpc>
                <a:spcPct val="150000"/>
              </a:lnSpc>
              <a:buNone/>
            </a:pPr>
            <a:endParaRPr lang="en-US" altLang="ko-KR" sz="1400" b="1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857250" lvl="2" indent="0">
              <a:lnSpc>
                <a:spcPct val="150000"/>
              </a:lnSpc>
              <a:buNone/>
            </a:pPr>
            <a:endParaRPr lang="ko-KR" altLang="en-US" sz="14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1E33BEBC-6AD0-4EFC-A4DE-3A57E168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744268"/>
              </p:ext>
            </p:extLst>
          </p:nvPr>
        </p:nvGraphicFramePr>
        <p:xfrm>
          <a:off x="1613394" y="2037809"/>
          <a:ext cx="5838926" cy="1197293"/>
        </p:xfrm>
        <a:graphic>
          <a:graphicData uri="http://schemas.openxmlformats.org/drawingml/2006/table">
            <a:tbl>
              <a:tblPr/>
              <a:tblGrid>
                <a:gridCol w="5838926">
                  <a:extLst>
                    <a:ext uri="{9D8B030D-6E8A-4147-A177-3AD203B41FA5}">
                      <a16:colId xmlns="" xmlns:a16="http://schemas.microsoft.com/office/drawing/2014/main" val="4148651422"/>
                    </a:ext>
                  </a:extLst>
                </a:gridCol>
              </a:tblGrid>
              <a:tr h="11972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함수명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&lt;- function(</a:t>
                      </a:r>
                      <a:r>
                        <a:rPr lang="ko-KR" altLang="en-US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매개변수 목록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실행할 명령문</a:t>
                      </a:r>
                      <a:r>
                        <a:rPr lang="en-US" altLang="ko-KR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들</a:t>
                      </a:r>
                      <a:r>
                        <a:rPr lang="en-US" altLang="ko-KR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return(</a:t>
                      </a:r>
                      <a:r>
                        <a:rPr lang="ko-KR" altLang="en-US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함수의 실행 결과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} </a:t>
                      </a:r>
                    </a:p>
                  </a:txBody>
                  <a:tcPr marL="64770" marR="64770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46282704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="" xmlns:a16="http://schemas.microsoft.com/office/drawing/2014/main" id="{FBFBF67F-AE57-4EA6-8C26-496B83E2DCDC}"/>
              </a:ext>
            </a:extLst>
          </p:cNvPr>
          <p:cNvSpPr txBox="1">
            <a:spLocks/>
          </p:cNvSpPr>
          <p:nvPr/>
        </p:nvSpPr>
        <p:spPr>
          <a:xfrm>
            <a:off x="1366809" y="3236989"/>
            <a:ext cx="6732748" cy="2603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4.1 </a:t>
            </a:r>
            <a:r>
              <a:rPr lang="ko-KR" altLang="en-US" sz="1800" b="1" dirty="0"/>
              <a:t>사용자 정의 함수를 만들고 사용하기</a:t>
            </a:r>
            <a:endParaRPr lang="ko-KR" altLang="en-US" sz="1800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8F6D873-47B3-46C2-A603-CCBFB75C6A74}"/>
              </a:ext>
            </a:extLst>
          </p:cNvPr>
          <p:cNvSpPr/>
          <p:nvPr/>
        </p:nvSpPr>
        <p:spPr>
          <a:xfrm>
            <a:off x="1561724" y="3498461"/>
            <a:ext cx="1035115" cy="2646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185DFB6-1AD6-4749-A102-643A9F51F98B}"/>
              </a:ext>
            </a:extLst>
          </p:cNvPr>
          <p:cNvSpPr/>
          <p:nvPr/>
        </p:nvSpPr>
        <p:spPr>
          <a:xfrm>
            <a:off x="1561723" y="3763120"/>
            <a:ext cx="7460714" cy="136191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6F252AD-E8AB-44A4-B45E-20B6BDB60B5B}"/>
              </a:ext>
            </a:extLst>
          </p:cNvPr>
          <p:cNvSpPr txBox="1"/>
          <p:nvPr/>
        </p:nvSpPr>
        <p:spPr>
          <a:xfrm>
            <a:off x="1595313" y="3469506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코드 </a:t>
            </a:r>
            <a:r>
              <a:rPr lang="en-US" altLang="ko-KR" sz="1400" dirty="0"/>
              <a:t>4-16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7A05909-E557-47D4-82F4-1BC83E90ECF4}"/>
              </a:ext>
            </a:extLst>
          </p:cNvPr>
          <p:cNvSpPr txBox="1"/>
          <p:nvPr/>
        </p:nvSpPr>
        <p:spPr>
          <a:xfrm>
            <a:off x="1635966" y="3806627"/>
            <a:ext cx="3521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200" b="1" dirty="0"/>
              <a:t>mymax &lt;- function(x, y) {</a:t>
            </a:r>
          </a:p>
          <a:p>
            <a:r>
              <a:rPr lang="nn-NO" altLang="ko-KR" sz="1200" b="1" dirty="0"/>
              <a:t>   num.max &lt;- x</a:t>
            </a:r>
          </a:p>
          <a:p>
            <a:r>
              <a:rPr lang="nn-NO" altLang="ko-KR" sz="1200" b="1" dirty="0"/>
              <a:t>   if (y &gt; x) {</a:t>
            </a:r>
          </a:p>
          <a:p>
            <a:r>
              <a:rPr lang="nn-NO" altLang="ko-KR" sz="1200" b="1" dirty="0"/>
              <a:t>     num.max &lt;- y</a:t>
            </a:r>
          </a:p>
          <a:p>
            <a:r>
              <a:rPr lang="nn-NO" altLang="ko-KR" sz="1200" b="1" dirty="0"/>
              <a:t>   }</a:t>
            </a:r>
          </a:p>
          <a:p>
            <a:r>
              <a:rPr lang="nn-NO" altLang="ko-KR" sz="1200" b="1" dirty="0"/>
              <a:t>   return(num.max)</a:t>
            </a:r>
          </a:p>
          <a:p>
            <a:r>
              <a:rPr lang="nn-NO" altLang="ko-KR" sz="1200" b="1" dirty="0"/>
              <a:t>}</a:t>
            </a:r>
            <a:endParaRPr lang="ko-KR" altLang="en-US" sz="1200" b="1" dirty="0">
              <a:solidFill>
                <a:srgbClr val="437361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사용자 정의 함수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4528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611560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4.1 </a:t>
            </a:r>
            <a:r>
              <a:rPr lang="ko-KR" altLang="en-US" sz="1800" b="1" dirty="0"/>
              <a:t>사용자 정의 함수를 만들고 사용하기</a:t>
            </a:r>
            <a:endParaRPr lang="en-US" altLang="ko-KR" sz="1800" b="1" dirty="0"/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03CCBA6-0D9C-4C1C-877B-1DD27543C986}"/>
              </a:ext>
            </a:extLst>
          </p:cNvPr>
          <p:cNvSpPr/>
          <p:nvPr/>
        </p:nvSpPr>
        <p:spPr>
          <a:xfrm>
            <a:off x="1270180" y="1239171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2EC53224-4CD6-497C-BD36-0CAD220E1062}"/>
              </a:ext>
            </a:extLst>
          </p:cNvPr>
          <p:cNvSpPr/>
          <p:nvPr/>
        </p:nvSpPr>
        <p:spPr>
          <a:xfrm>
            <a:off x="1270180" y="1594440"/>
            <a:ext cx="7447242" cy="116964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069C5DE-61C7-47B8-AABB-60BC6CB254B6}"/>
              </a:ext>
            </a:extLst>
          </p:cNvPr>
          <p:cNvSpPr txBox="1"/>
          <p:nvPr/>
        </p:nvSpPr>
        <p:spPr>
          <a:xfrm>
            <a:off x="1241630" y="1289847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4-17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B2E8AD2-413A-4C00-9D33-95576A3BFD70}"/>
              </a:ext>
            </a:extLst>
          </p:cNvPr>
          <p:cNvSpPr txBox="1"/>
          <p:nvPr/>
        </p:nvSpPr>
        <p:spPr>
          <a:xfrm>
            <a:off x="1405193" y="1686863"/>
            <a:ext cx="3521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400" b="1" dirty="0"/>
              <a:t>mymax(10,15)</a:t>
            </a:r>
          </a:p>
          <a:p>
            <a:r>
              <a:rPr lang="nn-NO" altLang="ko-KR" sz="1400" b="1" dirty="0"/>
              <a:t>a &lt;- mymax(20,15)</a:t>
            </a:r>
          </a:p>
          <a:p>
            <a:r>
              <a:rPr lang="nn-NO" altLang="ko-KR" sz="1400" b="1" dirty="0"/>
              <a:t>b &lt;- mymax(31,45)</a:t>
            </a:r>
          </a:p>
          <a:p>
            <a:r>
              <a:rPr lang="nn-NO" altLang="ko-KR" sz="1400" b="1" dirty="0"/>
              <a:t>print(a+b)</a:t>
            </a:r>
            <a:endParaRPr lang="ko-KR" altLang="en-US" sz="1400" b="1" dirty="0">
              <a:solidFill>
                <a:srgbClr val="43736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79D7B40-9426-491E-A09E-930B5ECC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80" y="2938305"/>
            <a:ext cx="7447242" cy="1298630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사용자 정의 함수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2580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644842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4.2 </a:t>
            </a:r>
            <a:r>
              <a:rPr lang="ko-KR" altLang="en-US" sz="1800" b="1" dirty="0"/>
              <a:t>사용자 정의 함수의 매개변수에 초기값 설정하기</a:t>
            </a:r>
            <a:endParaRPr lang="en-US" altLang="ko-KR" sz="1800" b="1" dirty="0"/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857250" lvl="2" indent="0">
              <a:buNone/>
            </a:pPr>
            <a:endParaRPr lang="ko-KR" altLang="en-US" sz="1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1225176" y="1311610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1225176" y="1666876"/>
            <a:ext cx="7443269" cy="234503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1196625" y="1362285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4-18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1299417" y="1710385"/>
            <a:ext cx="6941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>
                <a:solidFill>
                  <a:srgbClr val="437361"/>
                </a:solidFill>
              </a:rPr>
              <a:t>함수를 정의하는데</a:t>
            </a:r>
            <a:r>
              <a:rPr lang="en-US" altLang="ko-KR" sz="1400" b="1" dirty="0">
                <a:solidFill>
                  <a:srgbClr val="437361"/>
                </a:solidFill>
              </a:rPr>
              <a:t>, </a:t>
            </a:r>
            <a:r>
              <a:rPr lang="ko-KR" altLang="en-US" sz="1400" b="1" dirty="0">
                <a:solidFill>
                  <a:srgbClr val="437361"/>
                </a:solidFill>
              </a:rPr>
              <a:t>매개변수 </a:t>
            </a:r>
            <a:r>
              <a:rPr lang="en-US" altLang="ko-KR" sz="1400" b="1" dirty="0">
                <a:solidFill>
                  <a:srgbClr val="437361"/>
                </a:solidFill>
              </a:rPr>
              <a:t>y</a:t>
            </a:r>
            <a:r>
              <a:rPr lang="ko-KR" altLang="en-US" sz="1400" b="1" dirty="0">
                <a:solidFill>
                  <a:srgbClr val="437361"/>
                </a:solidFill>
              </a:rPr>
              <a:t>는 </a:t>
            </a:r>
            <a:r>
              <a:rPr lang="en-US" altLang="ko-KR" sz="1400" b="1" dirty="0">
                <a:solidFill>
                  <a:srgbClr val="437361"/>
                </a:solidFill>
              </a:rPr>
              <a:t>2</a:t>
            </a:r>
            <a:r>
              <a:rPr lang="ko-KR" altLang="en-US" sz="1400" b="1" dirty="0">
                <a:solidFill>
                  <a:srgbClr val="437361"/>
                </a:solidFill>
              </a:rPr>
              <a:t>로 초기값이 설정되어 있다</a:t>
            </a:r>
            <a:r>
              <a:rPr lang="en-US" altLang="ko-KR" sz="1400" b="1" dirty="0">
                <a:solidFill>
                  <a:srgbClr val="437361"/>
                </a:solidFill>
              </a:rPr>
              <a:t>.</a:t>
            </a:r>
            <a:endParaRPr lang="en-US" altLang="ko-KR" sz="1400" b="1" dirty="0"/>
          </a:p>
          <a:p>
            <a:r>
              <a:rPr lang="en-US" altLang="ko-KR" sz="1400" b="1" dirty="0" err="1"/>
              <a:t>mydiv</a:t>
            </a:r>
            <a:r>
              <a:rPr lang="en-US" altLang="ko-KR" sz="1400" b="1" dirty="0"/>
              <a:t> &lt;- function(x, y=2) {  </a:t>
            </a:r>
          </a:p>
          <a:p>
            <a:r>
              <a:rPr lang="en-US" altLang="ko-KR" sz="1400" b="1" dirty="0"/>
              <a:t> result &lt;- x/y</a:t>
            </a:r>
          </a:p>
          <a:p>
            <a:r>
              <a:rPr lang="en-US" altLang="ko-KR" sz="1400" b="1" dirty="0"/>
              <a:t> return(result)</a:t>
            </a:r>
          </a:p>
          <a:p>
            <a:r>
              <a:rPr lang="en-US" altLang="ko-KR" sz="1400" b="1" dirty="0"/>
              <a:t>}</a:t>
            </a:r>
          </a:p>
          <a:p>
            <a:endParaRPr lang="en-US" altLang="ko-KR" sz="1400" b="1" dirty="0"/>
          </a:p>
          <a:p>
            <a:r>
              <a:rPr lang="en-US" altLang="ko-KR" sz="1400" b="1" dirty="0" err="1"/>
              <a:t>mydiv</a:t>
            </a:r>
            <a:r>
              <a:rPr lang="en-US" altLang="ko-KR" sz="1400" b="1" dirty="0"/>
              <a:t>(x=10, y=3) 	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>
                <a:solidFill>
                  <a:srgbClr val="437361"/>
                </a:solidFill>
              </a:rPr>
              <a:t>매개변수 이름과 </a:t>
            </a:r>
            <a:r>
              <a:rPr lang="ko-KR" altLang="en-US" sz="1400" b="1" dirty="0" err="1">
                <a:solidFill>
                  <a:srgbClr val="437361"/>
                </a:solidFill>
              </a:rPr>
              <a:t>매개변수값을</a:t>
            </a:r>
            <a:r>
              <a:rPr lang="ko-KR" altLang="en-US" sz="1400" b="1" dirty="0">
                <a:solidFill>
                  <a:srgbClr val="437361"/>
                </a:solidFill>
              </a:rPr>
              <a:t> 쌍으로 입력</a:t>
            </a:r>
          </a:p>
          <a:p>
            <a:r>
              <a:rPr lang="en-US" altLang="ko-KR" sz="1400" b="1" dirty="0" err="1"/>
              <a:t>mydiv</a:t>
            </a:r>
            <a:r>
              <a:rPr lang="en-US" altLang="ko-KR" sz="1400" b="1" dirty="0"/>
              <a:t>(10, 3) 	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 err="1">
                <a:solidFill>
                  <a:srgbClr val="437361"/>
                </a:solidFill>
              </a:rPr>
              <a:t>매개변수값만</a:t>
            </a:r>
            <a:r>
              <a:rPr lang="ko-KR" altLang="en-US" sz="1400" b="1" dirty="0">
                <a:solidFill>
                  <a:srgbClr val="437361"/>
                </a:solidFill>
              </a:rPr>
              <a:t> 입력</a:t>
            </a:r>
          </a:p>
          <a:p>
            <a:r>
              <a:rPr lang="en-US" altLang="ko-KR" sz="1400" b="1" dirty="0" err="1"/>
              <a:t>mydiv</a:t>
            </a:r>
            <a:r>
              <a:rPr lang="en-US" altLang="ko-KR" sz="1400" b="1" dirty="0"/>
              <a:t>(10)  	</a:t>
            </a:r>
            <a:r>
              <a:rPr lang="en-US" altLang="ko-KR" sz="1400" b="1" dirty="0">
                <a:solidFill>
                  <a:srgbClr val="437361"/>
                </a:solidFill>
              </a:rPr>
              <a:t># x</a:t>
            </a:r>
            <a:r>
              <a:rPr lang="ko-KR" altLang="en-US" sz="1400" b="1" dirty="0">
                <a:solidFill>
                  <a:srgbClr val="437361"/>
                </a:solidFill>
              </a:rPr>
              <a:t>에 대한 값만 입력</a:t>
            </a:r>
            <a:r>
              <a:rPr lang="en-US" altLang="ko-KR" sz="1400" b="1" dirty="0">
                <a:solidFill>
                  <a:srgbClr val="437361"/>
                </a:solidFill>
              </a:rPr>
              <a:t>(y </a:t>
            </a:r>
            <a:r>
              <a:rPr lang="ko-KR" altLang="en-US" sz="1400" b="1" dirty="0">
                <a:solidFill>
                  <a:srgbClr val="437361"/>
                </a:solidFill>
              </a:rPr>
              <a:t>값이 생략됨</a:t>
            </a:r>
            <a:r>
              <a:rPr lang="en-US" altLang="ko-KR" sz="1400" b="1" dirty="0">
                <a:solidFill>
                  <a:srgbClr val="437361"/>
                </a:solidFill>
              </a:rPr>
              <a:t>)</a:t>
            </a:r>
            <a:endParaRPr lang="ko-KR" altLang="en-US" sz="1400" b="1" dirty="0">
              <a:solidFill>
                <a:srgbClr val="43736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사용자 정의 함수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8002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</a:t>
            </a:r>
            <a:endParaRPr lang="en-US" altLang="ko-KR" sz="14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70BADEE-8EC8-4419-89ED-2CB77AF30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0" y="1019077"/>
            <a:ext cx="7440178" cy="2677797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사용자 정의 함수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4744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633119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4.3 </a:t>
            </a:r>
            <a:r>
              <a:rPr lang="ko-KR" altLang="en-US" sz="1800" b="1" dirty="0"/>
              <a:t>함수가 반환하는 결과값이 여러 개일 때의 처리</a:t>
            </a:r>
          </a:p>
          <a:p>
            <a:pPr marL="0" indent="0">
              <a:buNone/>
            </a:pPr>
            <a:endParaRPr lang="en-US" altLang="ko-KR" sz="1600" b="1" dirty="0"/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1269191" y="1176595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1269191" y="1531863"/>
            <a:ext cx="7443269" cy="297510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1240640" y="1227270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4-19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1343432" y="1575370"/>
            <a:ext cx="73690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myfunc</a:t>
            </a:r>
            <a:r>
              <a:rPr lang="en-US" altLang="ko-KR" sz="1400" b="1" dirty="0"/>
              <a:t> &lt;- function(x, y) {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err="1"/>
              <a:t>val.sum</a:t>
            </a:r>
            <a:r>
              <a:rPr lang="en-US" altLang="ko-KR" sz="1400" b="1" dirty="0"/>
              <a:t> &lt;- </a:t>
            </a:r>
            <a:r>
              <a:rPr lang="en-US" altLang="ko-KR" sz="1400" b="1" dirty="0" err="1"/>
              <a:t>x+y</a:t>
            </a:r>
            <a:endParaRPr lang="en-US" altLang="ko-KR" sz="1400" b="1" dirty="0"/>
          </a:p>
          <a:p>
            <a:r>
              <a:rPr lang="en-US" altLang="ko-KR" sz="1400" b="1" dirty="0"/>
              <a:t> </a:t>
            </a:r>
            <a:r>
              <a:rPr lang="en-US" altLang="ko-KR" sz="1400" b="1" dirty="0" err="1"/>
              <a:t>val.mul</a:t>
            </a:r>
            <a:r>
              <a:rPr lang="en-US" altLang="ko-KR" sz="1400" b="1" dirty="0"/>
              <a:t> &lt;- x*y</a:t>
            </a:r>
          </a:p>
          <a:p>
            <a:r>
              <a:rPr lang="en-US" altLang="ko-KR" sz="1400" b="1" dirty="0"/>
              <a:t> return(list(sum=</a:t>
            </a:r>
            <a:r>
              <a:rPr lang="en-US" altLang="ko-KR" sz="1400" b="1" dirty="0" err="1"/>
              <a:t>val.sum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mul</a:t>
            </a:r>
            <a:r>
              <a:rPr lang="en-US" altLang="ko-KR" sz="1400" b="1" dirty="0"/>
              <a:t>=</a:t>
            </a:r>
            <a:r>
              <a:rPr lang="en-US" altLang="ko-KR" sz="1400" b="1" dirty="0" err="1"/>
              <a:t>val.mul</a:t>
            </a:r>
            <a:r>
              <a:rPr lang="en-US" altLang="ko-KR" sz="1400" b="1" dirty="0"/>
              <a:t>)) </a:t>
            </a:r>
          </a:p>
          <a:p>
            <a:r>
              <a:rPr lang="en-US" altLang="ko-KR" sz="1400" b="1" dirty="0"/>
              <a:t>}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result &lt;- </a:t>
            </a:r>
            <a:r>
              <a:rPr lang="en-US" altLang="ko-KR" sz="1400" b="1" dirty="0" err="1"/>
              <a:t>myfunc</a:t>
            </a:r>
            <a:r>
              <a:rPr lang="en-US" altLang="ko-KR" sz="1400" b="1" dirty="0"/>
              <a:t>(5, 8) 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>
                <a:solidFill>
                  <a:srgbClr val="437361"/>
                </a:solidFill>
              </a:rPr>
              <a:t>여기서 </a:t>
            </a:r>
            <a:r>
              <a:rPr lang="en-US" altLang="ko-KR" sz="1400" b="1" dirty="0">
                <a:solidFill>
                  <a:srgbClr val="437361"/>
                </a:solidFill>
              </a:rPr>
              <a:t>result</a:t>
            </a:r>
            <a:r>
              <a:rPr lang="ko-KR" altLang="en-US" sz="1400" b="1" dirty="0">
                <a:solidFill>
                  <a:srgbClr val="437361"/>
                </a:solidFill>
              </a:rPr>
              <a:t>는 </a:t>
            </a:r>
            <a:r>
              <a:rPr lang="en-US" altLang="ko-KR" sz="1400" b="1" dirty="0">
                <a:solidFill>
                  <a:srgbClr val="437361"/>
                </a:solidFill>
              </a:rPr>
              <a:t>list</a:t>
            </a:r>
            <a:r>
              <a:rPr lang="ko-KR" altLang="en-US" sz="1400" b="1" dirty="0">
                <a:solidFill>
                  <a:srgbClr val="437361"/>
                </a:solidFill>
              </a:rPr>
              <a:t>데이터 타입이다</a:t>
            </a:r>
            <a:r>
              <a:rPr lang="en-US" altLang="ko-KR" sz="1400" b="1" dirty="0">
                <a:solidFill>
                  <a:srgbClr val="437361"/>
                </a:solidFill>
              </a:rPr>
              <a:t>.(</a:t>
            </a:r>
            <a:r>
              <a:rPr lang="ko-KR" altLang="en-US" sz="1400" b="1" dirty="0">
                <a:solidFill>
                  <a:srgbClr val="437361"/>
                </a:solidFill>
              </a:rPr>
              <a:t>리턴 값이 </a:t>
            </a:r>
            <a:r>
              <a:rPr lang="ko-KR" altLang="en-US" sz="1400" b="1" dirty="0" err="1">
                <a:solidFill>
                  <a:srgbClr val="437361"/>
                </a:solidFill>
              </a:rPr>
              <a:t>리스트니깐</a:t>
            </a:r>
            <a:r>
              <a:rPr lang="en-US" altLang="ko-KR" sz="1400" b="1" dirty="0">
                <a:solidFill>
                  <a:srgbClr val="437361"/>
                </a:solidFill>
              </a:rPr>
              <a:t>…)</a:t>
            </a:r>
            <a:endParaRPr lang="en-US" altLang="ko-KR" sz="1400" b="1" dirty="0"/>
          </a:p>
          <a:p>
            <a:r>
              <a:rPr lang="en-US" altLang="ko-KR" sz="1400" b="1" dirty="0"/>
              <a:t>s &lt;- </a:t>
            </a:r>
            <a:r>
              <a:rPr lang="en-US" altLang="ko-KR" sz="1400" b="1" dirty="0" err="1"/>
              <a:t>result$sum</a:t>
            </a:r>
            <a:r>
              <a:rPr lang="en-US" altLang="ko-KR" sz="1400" b="1" dirty="0"/>
              <a:t> 			</a:t>
            </a:r>
            <a:r>
              <a:rPr lang="en-US" altLang="ko-KR" sz="1400" b="1" dirty="0">
                <a:solidFill>
                  <a:srgbClr val="437361"/>
                </a:solidFill>
              </a:rPr>
              <a:t># 5, 8</a:t>
            </a:r>
            <a:r>
              <a:rPr lang="ko-KR" altLang="en-US" sz="1400" b="1" dirty="0">
                <a:solidFill>
                  <a:srgbClr val="437361"/>
                </a:solidFill>
              </a:rPr>
              <a:t>의 합</a:t>
            </a:r>
          </a:p>
          <a:p>
            <a:r>
              <a:rPr lang="en-US" altLang="ko-KR" sz="1400" b="1" dirty="0"/>
              <a:t>m &lt;- </a:t>
            </a:r>
            <a:r>
              <a:rPr lang="en-US" altLang="ko-KR" sz="1400" b="1" dirty="0" err="1"/>
              <a:t>result$mul</a:t>
            </a:r>
            <a:r>
              <a:rPr lang="en-US" altLang="ko-KR" sz="1400" b="1" dirty="0"/>
              <a:t> 			</a:t>
            </a:r>
            <a:r>
              <a:rPr lang="en-US" altLang="ko-KR" sz="1400" b="1" dirty="0">
                <a:solidFill>
                  <a:srgbClr val="437361"/>
                </a:solidFill>
              </a:rPr>
              <a:t># 5, 8</a:t>
            </a:r>
            <a:r>
              <a:rPr lang="ko-KR" altLang="en-US" sz="1400" b="1" dirty="0">
                <a:solidFill>
                  <a:srgbClr val="437361"/>
                </a:solidFill>
              </a:rPr>
              <a:t>의 곱</a:t>
            </a:r>
          </a:p>
          <a:p>
            <a:r>
              <a:rPr lang="en-US" altLang="ko-KR" sz="1400" b="1" dirty="0"/>
              <a:t>cat('5+8=', s, '\n')</a:t>
            </a:r>
          </a:p>
          <a:p>
            <a:r>
              <a:rPr lang="en-US" altLang="ko-KR" sz="1400" b="1" dirty="0"/>
              <a:t>cat('5*8=', m, '\n') </a:t>
            </a:r>
            <a:endParaRPr lang="ko-KR" altLang="en-US" sz="1400" b="1" dirty="0">
              <a:solidFill>
                <a:srgbClr val="43736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사용자 정의 함수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284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</a:t>
            </a:r>
            <a:endParaRPr lang="en-US" altLang="ko-KR" sz="14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443CE8C-A3C3-4482-93A4-579D4350C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468" y="1122844"/>
            <a:ext cx="7443269" cy="289781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사용자 정의 함수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824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44526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1.1 </a:t>
            </a:r>
            <a:r>
              <a:rPr lang="ko-KR" altLang="en-US" sz="1800" b="1" dirty="0"/>
              <a:t>기본 </a:t>
            </a:r>
            <a:r>
              <a:rPr lang="en-US" altLang="ko-KR" sz="1800" b="1" dirty="0"/>
              <a:t>if-else</a:t>
            </a:r>
            <a:r>
              <a:rPr lang="ko-KR" altLang="en-US" sz="1800" b="1" dirty="0"/>
              <a:t>문</a:t>
            </a:r>
            <a:endParaRPr lang="en-US" altLang="ko-KR" sz="1800" b="1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954157" y="1119230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954157" y="1474498"/>
            <a:ext cx="7443269" cy="177232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962930" y="1169905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1004152" y="1501710"/>
            <a:ext cx="73864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job.type</a:t>
            </a:r>
            <a:r>
              <a:rPr lang="en-US" altLang="ko-KR" sz="1400" b="1" dirty="0"/>
              <a:t> &lt;- 'A’ </a:t>
            </a:r>
          </a:p>
          <a:p>
            <a:r>
              <a:rPr lang="en-US" altLang="ko-KR" sz="1400" b="1" dirty="0"/>
              <a:t>if(</a:t>
            </a:r>
            <a:r>
              <a:rPr lang="en-US" altLang="ko-KR" sz="1400" b="1" dirty="0" err="1"/>
              <a:t>job.type</a:t>
            </a:r>
            <a:r>
              <a:rPr lang="en-US" altLang="ko-KR" sz="1400" b="1" dirty="0"/>
              <a:t> == 'B') { </a:t>
            </a:r>
          </a:p>
          <a:p>
            <a:r>
              <a:rPr lang="en-US" altLang="ko-KR" sz="1400" b="1" dirty="0"/>
              <a:t>	bonus &lt;- 200 	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>
                <a:solidFill>
                  <a:srgbClr val="437361"/>
                </a:solidFill>
              </a:rPr>
              <a:t>직무 유형이 </a:t>
            </a:r>
            <a:r>
              <a:rPr lang="en-US" altLang="ko-KR" sz="1400" b="1" dirty="0">
                <a:solidFill>
                  <a:srgbClr val="437361"/>
                </a:solidFill>
              </a:rPr>
              <a:t>B</a:t>
            </a:r>
            <a:r>
              <a:rPr lang="ko-KR" altLang="en-US" sz="1400" b="1" dirty="0">
                <a:solidFill>
                  <a:srgbClr val="437361"/>
                </a:solidFill>
              </a:rPr>
              <a:t>일 때 실행 </a:t>
            </a:r>
            <a:endParaRPr lang="en-US" altLang="ko-KR" sz="1400" b="1" dirty="0">
              <a:solidFill>
                <a:srgbClr val="437361"/>
              </a:solidFill>
            </a:endParaRPr>
          </a:p>
          <a:p>
            <a:r>
              <a:rPr lang="en-US" altLang="ko-KR" sz="1400" b="1" dirty="0"/>
              <a:t>} else { </a:t>
            </a:r>
          </a:p>
          <a:p>
            <a:r>
              <a:rPr lang="en-US" altLang="ko-KR" sz="1400" b="1" dirty="0"/>
              <a:t>	bonus &lt;- 100 	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>
                <a:solidFill>
                  <a:srgbClr val="437361"/>
                </a:solidFill>
              </a:rPr>
              <a:t>직무 유형이 </a:t>
            </a:r>
            <a:r>
              <a:rPr lang="en-US" altLang="ko-KR" sz="1400" b="1" dirty="0">
                <a:solidFill>
                  <a:srgbClr val="437361"/>
                </a:solidFill>
              </a:rPr>
              <a:t>B</a:t>
            </a:r>
            <a:r>
              <a:rPr lang="ko-KR" altLang="en-US" sz="1400" b="1" dirty="0">
                <a:solidFill>
                  <a:srgbClr val="437361"/>
                </a:solidFill>
              </a:rPr>
              <a:t>가 아닌 나머지 경우 실행 </a:t>
            </a:r>
            <a:endParaRPr lang="en-US" altLang="ko-KR" sz="1400" b="1" dirty="0">
              <a:solidFill>
                <a:srgbClr val="437361"/>
              </a:solidFill>
            </a:endParaRPr>
          </a:p>
          <a:p>
            <a:r>
              <a:rPr lang="en-US" altLang="ko-KR" sz="1400" b="1" dirty="0">
                <a:solidFill>
                  <a:srgbClr val="437361"/>
                </a:solidFill>
              </a:rPr>
              <a:t>}</a:t>
            </a:r>
          </a:p>
          <a:p>
            <a:r>
              <a:rPr lang="en-US" altLang="ko-KR" sz="1400" b="1" dirty="0">
                <a:solidFill>
                  <a:srgbClr val="437361"/>
                </a:solidFill>
              </a:rPr>
              <a:t> </a:t>
            </a:r>
            <a:r>
              <a:rPr lang="en-US" altLang="ko-KR" sz="1400" b="1" dirty="0"/>
              <a:t>print(bonus)</a:t>
            </a:r>
            <a:endParaRPr lang="ko-KR" altLang="en-US" sz="1400" b="1" dirty="0">
              <a:solidFill>
                <a:srgbClr val="43736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3092F13-B59C-4AA4-A78A-E39D4165A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1" y="3312927"/>
            <a:ext cx="7386473" cy="1719266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조건문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8450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869867" y="546585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사용자 정의 함수의 저장 및 호출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1600" b="1" dirty="0"/>
              <a:t>   </a:t>
            </a:r>
            <a:endParaRPr lang="en-US" altLang="ko-KR" sz="1600" b="1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0751234-AB0B-4CF3-9A8F-C443464D3195}"/>
              </a:ext>
            </a:extLst>
          </p:cNvPr>
          <p:cNvSpPr/>
          <p:nvPr/>
        </p:nvSpPr>
        <p:spPr>
          <a:xfrm>
            <a:off x="1225176" y="1086585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1225176" y="1441852"/>
            <a:ext cx="7443269" cy="340832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F5F220D-73C5-4488-84A8-CE648F9FB9D3}"/>
              </a:ext>
            </a:extLst>
          </p:cNvPr>
          <p:cNvSpPr txBox="1"/>
          <p:nvPr/>
        </p:nvSpPr>
        <p:spPr>
          <a:xfrm>
            <a:off x="1196625" y="1137260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4-20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1281972" y="1479618"/>
            <a:ext cx="70939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setwd</a:t>
            </a:r>
            <a:r>
              <a:rPr lang="en-US" altLang="ko-KR" sz="1400" b="1" dirty="0"/>
              <a:t>("d:/source") 		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en-US" altLang="ko-KR" sz="1400" b="1" dirty="0" err="1">
                <a:solidFill>
                  <a:srgbClr val="437361"/>
                </a:solidFill>
              </a:rPr>
              <a:t>myfunc.R</a:t>
            </a:r>
            <a:r>
              <a:rPr lang="ko-KR" altLang="en-US" sz="1400" b="1" dirty="0">
                <a:solidFill>
                  <a:srgbClr val="437361"/>
                </a:solidFill>
              </a:rPr>
              <a:t>이 저장된 폴더</a:t>
            </a:r>
          </a:p>
          <a:p>
            <a:r>
              <a:rPr lang="en-US" altLang="ko-KR" sz="1400" b="1" dirty="0"/>
              <a:t>source("</a:t>
            </a:r>
            <a:r>
              <a:rPr lang="en-US" altLang="ko-KR" sz="1400" b="1" dirty="0" err="1"/>
              <a:t>myfunc.R</a:t>
            </a:r>
            <a:r>
              <a:rPr lang="en-US" altLang="ko-KR" sz="1400" b="1" dirty="0"/>
              <a:t>") 		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en-US" altLang="ko-KR" sz="1400" b="1" dirty="0" err="1">
                <a:solidFill>
                  <a:srgbClr val="437361"/>
                </a:solidFill>
              </a:rPr>
              <a:t>myfunc.R</a:t>
            </a:r>
            <a:r>
              <a:rPr lang="en-US" altLang="ko-KR" sz="1400" b="1" dirty="0">
                <a:solidFill>
                  <a:srgbClr val="437361"/>
                </a:solidFill>
              </a:rPr>
              <a:t> </a:t>
            </a:r>
            <a:r>
              <a:rPr lang="ko-KR" altLang="en-US" sz="1400" b="1" dirty="0">
                <a:solidFill>
                  <a:srgbClr val="437361"/>
                </a:solidFill>
              </a:rPr>
              <a:t>안에 있는 함수 실행</a:t>
            </a:r>
            <a:endParaRPr lang="en-US" altLang="ko-KR" sz="1400" b="1" dirty="0">
              <a:solidFill>
                <a:srgbClr val="437361"/>
              </a:solidFill>
            </a:endParaRPr>
          </a:p>
          <a:p>
            <a:endParaRPr lang="ko-KR" altLang="en-US" sz="1400" b="1" dirty="0"/>
          </a:p>
          <a:p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>
                <a:solidFill>
                  <a:srgbClr val="437361"/>
                </a:solidFill>
              </a:rPr>
              <a:t>함수 사용</a:t>
            </a:r>
          </a:p>
          <a:p>
            <a:r>
              <a:rPr lang="en-US" altLang="ko-KR" sz="1400" b="1" dirty="0"/>
              <a:t>a &lt;- </a:t>
            </a:r>
            <a:r>
              <a:rPr lang="en-US" altLang="ko-KR" sz="1400" b="1" dirty="0" err="1"/>
              <a:t>mydiv</a:t>
            </a:r>
            <a:r>
              <a:rPr lang="en-US" altLang="ko-KR" sz="1400" b="1" dirty="0"/>
              <a:t>(20,4) 		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>
                <a:solidFill>
                  <a:srgbClr val="437361"/>
                </a:solidFill>
              </a:rPr>
              <a:t>함수 호출</a:t>
            </a:r>
          </a:p>
          <a:p>
            <a:r>
              <a:rPr lang="en-US" altLang="ko-KR" sz="1400" b="1" dirty="0"/>
              <a:t>b &lt;- </a:t>
            </a:r>
            <a:r>
              <a:rPr lang="en-US" altLang="ko-KR" sz="1400" b="1" dirty="0" err="1"/>
              <a:t>mydiv</a:t>
            </a:r>
            <a:r>
              <a:rPr lang="en-US" altLang="ko-KR" sz="1400" b="1" dirty="0"/>
              <a:t>(30,4) 		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>
                <a:solidFill>
                  <a:srgbClr val="437361"/>
                </a:solidFill>
              </a:rPr>
              <a:t>함수 호출</a:t>
            </a:r>
          </a:p>
          <a:p>
            <a:r>
              <a:rPr lang="en-US" altLang="ko-KR" sz="1400" b="1" dirty="0" err="1"/>
              <a:t>a+b</a:t>
            </a:r>
            <a:endParaRPr lang="en-US" altLang="ko-KR" sz="1400" b="1" dirty="0"/>
          </a:p>
          <a:p>
            <a:r>
              <a:rPr lang="en-US" altLang="ko-KR" sz="1400" b="1" dirty="0" err="1"/>
              <a:t>mydiv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mydiv</a:t>
            </a:r>
            <a:r>
              <a:rPr lang="en-US" altLang="ko-KR" sz="1400" b="1" dirty="0"/>
              <a:t>(20,2),5) 	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>
                <a:solidFill>
                  <a:srgbClr val="437361"/>
                </a:solidFill>
              </a:rPr>
              <a:t>함수 호출</a:t>
            </a:r>
            <a:endParaRPr lang="en-US" altLang="ko-KR" sz="1400" b="1" dirty="0">
              <a:solidFill>
                <a:srgbClr val="437361"/>
              </a:solidFill>
            </a:endParaRPr>
          </a:p>
          <a:p>
            <a:endParaRPr lang="en-US" altLang="ko-KR" sz="1400" b="1" dirty="0">
              <a:solidFill>
                <a:srgbClr val="437361"/>
              </a:solidFill>
            </a:endParaRPr>
          </a:p>
          <a:p>
            <a:endParaRPr lang="en-US" altLang="ko-KR" sz="1400" b="1" dirty="0">
              <a:solidFill>
                <a:srgbClr val="437361"/>
              </a:solidFill>
            </a:endParaRPr>
          </a:p>
          <a:p>
            <a:r>
              <a:rPr lang="ko-KR" altLang="en-US" sz="1400" b="1" dirty="0"/>
              <a:t>사용자 정의 함수의 사용절차</a:t>
            </a:r>
            <a:endParaRPr lang="en-US" altLang="ko-KR" sz="1400" b="1" dirty="0"/>
          </a:p>
          <a:p>
            <a:r>
              <a:rPr lang="en-US" altLang="ko-KR" sz="1400" b="1" dirty="0">
                <a:solidFill>
                  <a:srgbClr val="FF0000"/>
                </a:solidFill>
              </a:rPr>
              <a:t>1. </a:t>
            </a:r>
            <a:r>
              <a:rPr lang="ko-KR" altLang="en-US" sz="1400" b="1" dirty="0">
                <a:solidFill>
                  <a:srgbClr val="FF0000"/>
                </a:solidFill>
              </a:rPr>
              <a:t>함수를 작성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정의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2. </a:t>
            </a:r>
            <a:r>
              <a:rPr lang="ko-KR" altLang="en-US" sz="1400" b="1" dirty="0">
                <a:solidFill>
                  <a:srgbClr val="FF0000"/>
                </a:solidFill>
              </a:rPr>
              <a:t>함수를 실행하여 </a:t>
            </a:r>
            <a:r>
              <a:rPr lang="en-US" altLang="ko-KR" sz="1400" b="1" dirty="0">
                <a:solidFill>
                  <a:srgbClr val="FF0000"/>
                </a:solidFill>
              </a:rPr>
              <a:t>R</a:t>
            </a:r>
            <a:r>
              <a:rPr lang="ko-KR" altLang="en-US" sz="1400" b="1" dirty="0">
                <a:solidFill>
                  <a:srgbClr val="FF0000"/>
                </a:solidFill>
              </a:rPr>
              <a:t>에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함수를 등록함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3. </a:t>
            </a:r>
            <a:r>
              <a:rPr lang="ko-KR" altLang="en-US" sz="1400" b="1" dirty="0">
                <a:solidFill>
                  <a:srgbClr val="FF0000"/>
                </a:solidFill>
              </a:rPr>
              <a:t>필요한 곳에서 함수를 호출함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4. </a:t>
            </a:r>
            <a:r>
              <a:rPr lang="ko-KR" altLang="en-US" sz="1400" b="1" dirty="0">
                <a:solidFill>
                  <a:srgbClr val="FF0000"/>
                </a:solidFill>
              </a:rPr>
              <a:t>결과값을 받아서 코드 처리함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사용자 정의 함수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5673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</a:t>
            </a:r>
            <a:endParaRPr lang="en-US" altLang="ko-KR" sz="14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F28F6B3-2800-4025-92E2-172E80F34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09" y="985324"/>
            <a:ext cx="7443269" cy="2486526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사용자 정의 함수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2079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>
            <a:extLst>
              <a:ext uri="{FF2B5EF4-FFF2-40B4-BE49-F238E27FC236}">
                <a16:creationId xmlns="" xmlns:a16="http://schemas.microsoft.com/office/drawing/2014/main" id="{EBB6259E-331D-46B1-B7C5-5AF154AAEFF4}"/>
              </a:ext>
            </a:extLst>
          </p:cNvPr>
          <p:cNvSpPr txBox="1">
            <a:spLocks/>
          </p:cNvSpPr>
          <p:nvPr/>
        </p:nvSpPr>
        <p:spPr>
          <a:xfrm>
            <a:off x="719573" y="2526745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/>
              <a:t>조건에 맞는 데이터의 위치 찾기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="" xmlns:a16="http://schemas.microsoft.com/office/drawing/2014/main" id="{9D6678A9-A964-4724-936F-5CEF4A699CEB}"/>
              </a:ext>
            </a:extLst>
          </p:cNvPr>
          <p:cNvSpPr txBox="1">
            <a:spLocks/>
          </p:cNvSpPr>
          <p:nvPr/>
        </p:nvSpPr>
        <p:spPr>
          <a:xfrm>
            <a:off x="719573" y="1761661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u="sng" dirty="0"/>
              <a:t>Section 05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168926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="" xmlns:a16="http://schemas.microsoft.com/office/drawing/2014/main" id="{D06B47E6-33EE-4578-B94A-CDD7615F300D}"/>
              </a:ext>
            </a:extLst>
          </p:cNvPr>
          <p:cNvSpPr txBox="1">
            <a:spLocks/>
          </p:cNvSpPr>
          <p:nvPr/>
        </p:nvSpPr>
        <p:spPr>
          <a:xfrm>
            <a:off x="611560" y="445294"/>
            <a:ext cx="8550950" cy="4252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5. </a:t>
            </a:r>
            <a:r>
              <a:rPr lang="ko-KR" altLang="en-US" sz="1800" b="1" dirty="0"/>
              <a:t>조건에 맞는 데이터 위치 찾기 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데이터 분석을 하다 보면 자신이 원하는 데이터가 벡터나 매트릭스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데이터 프레임 안에서 어디에 위치하고 있는지를 알기 원하는 때가 있음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예를 들어</a:t>
            </a:r>
            <a:r>
              <a:rPr lang="en-US" altLang="ko-KR" sz="1600" b="1" dirty="0"/>
              <a:t>, 50</a:t>
            </a:r>
            <a:r>
              <a:rPr lang="ko-KR" altLang="en-US" sz="1600" b="1" dirty="0"/>
              <a:t>명의 학생 성적이 저장된 벡터가 있는데 가장 성적이 좋은 학생은 몇 번째에 있는지를 알고 싶은 경우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이런 경우 편리하게 사용할 수 있는 함수가 </a:t>
            </a:r>
            <a:r>
              <a:rPr lang="en-US" altLang="ko-KR" sz="1600" b="1" dirty="0">
                <a:solidFill>
                  <a:srgbClr val="FF0000"/>
                </a:solidFill>
              </a:rPr>
              <a:t>which(), </a:t>
            </a:r>
            <a:r>
              <a:rPr lang="en-US" altLang="ko-KR" sz="1600" b="1" dirty="0" err="1">
                <a:solidFill>
                  <a:srgbClr val="FF0000"/>
                </a:solidFill>
              </a:rPr>
              <a:t>which.max</a:t>
            </a:r>
            <a:r>
              <a:rPr lang="en-US" altLang="ko-KR" sz="1600" b="1" dirty="0">
                <a:solidFill>
                  <a:srgbClr val="FF0000"/>
                </a:solidFill>
              </a:rPr>
              <a:t>(), </a:t>
            </a:r>
            <a:r>
              <a:rPr lang="en-US" altLang="ko-KR" sz="1600" b="1" dirty="0" err="1">
                <a:solidFill>
                  <a:srgbClr val="FF0000"/>
                </a:solidFill>
              </a:rPr>
              <a:t>which.min</a:t>
            </a:r>
            <a:r>
              <a:rPr lang="en-US" altLang="ko-KR" sz="1600" b="1" dirty="0">
                <a:solidFill>
                  <a:srgbClr val="FF0000"/>
                </a:solidFill>
              </a:rPr>
              <a:t>()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함수</a:t>
            </a:r>
          </a:p>
          <a:p>
            <a:pPr marL="457200" lvl="1" indent="0">
              <a:buNone/>
            </a:pPr>
            <a:endParaRPr lang="en-US" altLang="ko-KR" sz="1600" b="1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b="1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en-US" altLang="ko-KR" sz="16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b="1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AC6C33F-CAAB-4138-8DB9-50CB51F2042A}"/>
              </a:ext>
            </a:extLst>
          </p:cNvPr>
          <p:cNvSpPr/>
          <p:nvPr/>
        </p:nvSpPr>
        <p:spPr>
          <a:xfrm>
            <a:off x="1257468" y="2864608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6493108-8DB4-487E-A0BF-F1DBE529790E}"/>
              </a:ext>
            </a:extLst>
          </p:cNvPr>
          <p:cNvSpPr/>
          <p:nvPr/>
        </p:nvSpPr>
        <p:spPr>
          <a:xfrm>
            <a:off x="1257468" y="3219876"/>
            <a:ext cx="7443269" cy="187215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B607856-9C22-44F2-87AF-A0B7F183A45E}"/>
              </a:ext>
            </a:extLst>
          </p:cNvPr>
          <p:cNvSpPr txBox="1"/>
          <p:nvPr/>
        </p:nvSpPr>
        <p:spPr>
          <a:xfrm>
            <a:off x="1228917" y="2915283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4-21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6466597-8055-48B3-9FE4-E1CE8ACABC7A}"/>
              </a:ext>
            </a:extLst>
          </p:cNvPr>
          <p:cNvSpPr txBox="1"/>
          <p:nvPr/>
        </p:nvSpPr>
        <p:spPr>
          <a:xfrm>
            <a:off x="1342419" y="3276148"/>
            <a:ext cx="70939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score &lt;- c(76, 84, 69, 50, 95, 60, 82, 71, 88, 84)</a:t>
            </a:r>
          </a:p>
          <a:p>
            <a:r>
              <a:rPr lang="en-US" altLang="ko-KR" sz="1400" b="1" dirty="0"/>
              <a:t>which(score==69) 		# </a:t>
            </a:r>
            <a:r>
              <a:rPr lang="ko-KR" altLang="en-US" sz="1400" b="1" dirty="0"/>
              <a:t>성적이 </a:t>
            </a:r>
            <a:r>
              <a:rPr lang="en-US" altLang="ko-KR" sz="1400" b="1" dirty="0"/>
              <a:t>69</a:t>
            </a:r>
            <a:r>
              <a:rPr lang="ko-KR" altLang="en-US" sz="1400" b="1" dirty="0"/>
              <a:t>인 학생은 몇 번째에 있나</a:t>
            </a:r>
          </a:p>
          <a:p>
            <a:r>
              <a:rPr lang="en-US" altLang="ko-KR" sz="1400" b="1" dirty="0"/>
              <a:t>which(score&gt;=85) 		# </a:t>
            </a:r>
            <a:r>
              <a:rPr lang="ko-KR" altLang="en-US" sz="1400" b="1" dirty="0"/>
              <a:t>성적이 </a:t>
            </a:r>
            <a:r>
              <a:rPr lang="en-US" altLang="ko-KR" sz="1400" b="1" dirty="0"/>
              <a:t>85 </a:t>
            </a:r>
            <a:r>
              <a:rPr lang="ko-KR" altLang="en-US" sz="1400" b="1" dirty="0"/>
              <a:t>이상인 학생은 몇 번째에 있나</a:t>
            </a:r>
          </a:p>
          <a:p>
            <a:r>
              <a:rPr lang="en-US" altLang="ko-KR" sz="1400" b="1" dirty="0"/>
              <a:t>max(score) 		# </a:t>
            </a:r>
            <a:r>
              <a:rPr lang="ko-KR" altLang="en-US" sz="1400" b="1" dirty="0"/>
              <a:t>최고 점수는 몇 점인가</a:t>
            </a:r>
          </a:p>
          <a:p>
            <a:r>
              <a:rPr lang="en-US" altLang="ko-KR" sz="1400" b="1" dirty="0" err="1"/>
              <a:t>which.max</a:t>
            </a:r>
            <a:r>
              <a:rPr lang="en-US" altLang="ko-KR" sz="1400" b="1" dirty="0"/>
              <a:t>(score) 		# </a:t>
            </a:r>
            <a:r>
              <a:rPr lang="ko-KR" altLang="en-US" sz="1400" b="1" dirty="0"/>
              <a:t>최고 점수는 몇 번째에 있나</a:t>
            </a:r>
          </a:p>
          <a:p>
            <a:r>
              <a:rPr lang="en-US" altLang="ko-KR" sz="1400" b="1" dirty="0"/>
              <a:t>min(score) 		# </a:t>
            </a:r>
            <a:r>
              <a:rPr lang="ko-KR" altLang="en-US" sz="1400" b="1" dirty="0"/>
              <a:t>최저 점수는 몇 점인가</a:t>
            </a:r>
          </a:p>
          <a:p>
            <a:r>
              <a:rPr lang="en-US" altLang="ko-KR" sz="1400" b="1" dirty="0" err="1" smtClean="0"/>
              <a:t>which.mix</a:t>
            </a:r>
            <a:r>
              <a:rPr lang="en-US" altLang="ko-KR" sz="1400" b="1" dirty="0" smtClean="0"/>
              <a:t>(score</a:t>
            </a:r>
            <a:r>
              <a:rPr lang="en-US" altLang="ko-KR" sz="1400" b="1" dirty="0"/>
              <a:t>) 		# </a:t>
            </a:r>
            <a:r>
              <a:rPr lang="ko-KR" altLang="en-US" sz="1400" b="1" dirty="0"/>
              <a:t>최저 점수는 몇 번째에 있나</a:t>
            </a:r>
            <a:endParaRPr lang="ko-KR" altLang="en-US" sz="1400" b="1" dirty="0">
              <a:solidFill>
                <a:srgbClr val="437361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5. </a:t>
            </a:r>
            <a:r>
              <a:rPr lang="ko-KR" altLang="en-US" sz="2100" b="1" dirty="0">
                <a:latin typeface="+mj-ea"/>
              </a:rPr>
              <a:t>조건에 맞는 데이터의 위치 찾기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4E71700-0476-4D14-9235-2E085E1650CB}"/>
              </a:ext>
            </a:extLst>
          </p:cNvPr>
          <p:cNvSpPr txBox="1"/>
          <p:nvPr/>
        </p:nvSpPr>
        <p:spPr>
          <a:xfrm>
            <a:off x="2273808" y="2804592"/>
            <a:ext cx="6019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which()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함수는 조건에 해당하는 인덱스를 </a:t>
            </a:r>
            <a:r>
              <a:rPr lang="ko-KR" altLang="en-US" sz="1200" b="1" dirty="0" err="1">
                <a:solidFill>
                  <a:srgbClr val="FF0000"/>
                </a:solidFill>
                <a:latin typeface="+mj-ea"/>
                <a:ea typeface="+mj-ea"/>
              </a:rPr>
              <a:t>리턴하는데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,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 한 개거나 여러 개를 </a:t>
            </a:r>
            <a:r>
              <a:rPr lang="ko-KR" altLang="en-US" sz="1200" b="1" dirty="0" err="1">
                <a:solidFill>
                  <a:srgbClr val="FF0000"/>
                </a:solidFill>
                <a:latin typeface="+mj-ea"/>
                <a:ea typeface="+mj-ea"/>
              </a:rPr>
              <a:t>리턴할수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있음을 주목하자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.(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중요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63405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</a:t>
            </a:r>
            <a:endParaRPr lang="en-US" altLang="ko-KR" sz="14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618D1EFE-7B7B-4965-AEE7-616C46281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0" y="1035198"/>
            <a:ext cx="7441596" cy="22231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81AB8E6-692A-47C0-818E-B3C07396D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0" y="3258366"/>
            <a:ext cx="7441596" cy="708539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5. </a:t>
            </a:r>
            <a:r>
              <a:rPr lang="ko-KR" altLang="en-US" sz="2100" b="1" dirty="0">
                <a:latin typeface="+mj-ea"/>
              </a:rPr>
              <a:t>조건에 맞는 데이터의 위치 찾기</a:t>
            </a:r>
            <a:r>
              <a:rPr lang="en-US" altLang="ko-KR" sz="2100" b="1" dirty="0">
                <a:latin typeface="+mj-ea"/>
              </a:rPr>
              <a:t> </a:t>
            </a:r>
            <a:r>
              <a:rPr lang="ko-KR" altLang="en-US" sz="2100" b="1" dirty="0">
                <a:latin typeface="+mj-ea"/>
              </a:rPr>
              <a:t>사용자 정의 함수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63566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0751234-AB0B-4CF3-9A8F-C443464D3195}"/>
              </a:ext>
            </a:extLst>
          </p:cNvPr>
          <p:cNvSpPr/>
          <p:nvPr/>
        </p:nvSpPr>
        <p:spPr>
          <a:xfrm>
            <a:off x="1247632" y="640564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1247632" y="995830"/>
            <a:ext cx="7443269" cy="209986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F5F220D-73C5-4488-84A8-CE648F9FB9D3}"/>
              </a:ext>
            </a:extLst>
          </p:cNvPr>
          <p:cNvSpPr txBox="1"/>
          <p:nvPr/>
        </p:nvSpPr>
        <p:spPr>
          <a:xfrm>
            <a:off x="1219081" y="691239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4-22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1304428" y="1033597"/>
            <a:ext cx="70939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score &lt;- c(76, 84, 69, 50, 95, 60, 82, 71, 88, 84)</a:t>
            </a:r>
          </a:p>
          <a:p>
            <a:r>
              <a:rPr lang="en-US" altLang="ko-KR" sz="1400" b="1" dirty="0" err="1"/>
              <a:t>idx</a:t>
            </a:r>
            <a:r>
              <a:rPr lang="en-US" altLang="ko-KR" sz="1400" b="1" dirty="0"/>
              <a:t> &lt;- which(score&lt;=60)        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>
                <a:solidFill>
                  <a:srgbClr val="437361"/>
                </a:solidFill>
              </a:rPr>
              <a:t>성적이 </a:t>
            </a:r>
            <a:r>
              <a:rPr lang="en-US" altLang="ko-KR" sz="1400" b="1" dirty="0">
                <a:solidFill>
                  <a:srgbClr val="437361"/>
                </a:solidFill>
              </a:rPr>
              <a:t>60 </a:t>
            </a:r>
            <a:r>
              <a:rPr lang="ko-KR" altLang="en-US" sz="1400" b="1" dirty="0">
                <a:solidFill>
                  <a:srgbClr val="437361"/>
                </a:solidFill>
              </a:rPr>
              <a:t>이하인 값들의 인덱스</a:t>
            </a:r>
          </a:p>
          <a:p>
            <a:r>
              <a:rPr lang="en-US" altLang="ko-KR" sz="1400" b="1" dirty="0"/>
              <a:t>score[</a:t>
            </a:r>
            <a:r>
              <a:rPr lang="en-US" altLang="ko-KR" sz="1400" b="1" dirty="0" err="1"/>
              <a:t>idx</a:t>
            </a:r>
            <a:r>
              <a:rPr lang="en-US" altLang="ko-KR" sz="1400" b="1" dirty="0"/>
              <a:t>] &lt;- 61 	             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>
                <a:solidFill>
                  <a:srgbClr val="437361"/>
                </a:solidFill>
              </a:rPr>
              <a:t>성적이 </a:t>
            </a:r>
            <a:r>
              <a:rPr lang="en-US" altLang="ko-KR" sz="1400" b="1" dirty="0">
                <a:solidFill>
                  <a:srgbClr val="437361"/>
                </a:solidFill>
              </a:rPr>
              <a:t>60 </a:t>
            </a:r>
            <a:r>
              <a:rPr lang="ko-KR" altLang="en-US" sz="1400" b="1" dirty="0">
                <a:solidFill>
                  <a:srgbClr val="437361"/>
                </a:solidFill>
              </a:rPr>
              <a:t>이하인 값들은 </a:t>
            </a:r>
            <a:r>
              <a:rPr lang="en-US" altLang="ko-KR" sz="1400" b="1" dirty="0">
                <a:solidFill>
                  <a:srgbClr val="437361"/>
                </a:solidFill>
              </a:rPr>
              <a:t>61</a:t>
            </a:r>
            <a:r>
              <a:rPr lang="ko-KR" altLang="en-US" sz="1400" b="1" dirty="0">
                <a:solidFill>
                  <a:srgbClr val="437361"/>
                </a:solidFill>
              </a:rPr>
              <a:t>점으로 성적 상향 조정</a:t>
            </a:r>
          </a:p>
          <a:p>
            <a:r>
              <a:rPr lang="en-US" altLang="ko-KR" sz="1400" b="1" dirty="0"/>
              <a:t>score 		             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>
                <a:solidFill>
                  <a:srgbClr val="437361"/>
                </a:solidFill>
              </a:rPr>
              <a:t>상향 조정된 성적 확인</a:t>
            </a:r>
            <a:endParaRPr lang="en-US" altLang="ko-KR" sz="1400" b="1" dirty="0">
              <a:solidFill>
                <a:srgbClr val="437361"/>
              </a:solidFill>
            </a:endParaRPr>
          </a:p>
          <a:p>
            <a:endParaRPr lang="ko-KR" altLang="en-US" sz="1400" b="1" dirty="0"/>
          </a:p>
          <a:p>
            <a:r>
              <a:rPr lang="en-US" altLang="ko-KR" sz="1400" b="1" dirty="0" err="1"/>
              <a:t>idx</a:t>
            </a:r>
            <a:r>
              <a:rPr lang="en-US" altLang="ko-KR" sz="1400" b="1" dirty="0"/>
              <a:t> &lt;- which(score&gt;=80) 	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>
                <a:solidFill>
                  <a:srgbClr val="437361"/>
                </a:solidFill>
              </a:rPr>
              <a:t>성적이 </a:t>
            </a:r>
            <a:r>
              <a:rPr lang="en-US" altLang="ko-KR" sz="1400" b="1" dirty="0">
                <a:solidFill>
                  <a:srgbClr val="437361"/>
                </a:solidFill>
              </a:rPr>
              <a:t>80 </a:t>
            </a:r>
            <a:r>
              <a:rPr lang="ko-KR" altLang="en-US" sz="1400" b="1" dirty="0">
                <a:solidFill>
                  <a:srgbClr val="437361"/>
                </a:solidFill>
              </a:rPr>
              <a:t>이상인 값들의 인덱스</a:t>
            </a:r>
          </a:p>
          <a:p>
            <a:r>
              <a:rPr lang="en-US" altLang="ko-KR" sz="1400" b="1" dirty="0" err="1"/>
              <a:t>score.high</a:t>
            </a:r>
            <a:r>
              <a:rPr lang="en-US" altLang="ko-KR" sz="1400" b="1" dirty="0"/>
              <a:t> &lt;- score[</a:t>
            </a:r>
            <a:r>
              <a:rPr lang="en-US" altLang="ko-KR" sz="1400" b="1" dirty="0" err="1"/>
              <a:t>idx</a:t>
            </a:r>
            <a:r>
              <a:rPr lang="en-US" altLang="ko-KR" sz="1400" b="1" dirty="0"/>
              <a:t>] 	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>
                <a:solidFill>
                  <a:srgbClr val="437361"/>
                </a:solidFill>
              </a:rPr>
              <a:t>성적이 </a:t>
            </a:r>
            <a:r>
              <a:rPr lang="en-US" altLang="ko-KR" sz="1400" b="1" dirty="0">
                <a:solidFill>
                  <a:srgbClr val="437361"/>
                </a:solidFill>
              </a:rPr>
              <a:t>80 </a:t>
            </a:r>
            <a:r>
              <a:rPr lang="ko-KR" altLang="en-US" sz="1400" b="1" dirty="0">
                <a:solidFill>
                  <a:srgbClr val="437361"/>
                </a:solidFill>
              </a:rPr>
              <a:t>이상인 값들만 추출하여 저장</a:t>
            </a:r>
          </a:p>
          <a:p>
            <a:r>
              <a:rPr lang="en-US" altLang="ko-KR" sz="1400" b="1" dirty="0" err="1"/>
              <a:t>score.high</a:t>
            </a:r>
            <a:r>
              <a:rPr lang="en-US" altLang="ko-KR" sz="1400" b="1" dirty="0"/>
              <a:t> 		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en-US" altLang="ko-KR" sz="1400" b="1" dirty="0" err="1">
                <a:solidFill>
                  <a:srgbClr val="437361"/>
                </a:solidFill>
              </a:rPr>
              <a:t>score.high</a:t>
            </a:r>
            <a:r>
              <a:rPr lang="ko-KR" altLang="en-US" sz="1400" b="1" dirty="0">
                <a:solidFill>
                  <a:srgbClr val="437361"/>
                </a:solidFill>
              </a:rPr>
              <a:t>의 내용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99BBA6B-B480-4C73-8D56-1224E151E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31" y="3067613"/>
            <a:ext cx="7425824" cy="2075888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5. </a:t>
            </a:r>
            <a:r>
              <a:rPr lang="ko-KR" altLang="en-US" sz="2100" b="1" dirty="0">
                <a:latin typeface="+mj-ea"/>
              </a:rPr>
              <a:t>조건에 맞는 데이터의 위치 찾기</a:t>
            </a:r>
            <a:r>
              <a:rPr lang="en-US" altLang="ko-KR" sz="2100" b="1" dirty="0">
                <a:latin typeface="+mj-ea"/>
              </a:rPr>
              <a:t> </a:t>
            </a:r>
            <a:r>
              <a:rPr lang="ko-KR" altLang="en-US" sz="2100" b="1" dirty="0">
                <a:latin typeface="+mj-ea"/>
              </a:rPr>
              <a:t>사용자 정의 함수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60464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0751234-AB0B-4CF3-9A8F-C443464D3195}"/>
              </a:ext>
            </a:extLst>
          </p:cNvPr>
          <p:cNvSpPr/>
          <p:nvPr/>
        </p:nvSpPr>
        <p:spPr>
          <a:xfrm>
            <a:off x="1224186" y="997457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1224186" y="1352723"/>
            <a:ext cx="7713299" cy="144405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F5F220D-73C5-4488-84A8-CE648F9FB9D3}"/>
              </a:ext>
            </a:extLst>
          </p:cNvPr>
          <p:cNvSpPr txBox="1"/>
          <p:nvPr/>
        </p:nvSpPr>
        <p:spPr>
          <a:xfrm>
            <a:off x="1195635" y="1048132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4-23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1280981" y="1390489"/>
            <a:ext cx="765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idx</a:t>
            </a:r>
            <a:r>
              <a:rPr lang="en-US" altLang="ko-KR" sz="1400" b="1" dirty="0"/>
              <a:t> &lt;- which(</a:t>
            </a:r>
            <a:r>
              <a:rPr lang="en-US" altLang="ko-KR" sz="1400" b="1" dirty="0" err="1"/>
              <a:t>iris$Petal.Length</a:t>
            </a:r>
            <a:r>
              <a:rPr lang="en-US" altLang="ko-KR" sz="1400" b="1" dirty="0"/>
              <a:t>&gt;5.0) # </a:t>
            </a:r>
            <a:r>
              <a:rPr lang="ko-KR" altLang="en-US" sz="1400" b="1" dirty="0"/>
              <a:t>꽃잎의 길이가 </a:t>
            </a:r>
            <a:r>
              <a:rPr lang="en-US" altLang="ko-KR" sz="1400" b="1"/>
              <a:t>5.0 </a:t>
            </a:r>
            <a:r>
              <a:rPr lang="ko-KR" altLang="en-US" sz="1400" b="1" smtClean="0"/>
              <a:t>초과인 </a:t>
            </a:r>
            <a:r>
              <a:rPr lang="ko-KR" altLang="en-US" sz="1400" b="1" dirty="0"/>
              <a:t>값들의 인덱스</a:t>
            </a:r>
          </a:p>
          <a:p>
            <a:r>
              <a:rPr lang="en-US" altLang="ko-KR" sz="1400" b="1" dirty="0" err="1"/>
              <a:t>idx</a:t>
            </a:r>
            <a:endParaRPr lang="en-US" altLang="ko-KR" sz="1400" b="1" dirty="0"/>
          </a:p>
          <a:p>
            <a:r>
              <a:rPr lang="en-US" altLang="ko-KR" sz="1400" b="1" dirty="0" err="1"/>
              <a:t>iris.big</a:t>
            </a:r>
            <a:r>
              <a:rPr lang="en-US" altLang="ko-KR" sz="1400" b="1" dirty="0"/>
              <a:t> &lt;- iris[</a:t>
            </a:r>
            <a:r>
              <a:rPr lang="en-US" altLang="ko-KR" sz="1400" b="1" dirty="0" err="1"/>
              <a:t>idx</a:t>
            </a:r>
            <a:r>
              <a:rPr lang="en-US" altLang="ko-KR" sz="1400" b="1" dirty="0"/>
              <a:t>,] 		     # </a:t>
            </a:r>
            <a:r>
              <a:rPr lang="ko-KR" altLang="en-US" sz="1400" b="1" dirty="0"/>
              <a:t>인덱스에 해당하는 값만 추출하여 저장</a:t>
            </a:r>
          </a:p>
          <a:p>
            <a:r>
              <a:rPr lang="en-US" altLang="ko-KR" sz="1400" b="1" dirty="0" err="1"/>
              <a:t>iris.big</a:t>
            </a:r>
            <a:r>
              <a:rPr lang="en-US" altLang="ko-KR" sz="1400" b="1" dirty="0"/>
              <a:t> </a:t>
            </a:r>
            <a:endParaRPr lang="ko-KR" altLang="en-US" sz="1400" b="1" dirty="0">
              <a:solidFill>
                <a:srgbClr val="43736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5. </a:t>
            </a:r>
            <a:r>
              <a:rPr lang="ko-KR" altLang="en-US" sz="2100" b="1" dirty="0">
                <a:latin typeface="+mj-ea"/>
              </a:rPr>
              <a:t>조건에 맞는 데이터의 위치 찾기</a:t>
            </a:r>
            <a:r>
              <a:rPr lang="en-US" altLang="ko-KR" sz="2100" b="1" dirty="0">
                <a:latin typeface="+mj-ea"/>
              </a:rPr>
              <a:t> </a:t>
            </a:r>
            <a:r>
              <a:rPr lang="ko-KR" altLang="en-US" sz="2100" b="1" dirty="0">
                <a:latin typeface="+mj-ea"/>
              </a:rPr>
              <a:t>사용자 정의 함수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70230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</a:t>
            </a:r>
            <a:endParaRPr lang="en-US" altLang="ko-KR" sz="14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93D2763-12B1-4D22-A94F-B6574013C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6" y="917817"/>
            <a:ext cx="7443269" cy="24182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D83CDFD4-D8A5-43A9-9132-16F4AA794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66" y="3336103"/>
            <a:ext cx="7443269" cy="904322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5. </a:t>
            </a:r>
            <a:r>
              <a:rPr lang="ko-KR" altLang="en-US" sz="2100" b="1" dirty="0">
                <a:latin typeface="+mj-ea"/>
              </a:rPr>
              <a:t>조건에 맞는 데이터의 위치 찾기</a:t>
            </a:r>
            <a:r>
              <a:rPr lang="en-US" altLang="ko-KR" sz="2100" b="1" dirty="0">
                <a:latin typeface="+mj-ea"/>
              </a:rPr>
              <a:t> </a:t>
            </a:r>
            <a:r>
              <a:rPr lang="ko-KR" altLang="en-US" sz="2100" b="1" dirty="0">
                <a:latin typeface="+mj-ea"/>
              </a:rPr>
              <a:t>사용자 정의 함수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5525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701570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0751234-AB0B-4CF3-9A8F-C443464D3195}"/>
              </a:ext>
            </a:extLst>
          </p:cNvPr>
          <p:cNvSpPr/>
          <p:nvPr/>
        </p:nvSpPr>
        <p:spPr>
          <a:xfrm>
            <a:off x="1246689" y="503910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1246689" y="859177"/>
            <a:ext cx="7443269" cy="108250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F5F220D-73C5-4488-84A8-CE648F9FB9D3}"/>
              </a:ext>
            </a:extLst>
          </p:cNvPr>
          <p:cNvSpPr txBox="1"/>
          <p:nvPr/>
        </p:nvSpPr>
        <p:spPr>
          <a:xfrm>
            <a:off x="1218138" y="554585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4-24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1331640" y="910918"/>
            <a:ext cx="7093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437361"/>
                </a:solidFill>
              </a:rPr>
              <a:t># 1~4</a:t>
            </a:r>
            <a:r>
              <a:rPr lang="ko-KR" altLang="en-US" sz="1400" b="1" dirty="0">
                <a:solidFill>
                  <a:srgbClr val="437361"/>
                </a:solidFill>
              </a:rPr>
              <a:t>열의 값 중 </a:t>
            </a:r>
            <a:r>
              <a:rPr lang="en-US" altLang="ko-KR" sz="1400" b="1" dirty="0">
                <a:solidFill>
                  <a:srgbClr val="437361"/>
                </a:solidFill>
              </a:rPr>
              <a:t>5</a:t>
            </a:r>
            <a:r>
              <a:rPr lang="ko-KR" altLang="en-US" sz="1400" b="1" dirty="0">
                <a:solidFill>
                  <a:srgbClr val="437361"/>
                </a:solidFill>
              </a:rPr>
              <a:t>보다 큰 값의 행과 열의 위치</a:t>
            </a:r>
          </a:p>
          <a:p>
            <a:r>
              <a:rPr lang="en-US" altLang="ko-KR" sz="1400" b="1" dirty="0" err="1"/>
              <a:t>idx</a:t>
            </a:r>
            <a:r>
              <a:rPr lang="en-US" altLang="ko-KR" sz="1400" b="1" dirty="0"/>
              <a:t> &lt;- which(iris[,1:4]&gt;5.0, </a:t>
            </a:r>
            <a:r>
              <a:rPr lang="en-US" altLang="ko-KR" sz="1400" b="1" dirty="0" err="1"/>
              <a:t>arr.ind</a:t>
            </a:r>
            <a:r>
              <a:rPr lang="en-US" altLang="ko-KR" sz="1400" b="1" dirty="0"/>
              <a:t> =TRUE)</a:t>
            </a:r>
          </a:p>
          <a:p>
            <a:r>
              <a:rPr lang="en-US" altLang="ko-KR" sz="1400" b="1" dirty="0" err="1"/>
              <a:t>idx</a:t>
            </a:r>
            <a:endParaRPr lang="ko-KR" altLang="en-US" sz="1400" b="1" dirty="0">
              <a:solidFill>
                <a:srgbClr val="43736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CF7AB7D9-C540-445E-9903-51A65091A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688" y="1941680"/>
            <a:ext cx="7443269" cy="320182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5. </a:t>
            </a:r>
            <a:r>
              <a:rPr lang="ko-KR" altLang="en-US" sz="2100" b="1" dirty="0">
                <a:latin typeface="+mj-ea"/>
              </a:rPr>
              <a:t>조건에 맞는 데이터의 위치 찾기</a:t>
            </a:r>
            <a:r>
              <a:rPr lang="en-US" altLang="ko-KR" sz="2100" b="1" dirty="0">
                <a:latin typeface="+mj-ea"/>
              </a:rPr>
              <a:t> </a:t>
            </a:r>
            <a:r>
              <a:rPr lang="ko-KR" altLang="en-US" sz="2100" b="1" dirty="0">
                <a:latin typeface="+mj-ea"/>
              </a:rPr>
              <a:t>사용자 정의 함수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75977DA-6F95-4C5A-B9F1-211F62F7B656}"/>
              </a:ext>
            </a:extLst>
          </p:cNvPr>
          <p:cNvSpPr txBox="1"/>
          <p:nvPr/>
        </p:nvSpPr>
        <p:spPr>
          <a:xfrm>
            <a:off x="2782873" y="1446625"/>
            <a:ext cx="567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which()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함수를 이용하여 매트릭스나 데이터프레임 안에 있는 특정 조건의 값의 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행과 열의 위치를 알고 싶다면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매개변수로  </a:t>
            </a:r>
            <a:r>
              <a:rPr lang="en-US" altLang="ko-KR" sz="1200" b="1" dirty="0" err="1">
                <a:solidFill>
                  <a:srgbClr val="FF0000"/>
                </a:solidFill>
                <a:latin typeface="+mj-ea"/>
                <a:ea typeface="+mj-ea"/>
              </a:rPr>
              <a:t>arr.ind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속성을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TRUE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로 </a:t>
            </a:r>
            <a:r>
              <a:rPr lang="ko-KR" altLang="en-US" sz="1200" b="1" dirty="0" err="1">
                <a:solidFill>
                  <a:srgbClr val="FF0000"/>
                </a:solidFill>
                <a:latin typeface="+mj-ea"/>
                <a:ea typeface="+mj-ea"/>
              </a:rPr>
              <a:t>주면된다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91500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EBB6259E-331D-46B1-B7C5-5AF154AAEFF4}"/>
              </a:ext>
            </a:extLst>
          </p:cNvPr>
          <p:cNvSpPr txBox="1">
            <a:spLocks/>
          </p:cNvSpPr>
          <p:nvPr/>
        </p:nvSpPr>
        <p:spPr>
          <a:xfrm>
            <a:off x="746575" y="2121700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5400" b="1" dirty="0"/>
              <a:t>감사합니다</a:t>
            </a:r>
            <a:r>
              <a:rPr lang="en-US" altLang="ko-KR" sz="5400" b="1" dirty="0"/>
              <a:t>.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496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44526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1.2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else</a:t>
            </a:r>
            <a:r>
              <a:rPr lang="ko-KR" altLang="en-US" sz="1800" b="1" dirty="0"/>
              <a:t>가 생략된 </a:t>
            </a:r>
            <a:r>
              <a:rPr lang="en-US" altLang="ko-KR" sz="1800" b="1" dirty="0"/>
              <a:t>if</a:t>
            </a:r>
            <a:r>
              <a:rPr lang="ko-KR" altLang="en-US" sz="1800" b="1" dirty="0"/>
              <a:t>문</a:t>
            </a:r>
            <a:endParaRPr lang="en-US" altLang="ko-KR" sz="1800" b="1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954157" y="1119886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954157" y="1475153"/>
            <a:ext cx="7443269" cy="150164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962930" y="1170561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4-2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953012" y="1489085"/>
            <a:ext cx="7386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job.type</a:t>
            </a:r>
            <a:r>
              <a:rPr lang="en-US" altLang="ko-KR" sz="1400" b="1" dirty="0"/>
              <a:t> &lt;- 'B’ </a:t>
            </a:r>
          </a:p>
          <a:p>
            <a:r>
              <a:rPr lang="en-US" altLang="ko-KR" sz="1400" b="1" dirty="0"/>
              <a:t>bonus &lt;- 100 </a:t>
            </a:r>
          </a:p>
          <a:p>
            <a:r>
              <a:rPr lang="en-US" altLang="ko-KR" sz="1400" b="1" dirty="0"/>
              <a:t>if(</a:t>
            </a:r>
            <a:r>
              <a:rPr lang="en-US" altLang="ko-KR" sz="1400" b="1" dirty="0" err="1"/>
              <a:t>job.type</a:t>
            </a:r>
            <a:r>
              <a:rPr lang="en-US" altLang="ko-KR" sz="1400" b="1" dirty="0"/>
              <a:t> == 'A') { </a:t>
            </a:r>
          </a:p>
          <a:p>
            <a:r>
              <a:rPr lang="en-US" altLang="ko-KR" sz="1400" b="1" dirty="0"/>
              <a:t>	bonus &lt;- 200 	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>
                <a:solidFill>
                  <a:srgbClr val="437361"/>
                </a:solidFill>
              </a:rPr>
              <a:t>직무 유형이 </a:t>
            </a:r>
            <a:r>
              <a:rPr lang="en-US" altLang="ko-KR" sz="1400" b="1" dirty="0">
                <a:solidFill>
                  <a:srgbClr val="437361"/>
                </a:solidFill>
              </a:rPr>
              <a:t>B</a:t>
            </a:r>
            <a:r>
              <a:rPr lang="ko-KR" altLang="en-US" sz="1400" b="1" dirty="0">
                <a:solidFill>
                  <a:srgbClr val="437361"/>
                </a:solidFill>
              </a:rPr>
              <a:t>일 때 실행 </a:t>
            </a:r>
            <a:endParaRPr lang="en-US" altLang="ko-KR" sz="1400" b="1" dirty="0">
              <a:solidFill>
                <a:srgbClr val="437361"/>
              </a:solidFill>
            </a:endParaRPr>
          </a:p>
          <a:p>
            <a:r>
              <a:rPr lang="en-US" altLang="ko-KR" sz="1400" b="1" dirty="0"/>
              <a:t>} </a:t>
            </a:r>
          </a:p>
          <a:p>
            <a:r>
              <a:rPr lang="en-US" altLang="ko-KR" sz="1400" b="1" dirty="0"/>
              <a:t>print(bonus)</a:t>
            </a:r>
            <a:endParaRPr lang="ko-KR" altLang="en-US" sz="1400" b="1" dirty="0">
              <a:solidFill>
                <a:srgbClr val="43736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F9C5A020-6898-41F2-BF24-7BD675A0D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48" y="3021800"/>
            <a:ext cx="7386472" cy="1508474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조건문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678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1.3</a:t>
            </a:r>
            <a:r>
              <a:rPr lang="ko-KR" altLang="en-US" sz="1800" b="1" dirty="0"/>
              <a:t> 다중 </a:t>
            </a:r>
            <a:r>
              <a:rPr lang="en-US" altLang="ko-KR" sz="1800" b="1" dirty="0"/>
              <a:t>if-else</a:t>
            </a:r>
            <a:r>
              <a:rPr lang="ko-KR" altLang="en-US" sz="1800" b="1" dirty="0"/>
              <a:t>문</a:t>
            </a:r>
            <a:endParaRPr lang="en-US" altLang="ko-KR" sz="1800" b="1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1336699" y="1221600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1336699" y="1365452"/>
            <a:ext cx="6745691" cy="292773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1345472" y="1108071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4-3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1393495" y="1403217"/>
            <a:ext cx="70939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score &lt;- 85 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if (score &gt; 90) {</a:t>
            </a:r>
          </a:p>
          <a:p>
            <a:r>
              <a:rPr lang="en-US" altLang="ko-KR" sz="1400" b="1"/>
              <a:t>               </a:t>
            </a:r>
            <a:r>
              <a:rPr lang="en-US" altLang="ko-KR" sz="1400" b="1" dirty="0"/>
              <a:t>grade &lt;- 'A’ </a:t>
            </a:r>
          </a:p>
          <a:p>
            <a:r>
              <a:rPr lang="en-US" altLang="ko-KR" sz="1400" b="1" dirty="0"/>
              <a:t>} else if (score &gt; 80) {</a:t>
            </a:r>
          </a:p>
          <a:p>
            <a:r>
              <a:rPr lang="en-US" altLang="ko-KR" sz="1400" b="1" dirty="0"/>
              <a:t>	grade &lt;- 'B’ </a:t>
            </a:r>
          </a:p>
          <a:p>
            <a:r>
              <a:rPr lang="en-US" altLang="ko-KR" sz="1400" b="1" dirty="0"/>
              <a:t>} else if (score &gt; 70) { </a:t>
            </a:r>
          </a:p>
          <a:p>
            <a:r>
              <a:rPr lang="en-US" altLang="ko-KR" sz="1400" b="1" dirty="0"/>
              <a:t>	grade &lt;- 'C’ </a:t>
            </a:r>
          </a:p>
          <a:p>
            <a:r>
              <a:rPr lang="en-US" altLang="ko-KR" sz="1400" b="1" dirty="0"/>
              <a:t>} else if (score &gt; 60) { </a:t>
            </a:r>
          </a:p>
          <a:p>
            <a:r>
              <a:rPr lang="en-US" altLang="ko-KR" sz="1400" b="1" dirty="0"/>
              <a:t>	grade &lt;- 'D’ </a:t>
            </a:r>
          </a:p>
          <a:p>
            <a:r>
              <a:rPr lang="en-US" altLang="ko-KR" sz="1400" b="1" dirty="0"/>
              <a:t>} else { </a:t>
            </a:r>
          </a:p>
          <a:p>
            <a:r>
              <a:rPr lang="en-US" altLang="ko-KR" sz="1400" b="1" dirty="0"/>
              <a:t>	grade &lt;- 'F’ </a:t>
            </a:r>
          </a:p>
          <a:p>
            <a:r>
              <a:rPr lang="en-US" altLang="ko-KR" sz="1400" b="1" dirty="0"/>
              <a:t>} 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print(grade)</a:t>
            </a:r>
            <a:endParaRPr lang="ko-KR" altLang="en-US" sz="1400" b="1" dirty="0">
              <a:solidFill>
                <a:srgbClr val="43736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8B79DB8-0F43-4909-B213-783A8EB45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72" y="4252660"/>
            <a:ext cx="6736917" cy="866476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조건문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699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98550072-5443-4116-9F67-70CF997008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1510" y="100518"/>
            <a:ext cx="7785100" cy="355997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/>
              <a:t>여기서 잠깐</a:t>
            </a:r>
            <a:r>
              <a:rPr lang="en-US" altLang="ko-KR" sz="1800" dirty="0"/>
              <a:t>! </a:t>
            </a:r>
            <a:r>
              <a:rPr lang="ko-KR" altLang="en-US" sz="2000" dirty="0">
                <a:solidFill>
                  <a:schemeClr val="tx1"/>
                </a:solidFill>
              </a:rPr>
              <a:t>코드블록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="" xmlns:a16="http://schemas.microsoft.com/office/drawing/2014/main" id="{67ACB498-5960-406B-B371-8E08D305E1DA}"/>
              </a:ext>
            </a:extLst>
          </p:cNvPr>
          <p:cNvSpPr txBox="1">
            <a:spLocks/>
          </p:cNvSpPr>
          <p:nvPr/>
        </p:nvSpPr>
        <p:spPr>
          <a:xfrm>
            <a:off x="609927" y="632758"/>
            <a:ext cx="8550950" cy="1113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1. if</a:t>
            </a:r>
            <a:r>
              <a:rPr lang="ko-KR" altLang="en-US" sz="1800" b="1" dirty="0"/>
              <a:t>와 </a:t>
            </a:r>
            <a:r>
              <a:rPr lang="en-US" altLang="ko-KR" sz="1800" b="1" dirty="0"/>
              <a:t>else </a:t>
            </a:r>
            <a:r>
              <a:rPr lang="ko-KR" altLang="en-US" sz="1800" b="1" dirty="0"/>
              <a:t>다음에 있는 중괄호 </a:t>
            </a:r>
            <a:r>
              <a:rPr lang="en-US" altLang="ko-KR" sz="1800" b="1" dirty="0"/>
              <a:t>{ }</a:t>
            </a:r>
            <a:r>
              <a:rPr lang="ko-KR" altLang="en-US" sz="1800" b="1" dirty="0"/>
              <a:t>는 프로그래밍에서 코드블록이라고 부름</a:t>
            </a:r>
            <a:r>
              <a:rPr lang="ko-KR" altLang="en-US" sz="1600" b="1" dirty="0"/>
              <a:t>  </a:t>
            </a:r>
            <a:endParaRPr lang="en-US" altLang="ko-KR" sz="1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2. </a:t>
            </a:r>
            <a:r>
              <a:rPr lang="ko-KR" altLang="en-US" sz="1800" b="1" dirty="0"/>
              <a:t>여러 명령문을 하나로 묶어주는 역할</a:t>
            </a:r>
            <a:r>
              <a:rPr lang="ko-KR" altLang="en-US" sz="1600" b="1" dirty="0"/>
              <a:t>   </a:t>
            </a:r>
            <a:endParaRPr lang="en-US" altLang="ko-KR" sz="1400" b="1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373BD41-50D8-4462-8407-44F32DC69A42}"/>
              </a:ext>
            </a:extLst>
          </p:cNvPr>
          <p:cNvSpPr/>
          <p:nvPr/>
        </p:nvSpPr>
        <p:spPr>
          <a:xfrm>
            <a:off x="841644" y="1698907"/>
            <a:ext cx="7443269" cy="2538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3CC7183-BE89-4376-86AA-72748585E86A}"/>
              </a:ext>
            </a:extLst>
          </p:cNvPr>
          <p:cNvSpPr txBox="1"/>
          <p:nvPr/>
        </p:nvSpPr>
        <p:spPr>
          <a:xfrm>
            <a:off x="1078460" y="1712271"/>
            <a:ext cx="70939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</a:rPr>
              <a:t>&gt; a &lt;- 10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&gt; if(a&lt;5) {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   print(a)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} 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else {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 print(a*10)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 print(a/10)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}</a:t>
            </a:r>
          </a:p>
          <a:p>
            <a:r>
              <a:rPr lang="en-US" altLang="ko-KR" sz="1600" b="1" dirty="0"/>
              <a:t>[1] 100</a:t>
            </a:r>
          </a:p>
          <a:p>
            <a:r>
              <a:rPr lang="en-US" altLang="ko-KR" sz="1600" b="1" dirty="0"/>
              <a:t>[1] 1 </a:t>
            </a:r>
            <a:endParaRPr lang="ko-KR" altLang="en-US" sz="1600" b="1" dirty="0">
              <a:solidFill>
                <a:srgbClr val="43736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조건문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63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44526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1.4 </a:t>
            </a:r>
            <a:r>
              <a:rPr lang="ko-KR" altLang="en-US" sz="1800" b="1" dirty="0"/>
              <a:t>조건문에서 논리 연산자의 사용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if</a:t>
            </a:r>
            <a:r>
              <a:rPr lang="ko-KR" altLang="en-US" sz="1600" b="1" dirty="0"/>
              <a:t>문에 논리 연산자를 사용하면 복잡한 조건문을 서술할 수 있음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대표적인 논리연산자는 </a:t>
            </a:r>
            <a:r>
              <a:rPr lang="en-US" altLang="ko-KR" sz="1600" b="1" dirty="0"/>
              <a:t>&amp;(and)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|(or)</a:t>
            </a:r>
            <a:endParaRPr lang="ko-KR" altLang="en-US" sz="1600" b="1" dirty="0"/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857250" lvl="2" indent="0">
              <a:buNone/>
            </a:pPr>
            <a:endParaRPr lang="ko-KR" altLang="en-US" sz="1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753B2BB-994A-4F4F-9AA6-C5B0F749D0B7}"/>
              </a:ext>
            </a:extLst>
          </p:cNvPr>
          <p:cNvSpPr/>
          <p:nvPr/>
        </p:nvSpPr>
        <p:spPr>
          <a:xfrm>
            <a:off x="1151620" y="2121700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2FF54B7-1383-4A76-A04A-FB76A19E74F1}"/>
              </a:ext>
            </a:extLst>
          </p:cNvPr>
          <p:cNvSpPr/>
          <p:nvPr/>
        </p:nvSpPr>
        <p:spPr>
          <a:xfrm>
            <a:off x="1151620" y="2476968"/>
            <a:ext cx="7443269" cy="209986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58EB93D-0828-4252-8E70-385CF611B066}"/>
              </a:ext>
            </a:extLst>
          </p:cNvPr>
          <p:cNvSpPr txBox="1"/>
          <p:nvPr/>
        </p:nvSpPr>
        <p:spPr>
          <a:xfrm>
            <a:off x="1160393" y="2172375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4-4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535971B-9287-4D07-AFAF-6001DD825712}"/>
              </a:ext>
            </a:extLst>
          </p:cNvPr>
          <p:cNvSpPr txBox="1"/>
          <p:nvPr/>
        </p:nvSpPr>
        <p:spPr>
          <a:xfrm>
            <a:off x="1208416" y="2514733"/>
            <a:ext cx="70939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 &lt;- 10</a:t>
            </a:r>
          </a:p>
          <a:p>
            <a:r>
              <a:rPr lang="en-US" altLang="ko-KR" sz="1600" b="1" dirty="0"/>
              <a:t>b &lt;- 20</a:t>
            </a:r>
          </a:p>
          <a:p>
            <a:r>
              <a:rPr lang="en-US" altLang="ko-KR" sz="1600" b="1" dirty="0"/>
              <a:t>if(a&gt;5 &amp; b&gt;5) { 		</a:t>
            </a:r>
            <a:r>
              <a:rPr lang="en-US" altLang="ko-KR" sz="1600" b="1" dirty="0">
                <a:solidFill>
                  <a:srgbClr val="437361"/>
                </a:solidFill>
              </a:rPr>
              <a:t># and </a:t>
            </a:r>
            <a:r>
              <a:rPr lang="ko-KR" altLang="en-US" sz="1600" b="1" dirty="0">
                <a:solidFill>
                  <a:srgbClr val="437361"/>
                </a:solidFill>
              </a:rPr>
              <a:t>사용</a:t>
            </a:r>
          </a:p>
          <a:p>
            <a:r>
              <a:rPr lang="ko-KR" altLang="en-US" sz="1600" b="1" dirty="0"/>
              <a:t> </a:t>
            </a:r>
            <a:r>
              <a:rPr lang="en-US" altLang="ko-KR" sz="1600" b="1" dirty="0"/>
              <a:t>print (</a:t>
            </a:r>
            <a:r>
              <a:rPr lang="en-US" altLang="ko-KR" sz="1600" b="1" dirty="0" err="1"/>
              <a:t>a+b</a:t>
            </a:r>
            <a:r>
              <a:rPr lang="en-US" altLang="ko-KR" sz="1600" b="1" dirty="0"/>
              <a:t>)</a:t>
            </a:r>
          </a:p>
          <a:p>
            <a:r>
              <a:rPr lang="en-US" altLang="ko-KR" sz="1600" b="1" dirty="0"/>
              <a:t>}</a:t>
            </a:r>
          </a:p>
          <a:p>
            <a:r>
              <a:rPr lang="en-US" altLang="ko-KR" sz="1600" b="1" dirty="0"/>
              <a:t>if(a&gt;5 | b&gt;30) { 		</a:t>
            </a:r>
            <a:r>
              <a:rPr lang="en-US" altLang="ko-KR" sz="1600" b="1" dirty="0">
                <a:solidFill>
                  <a:srgbClr val="437361"/>
                </a:solidFill>
              </a:rPr>
              <a:t># or </a:t>
            </a:r>
            <a:r>
              <a:rPr lang="ko-KR" altLang="en-US" sz="1600" b="1" dirty="0">
                <a:solidFill>
                  <a:srgbClr val="437361"/>
                </a:solidFill>
              </a:rPr>
              <a:t>사용</a:t>
            </a:r>
          </a:p>
          <a:p>
            <a:r>
              <a:rPr lang="ko-KR" altLang="en-US" sz="1600" b="1" dirty="0"/>
              <a:t> </a:t>
            </a:r>
            <a:r>
              <a:rPr lang="en-US" altLang="ko-KR" sz="1600" b="1" dirty="0"/>
              <a:t>print (a*b)</a:t>
            </a:r>
          </a:p>
          <a:p>
            <a:r>
              <a:rPr lang="en-US" altLang="ko-KR" sz="1600" b="1" dirty="0"/>
              <a:t>}</a:t>
            </a:r>
            <a:endParaRPr lang="ko-KR" altLang="en-US" sz="1600" b="1" dirty="0">
              <a:solidFill>
                <a:srgbClr val="43736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조건문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079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E023423-570B-4C95-85E2-F2CEE0B09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17" y="951570"/>
            <a:ext cx="7443269" cy="243027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조건문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25743030"/>
      </p:ext>
    </p:extLst>
  </p:cSld>
  <p:clrMapOvr>
    <a:masterClrMapping/>
  </p:clrMapOvr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3067</TotalTime>
  <Words>1434</Words>
  <Application>Microsoft Office PowerPoint</Application>
  <PresentationFormat>화면 슬라이드 쇼(16:9)</PresentationFormat>
  <Paragraphs>538</Paragraphs>
  <Slides>49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여기서 잠깐! 코드블록</vt:lpstr>
      <vt:lpstr>PowerPoint 프레젠테이션</vt:lpstr>
      <vt:lpstr>PowerPoint 프레젠테이션</vt:lpstr>
      <vt:lpstr>PowerPoint 프레젠테이션</vt:lpstr>
      <vt:lpstr>PowerPoint 프레젠테이션</vt:lpstr>
      <vt:lpstr>여기서 잠깐! 코드블록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Registered User</cp:lastModifiedBy>
  <cp:revision>734</cp:revision>
  <dcterms:created xsi:type="dcterms:W3CDTF">2012-07-23T02:34:37Z</dcterms:created>
  <dcterms:modified xsi:type="dcterms:W3CDTF">2020-06-26T02:16:24Z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