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329" r:id="rId2"/>
    <p:sldId id="567" r:id="rId3"/>
    <p:sldId id="483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68" r:id="rId13"/>
    <p:sldId id="533" r:id="rId14"/>
    <p:sldId id="534" r:id="rId15"/>
    <p:sldId id="535" r:id="rId16"/>
    <p:sldId id="536" r:id="rId17"/>
    <p:sldId id="537" r:id="rId18"/>
    <p:sldId id="569" r:id="rId19"/>
    <p:sldId id="538" r:id="rId20"/>
    <p:sldId id="539" r:id="rId21"/>
    <p:sldId id="540" r:id="rId22"/>
    <p:sldId id="541" r:id="rId23"/>
    <p:sldId id="542" r:id="rId24"/>
    <p:sldId id="570" r:id="rId25"/>
    <p:sldId id="543" r:id="rId26"/>
    <p:sldId id="544" r:id="rId27"/>
    <p:sldId id="545" r:id="rId28"/>
    <p:sldId id="546" r:id="rId29"/>
    <p:sldId id="547" r:id="rId30"/>
    <p:sldId id="571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72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117" d="100"/>
          <a:sy n="117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9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2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2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7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3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A03F5380-31EC-4742-A38D-627F0A3D7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2571928-5C07-4D96-9166-A76B05FF2263}"/>
              </a:ext>
            </a:extLst>
          </p:cNvPr>
          <p:cNvSpPr/>
          <p:nvPr userDrawn="1"/>
        </p:nvSpPr>
        <p:spPr>
          <a:xfrm>
            <a:off x="0" y="44473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5" r:id="rId2"/>
    <p:sldLayoutId id="2147483719" r:id="rId3"/>
    <p:sldLayoutId id="2147483722" r:id="rId4"/>
    <p:sldLayoutId id="2147483721" r:id="rId5"/>
    <p:sldLayoutId id="2147483724" r:id="rId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D650E88-0997-4B15-B4BF-1605C49BBE2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7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데이터 </a:t>
            </a:r>
            <a:r>
              <a:rPr lang="ko-KR" altLang="en-US" sz="30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전처리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3.4 </a:t>
            </a:r>
            <a:r>
              <a:rPr lang="ko-KR" altLang="en-US" sz="1350" b="1" dirty="0" err="1"/>
              <a:t>결측값을</a:t>
            </a:r>
            <a:r>
              <a:rPr lang="ko-KR" altLang="en-US" sz="1350" b="1" dirty="0"/>
              <a:t> 제외하고 새로운 데이터셋 만들기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0"/>
            <a:ext cx="5582452" cy="9273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head(x)</a:t>
            </a:r>
          </a:p>
          <a:p>
            <a:r>
              <a:rPr lang="en-US" altLang="ko-KR" sz="1200" b="1" dirty="0"/>
              <a:t>x[!</a:t>
            </a:r>
            <a:r>
              <a:rPr lang="en-US" altLang="ko-KR" sz="1200" b="1" dirty="0" err="1"/>
              <a:t>complete.cases</a:t>
            </a:r>
            <a:r>
              <a:rPr lang="en-US" altLang="ko-KR" sz="1200" b="1" dirty="0"/>
              <a:t>(x),] 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가 포함된 행들 출력</a:t>
            </a:r>
          </a:p>
          <a:p>
            <a:r>
              <a:rPr lang="en-US" altLang="ko-KR" sz="1200" b="1" dirty="0"/>
              <a:t>y &lt;- x[</a:t>
            </a:r>
            <a:r>
              <a:rPr lang="en-US" altLang="ko-KR" sz="1200" b="1" dirty="0" err="1"/>
              <a:t>complete.cases</a:t>
            </a:r>
            <a:r>
              <a:rPr lang="en-US" altLang="ko-KR" sz="1200" b="1" dirty="0"/>
              <a:t>(x),] 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가 포함된 행들 제거</a:t>
            </a:r>
          </a:p>
          <a:p>
            <a:r>
              <a:rPr lang="en-US" altLang="ko-KR" sz="1200" b="1" dirty="0"/>
              <a:t>head(y)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새로운 데이터셋 </a:t>
            </a:r>
            <a:r>
              <a:rPr lang="en-US" altLang="ko-KR" sz="1200" b="1" dirty="0">
                <a:solidFill>
                  <a:srgbClr val="4F784C"/>
                </a:solidFill>
              </a:rPr>
              <a:t>y</a:t>
            </a:r>
            <a:r>
              <a:rPr lang="ko-KR" altLang="en-US" sz="1200" b="1" dirty="0">
                <a:solidFill>
                  <a:srgbClr val="4F784C"/>
                </a:solidFill>
              </a:rPr>
              <a:t>의 내용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A5394E1-452D-4EF8-9A3C-EA343A3A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70" y="2470490"/>
            <a:ext cx="5552215" cy="176245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CC2A50C8-8BF7-428C-9BF0-BB9606E20EC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16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7CCB531-2CF4-4CE9-B2DB-FB1E534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01" y="850309"/>
            <a:ext cx="5552215" cy="1109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FCE3182-0ABB-4810-B421-626ECEC2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00" y="1959440"/>
            <a:ext cx="5548506" cy="474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637A14A-14FA-4CC7-ABBC-931743FC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39" y="2395710"/>
            <a:ext cx="5543162" cy="15582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A43AA09-6869-497C-B95F-1F17DE35FF4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E604FC62-C865-4A8E-9200-4FE48B24E807}"/>
              </a:ext>
            </a:extLst>
          </p:cNvPr>
          <p:cNvSpPr txBox="1">
            <a:spLocks/>
          </p:cNvSpPr>
          <p:nvPr/>
        </p:nvSpPr>
        <p:spPr>
          <a:xfrm>
            <a:off x="1799245" y="4039132"/>
            <a:ext cx="5552215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값이 많은 데이터를 처리를 하는 방법 중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어떤 데이터 셋은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값을 포함한 행이 많아서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이를 모두 제거하면 남는 행이 별로 없어서 데이터 분석하기가 다소 난감한 경우가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이런 경우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가 특정 열에 몰려 있다면 그 열은 과감히 제외하고 데이터를 분석한다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그게 아니라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값이 여러 열에 흩어져 있는 경우는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값을 적당한 값으로 추정하여 대체한 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분석할 수는 있지만 아무래도 신뢰도가 완벽하지는 않을 것이다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C11B2B0A-ABE9-49D4-899F-4B6B817937F0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특이값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2D253F31-F7ED-49A6-AC23-BC47E8E7AE49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5938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err="1"/>
              <a:t>특이값의</a:t>
            </a:r>
            <a:r>
              <a:rPr lang="ko-KR" altLang="en-US" sz="1500" b="1" dirty="0"/>
              <a:t> 개념</a:t>
            </a:r>
            <a:r>
              <a:rPr lang="ko-KR" altLang="en-US" sz="1350" b="1" dirty="0"/>
              <a:t>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특이값</a:t>
            </a:r>
            <a:r>
              <a:rPr lang="en-US" altLang="ko-KR" sz="1200" b="1" dirty="0">
                <a:solidFill>
                  <a:srgbClr val="FF0000"/>
                </a:solidFill>
              </a:rPr>
              <a:t>(outlier)</a:t>
            </a:r>
            <a:r>
              <a:rPr lang="ko-KR" altLang="en-US" sz="1200" b="1" dirty="0">
                <a:solidFill>
                  <a:srgbClr val="FF0000"/>
                </a:solidFill>
              </a:rPr>
              <a:t>은 정상적이라고 생각되는 데이터의 분포 범위 밖에 위치하는 값들을 말하며</a:t>
            </a:r>
            <a:r>
              <a:rPr lang="en-US" altLang="ko-KR" sz="1200" b="1" dirty="0">
                <a:solidFill>
                  <a:srgbClr val="FF0000"/>
                </a:solidFill>
              </a:rPr>
              <a:t>, ‘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이상치’라고도</a:t>
            </a:r>
            <a:r>
              <a:rPr lang="ko-KR" altLang="en-US" sz="1200" b="1" dirty="0">
                <a:solidFill>
                  <a:srgbClr val="FF0000"/>
                </a:solidFill>
              </a:rPr>
              <a:t> 부름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/>
              <a:t>특이값은</a:t>
            </a:r>
            <a:r>
              <a:rPr lang="ko-KR" altLang="en-US" sz="1200" b="1" dirty="0"/>
              <a:t> 입력 오류에 의해 발생하기도 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일반인의 몸무게 자료에 씨름선수의 몸무게가 합쳐진 경우처럼 실제로 특이한 값일 수도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제조 공정에서 불량인 제품을 선별하거나 은행거래 시스템에서 사기거래를 탐지할 때 사용하기도 함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데이터 분석에서는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특이값을</a:t>
            </a:r>
            <a:r>
              <a:rPr lang="ko-KR" altLang="en-US" sz="1200" b="1" dirty="0">
                <a:solidFill>
                  <a:srgbClr val="FF0000"/>
                </a:solidFill>
              </a:rPr>
              <a:t> 포함한 채 평균 등을 계산하면 전체 데이터의 양상을 파악하는 데 왜곡을 가져올 수 있으므로 분석할 때 </a:t>
            </a:r>
            <a:r>
              <a:rPr lang="ko-KR" altLang="en-US" sz="1200" b="1" dirty="0" err="1">
                <a:solidFill>
                  <a:srgbClr val="FF0000"/>
                </a:solidFill>
              </a:rPr>
              <a:t>특이값을</a:t>
            </a:r>
            <a:r>
              <a:rPr lang="ko-KR" altLang="en-US" sz="1200" b="1" dirty="0">
                <a:solidFill>
                  <a:srgbClr val="FF0000"/>
                </a:solidFill>
              </a:rPr>
              <a:t> 제외하는 경우가 많음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1BBD65-E0CE-4000-B96D-BBC86783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3371329"/>
            <a:ext cx="4614863" cy="1364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A78962-FEB9-4DE1-8E94-F60314D5CFC8}"/>
              </a:ext>
            </a:extLst>
          </p:cNvPr>
          <p:cNvSpPr txBox="1"/>
          <p:nvPr/>
        </p:nvSpPr>
        <p:spPr>
          <a:xfrm>
            <a:off x="3533728" y="4735784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7-1 </a:t>
            </a:r>
            <a:r>
              <a:rPr lang="ko-KR" altLang="en-US" sz="900" b="1" dirty="0" err="1">
                <a:latin typeface="+mn-ea"/>
              </a:rPr>
              <a:t>특이값의</a:t>
            </a:r>
            <a:r>
              <a:rPr lang="ko-KR" altLang="en-US" sz="900" b="1" dirty="0">
                <a:latin typeface="+mn-ea"/>
              </a:rPr>
              <a:t> 사례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53DD9F3-6AEA-401E-97BD-E0F59B6337A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특이값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6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762001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solidFill>
                  <a:schemeClr val="accent3"/>
                </a:solidFill>
              </a:rPr>
              <a:t>   </a:t>
            </a:r>
            <a:endParaRPr lang="en-US" altLang="ko-KR" sz="135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특이값이</a:t>
            </a:r>
            <a:r>
              <a:rPr lang="ko-KR" altLang="en-US" sz="1200" b="1" dirty="0">
                <a:solidFill>
                  <a:srgbClr val="FF0000"/>
                </a:solidFill>
              </a:rPr>
              <a:t> 포함되어 있는지 여부 확인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</a:t>
            </a:r>
            <a:r>
              <a:rPr lang="ko-KR" altLang="en-US" sz="1200" b="1" dirty="0"/>
              <a:t>➀ 논리적으로 있을 수 없는 값이 있는지 찾아봄</a:t>
            </a:r>
            <a:r>
              <a:rPr lang="en-US" altLang="ko-KR" sz="1200" b="1" dirty="0"/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 경우는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특이값을</a:t>
            </a:r>
            <a:r>
              <a:rPr lang="ko-KR" altLang="en-US" sz="1200" b="1" dirty="0">
                <a:solidFill>
                  <a:srgbClr val="FF0000"/>
                </a:solidFill>
              </a:rPr>
              <a:t> 찾아주는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특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          </a:t>
            </a:r>
            <a:r>
              <a:rPr lang="ko-KR" altLang="en-US" sz="1200" b="1" dirty="0">
                <a:solidFill>
                  <a:srgbClr val="FF0000"/>
                </a:solidFill>
              </a:rPr>
              <a:t>별한 방법이 없다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</a:rPr>
              <a:t>하여 분석자가 열의 특성을 이해한 후 직접 탐색을 해야 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en-US" altLang="ko-KR" sz="1200" b="1" dirty="0"/>
              <a:t>)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    ex)</a:t>
            </a:r>
            <a:r>
              <a:rPr lang="ko-KR" altLang="en-US" sz="1200" b="1" dirty="0"/>
              <a:t> 좋아하는 색깔을 </a:t>
            </a:r>
            <a:r>
              <a:rPr lang="en-US" altLang="ko-KR" sz="1200" b="1" dirty="0"/>
              <a:t>1~5</a:t>
            </a:r>
            <a:r>
              <a:rPr lang="ko-KR" altLang="en-US" sz="1200" b="1" dirty="0"/>
              <a:t>로 표시하기로 했는데 </a:t>
            </a:r>
            <a:r>
              <a:rPr lang="en-US" altLang="ko-KR" sz="1200" b="1" dirty="0"/>
              <a:t>7</a:t>
            </a:r>
            <a:r>
              <a:rPr lang="ko-KR" altLang="en-US" sz="1200" b="1" dirty="0"/>
              <a:t>이 존재함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    ex) </a:t>
            </a:r>
            <a:r>
              <a:rPr lang="ko-KR" altLang="en-US" sz="1200" b="1" dirty="0"/>
              <a:t>몸무게에 마이너스 값이 있음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</a:t>
            </a:r>
            <a:r>
              <a:rPr lang="ko-KR" altLang="en-US" sz="1200" b="1" dirty="0"/>
              <a:t>➁ 상식을 벗어난 값이 있는지 찾아봄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    ex)</a:t>
            </a:r>
            <a:r>
              <a:rPr lang="ko-KR" altLang="en-US" sz="1200" b="1" dirty="0"/>
              <a:t> 나이가 </a:t>
            </a:r>
            <a:r>
              <a:rPr lang="en-US" altLang="ko-KR" sz="1200" b="1" dirty="0"/>
              <a:t>120</a:t>
            </a:r>
            <a:r>
              <a:rPr lang="ko-KR" altLang="en-US" sz="1200" b="1" dirty="0"/>
              <a:t>살 이상인 사람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</a:t>
            </a:r>
            <a:r>
              <a:rPr lang="ko-KR" altLang="en-US" sz="1200" b="1" dirty="0"/>
              <a:t>➂ 상자그림</a:t>
            </a:r>
            <a:r>
              <a:rPr lang="en-US" altLang="ko-KR" sz="1200" b="1" dirty="0"/>
              <a:t>(boxplot)</a:t>
            </a:r>
            <a:r>
              <a:rPr lang="ko-KR" altLang="en-US" sz="1200" b="1" dirty="0"/>
              <a:t>을 통해 찾아봄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	    ex)</a:t>
            </a:r>
            <a:r>
              <a:rPr lang="ko-KR" altLang="en-US" sz="1200" b="1" dirty="0"/>
              <a:t> 정상 범위 밖에 동그라미 표시가 있으면 </a:t>
            </a:r>
            <a:r>
              <a:rPr lang="ko-KR" altLang="en-US" sz="1200" b="1" dirty="0" err="1"/>
              <a:t>특이값을</a:t>
            </a:r>
            <a:r>
              <a:rPr lang="ko-KR" altLang="en-US" sz="1200" b="1" dirty="0"/>
              <a:t> 의미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EF6E5C1-74F4-4671-A656-172BABB3848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특이값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91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 err="1"/>
              <a:t>특이값</a:t>
            </a:r>
            <a:r>
              <a:rPr lang="ko-KR" altLang="en-US" sz="1500" b="1" dirty="0"/>
              <a:t> 추출 및 제거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 </a:t>
            </a:r>
            <a:r>
              <a:rPr lang="ko-KR" altLang="en-US" sz="1350" b="1" dirty="0"/>
              <a:t>상자그림을 통한 </a:t>
            </a:r>
            <a:r>
              <a:rPr lang="ko-KR" altLang="en-US" sz="1350" b="1" dirty="0" err="1"/>
              <a:t>특이값</a:t>
            </a:r>
            <a:r>
              <a:rPr lang="ko-KR" altLang="en-US" sz="1350" b="1" dirty="0"/>
              <a:t> 확인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15409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509360"/>
            <a:ext cx="5582452" cy="7248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20476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7-7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547126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st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(state.x77)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st$Income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boxplot.stats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st$Income</a:t>
            </a:r>
            <a:r>
              <a:rPr lang="en-US" altLang="ko-KR" sz="1200" b="1" dirty="0"/>
              <a:t>)$out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CF4CAAD-2F77-4353-97A5-4DA866B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192794"/>
            <a:ext cx="5582452" cy="2543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FD130AA-FD7D-4660-A953-4C0F69A8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50" y="4605243"/>
            <a:ext cx="5582452" cy="45692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7F140EC-489F-4CCC-800F-F394702ED11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특이값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xmlns="" id="{AA6040E9-4AC3-4654-B6A0-BADDDDCD155E}"/>
              </a:ext>
            </a:extLst>
          </p:cNvPr>
          <p:cNvSpPr txBox="1">
            <a:spLocks/>
          </p:cNvSpPr>
          <p:nvPr/>
        </p:nvSpPr>
        <p:spPr>
          <a:xfrm>
            <a:off x="3706630" y="2731918"/>
            <a:ext cx="5552215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o </a:t>
            </a:r>
            <a:r>
              <a:rPr lang="ko-KR" altLang="en-US" sz="1000" b="1" dirty="0">
                <a:solidFill>
                  <a:srgbClr val="FF0000"/>
                </a:solidFill>
              </a:rPr>
              <a:t>로 표시된 것이 </a:t>
            </a:r>
            <a:r>
              <a:rPr lang="ko-KR" altLang="en-US" sz="1000" b="1" dirty="0" err="1">
                <a:solidFill>
                  <a:srgbClr val="FF0000"/>
                </a:solidFill>
              </a:rPr>
              <a:t>특이값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이상치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</a:rPr>
              <a:t>라는 것은 이미 앞선 강의에서 설명을 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구체적으로 어떤 값인지는 앞서 배운 </a:t>
            </a:r>
            <a:r>
              <a:rPr lang="en-US" altLang="ko-KR" sz="1000" b="1" dirty="0" err="1">
                <a:solidFill>
                  <a:srgbClr val="FF0000"/>
                </a:solidFill>
              </a:rPr>
              <a:t>boxplot.stats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</a:rPr>
              <a:t>함수를 이용해서 수치를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확인하면 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9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2.2 </a:t>
            </a:r>
            <a:r>
              <a:rPr lang="ko-KR" altLang="en-US" sz="1350" b="1" dirty="0" err="1"/>
              <a:t>특이값을</a:t>
            </a:r>
            <a:r>
              <a:rPr lang="ko-KR" altLang="en-US" sz="1350" b="1" dirty="0"/>
              <a:t> 포함한 행 제거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0"/>
            <a:ext cx="5582452" cy="109614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6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out.val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boxplot.stats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st$Income</a:t>
            </a:r>
            <a:r>
              <a:rPr lang="en-US" altLang="ko-KR" sz="1200" b="1" dirty="0"/>
              <a:t>)$out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특이값</a:t>
            </a:r>
            <a:r>
              <a:rPr lang="ko-KR" altLang="en-US" sz="1200" b="1" dirty="0">
                <a:solidFill>
                  <a:srgbClr val="4F784C"/>
                </a:solidFill>
              </a:rPr>
              <a:t> 추출</a:t>
            </a:r>
          </a:p>
          <a:p>
            <a:r>
              <a:rPr lang="en-US" altLang="ko-KR" sz="1200" b="1" dirty="0" err="1"/>
              <a:t>st$Income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st$Income</a:t>
            </a:r>
            <a:r>
              <a:rPr lang="en-US" altLang="ko-KR" sz="1200" b="1" dirty="0"/>
              <a:t> %in% </a:t>
            </a:r>
            <a:r>
              <a:rPr lang="en-US" altLang="ko-KR" sz="1200" b="1" dirty="0" err="1"/>
              <a:t>out.val</a:t>
            </a:r>
            <a:r>
              <a:rPr lang="en-US" altLang="ko-KR" sz="1200" b="1" dirty="0"/>
              <a:t>] &lt;- NA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특이값을</a:t>
            </a:r>
            <a:r>
              <a:rPr lang="ko-KR" altLang="en-US" sz="1200" b="1" dirty="0">
                <a:solidFill>
                  <a:srgbClr val="4F784C"/>
                </a:solidFill>
              </a:rPr>
              <a:t> </a:t>
            </a:r>
            <a:r>
              <a:rPr lang="en-US" altLang="ko-KR" sz="1200" b="1" dirty="0">
                <a:solidFill>
                  <a:srgbClr val="4F784C"/>
                </a:solidFill>
              </a:rPr>
              <a:t>NA</a:t>
            </a:r>
            <a:r>
              <a:rPr lang="ko-KR" altLang="en-US" sz="1200" b="1" dirty="0">
                <a:solidFill>
                  <a:srgbClr val="4F784C"/>
                </a:solidFill>
              </a:rPr>
              <a:t>로 대체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newdata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complete.cases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),] 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가 포함된 행 제거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newdata</a:t>
            </a:r>
            <a:r>
              <a:rPr lang="en-US" altLang="ko-KR" sz="1200" b="1" dirty="0"/>
              <a:t>) 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F2B2DAF-8F63-4F53-A9F7-EC3BCB4E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471801"/>
            <a:ext cx="5582452" cy="291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BB0A4C4-ABAD-4CA9-A1D0-11A7BE6A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763520"/>
            <a:ext cx="5582452" cy="2763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F567A3-7732-4567-B896-92C8F77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16" y="2995737"/>
            <a:ext cx="5582452" cy="16459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5A53FD00-F117-4157-BC1D-452EC385D599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특이값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xmlns="" id="{501162CC-8419-43B3-B1C8-58FA45DC5A7E}"/>
              </a:ext>
            </a:extLst>
          </p:cNvPr>
          <p:cNvSpPr txBox="1">
            <a:spLocks/>
          </p:cNvSpPr>
          <p:nvPr/>
        </p:nvSpPr>
        <p:spPr>
          <a:xfrm>
            <a:off x="1850708" y="4567158"/>
            <a:ext cx="55522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A %in% B</a:t>
            </a:r>
            <a:r>
              <a:rPr lang="ko-KR" altLang="en-US" sz="1000" b="1" dirty="0">
                <a:solidFill>
                  <a:srgbClr val="FF0000"/>
                </a:solidFill>
              </a:rPr>
              <a:t>의 뜻은 </a:t>
            </a:r>
            <a:r>
              <a:rPr lang="en-US" altLang="ko-KR" sz="1000" b="1" dirty="0">
                <a:solidFill>
                  <a:srgbClr val="FF0000"/>
                </a:solidFill>
              </a:rPr>
              <a:t>B</a:t>
            </a:r>
            <a:r>
              <a:rPr lang="ko-KR" altLang="en-US" sz="1000" b="1" dirty="0">
                <a:solidFill>
                  <a:srgbClr val="FF0000"/>
                </a:solidFill>
              </a:rPr>
              <a:t>의 값이 </a:t>
            </a:r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ko-KR" altLang="en-US" sz="1000" b="1" dirty="0">
                <a:solidFill>
                  <a:srgbClr val="FF0000"/>
                </a:solidFill>
              </a:rPr>
              <a:t>의 값에 포함되는지 확인하는 것이다</a:t>
            </a:r>
            <a:r>
              <a:rPr lang="en-US" altLang="ko-KR" sz="1000" b="1" dirty="0">
                <a:solidFill>
                  <a:srgbClr val="FF0000"/>
                </a:solidFill>
              </a:rPr>
              <a:t>.(</a:t>
            </a:r>
            <a:r>
              <a:rPr lang="ko-KR" altLang="en-US" sz="1000" b="1" dirty="0">
                <a:solidFill>
                  <a:srgbClr val="FF0000"/>
                </a:solidFill>
              </a:rPr>
              <a:t>벡터 기반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하여</a:t>
            </a:r>
            <a:r>
              <a:rPr lang="en-US" altLang="ko-KR" sz="1000" b="1" dirty="0">
                <a:solidFill>
                  <a:srgbClr val="FF0000"/>
                </a:solidFill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</a:rPr>
              <a:t>특이값을</a:t>
            </a:r>
            <a:r>
              <a:rPr lang="ko-KR" altLang="en-US" sz="1000" b="1" dirty="0">
                <a:solidFill>
                  <a:srgbClr val="FF0000"/>
                </a:solidFill>
              </a:rPr>
              <a:t> 대체할 때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</a:rPr>
              <a:t>st$Income</a:t>
            </a:r>
            <a:r>
              <a:rPr lang="en-US" altLang="ko-KR" sz="1000" b="1" dirty="0">
                <a:solidFill>
                  <a:srgbClr val="FF0000"/>
                </a:solidFill>
              </a:rPr>
              <a:t> %in% </a:t>
            </a:r>
            <a:r>
              <a:rPr lang="en-US" altLang="ko-KR" sz="1000" b="1" dirty="0" err="1">
                <a:solidFill>
                  <a:srgbClr val="FF0000"/>
                </a:solidFill>
              </a:rPr>
              <a:t>out.val</a:t>
            </a:r>
            <a:r>
              <a:rPr lang="ko-KR" altLang="en-US" sz="1000" b="1" dirty="0">
                <a:solidFill>
                  <a:srgbClr val="FF0000"/>
                </a:solidFill>
              </a:rPr>
              <a:t>을 사용한 것이다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물론 값이 하나라면 </a:t>
            </a:r>
            <a:r>
              <a:rPr lang="en-US" altLang="ko-KR" sz="1000" b="1" dirty="0">
                <a:solidFill>
                  <a:srgbClr val="FF0000"/>
                </a:solidFill>
              </a:rPr>
              <a:t>==</a:t>
            </a:r>
            <a:r>
              <a:rPr lang="ko-KR" altLang="en-US" sz="1000" b="1" dirty="0">
                <a:solidFill>
                  <a:srgbClr val="FF0000"/>
                </a:solidFill>
              </a:rPr>
              <a:t>을 사용해도 되지만 </a:t>
            </a:r>
            <a:r>
              <a:rPr lang="ko-KR" altLang="en-US" sz="1000" b="1" dirty="0" err="1">
                <a:solidFill>
                  <a:srgbClr val="FF0000"/>
                </a:solidFill>
              </a:rPr>
              <a:t>특이값이</a:t>
            </a:r>
            <a:r>
              <a:rPr lang="ko-KR" altLang="en-US" sz="1000" b="1" dirty="0">
                <a:solidFill>
                  <a:srgbClr val="FF0000"/>
                </a:solidFill>
              </a:rPr>
              <a:t> 여러 개 일 경우가 있기 때문이다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5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12C8F0-5E7D-4A08-9DF5-A7E028A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84" y="985324"/>
            <a:ext cx="5543162" cy="196183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F1B4229-A7DF-4EEE-9619-79FA60AA467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 err="1">
                <a:latin typeface="+mj-ea"/>
              </a:rPr>
              <a:t>특이값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11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A1B02211-37BA-417C-98B6-97F9AB5D2DBE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데이터 정렬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F145BE8E-F29B-4D5E-9DC2-BC3106534A2E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2323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벡터의 정렬</a:t>
            </a:r>
            <a:r>
              <a:rPr lang="ko-KR" altLang="en-US" sz="1350" b="1" dirty="0"/>
              <a:t>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정렬</a:t>
            </a:r>
            <a:r>
              <a:rPr lang="en-US" altLang="ko-KR" sz="1200" b="1" dirty="0"/>
              <a:t>(sort)</a:t>
            </a:r>
            <a:r>
              <a:rPr lang="ko-KR" altLang="en-US" sz="1200" b="1" dirty="0"/>
              <a:t>은 데이터를 주어진 기준에 따라 크기순으로 재배열하는 과정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AEC71A-2DE9-4130-B953-C55B6B73B93E}"/>
              </a:ext>
            </a:extLst>
          </p:cNvPr>
          <p:cNvSpPr/>
          <p:nvPr/>
        </p:nvSpPr>
        <p:spPr>
          <a:xfrm>
            <a:off x="1774234" y="133901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0E1B84B-CFF2-4B1F-88C3-E6B649D496AF}"/>
              </a:ext>
            </a:extLst>
          </p:cNvPr>
          <p:cNvSpPr/>
          <p:nvPr/>
        </p:nvSpPr>
        <p:spPr>
          <a:xfrm>
            <a:off x="1774233" y="1694278"/>
            <a:ext cx="5582452" cy="121501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139A16-9A65-4436-9E92-A8AACE71FC4A}"/>
              </a:ext>
            </a:extLst>
          </p:cNvPr>
          <p:cNvSpPr txBox="1"/>
          <p:nvPr/>
        </p:nvSpPr>
        <p:spPr>
          <a:xfrm>
            <a:off x="1752820" y="138968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7-9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99F08C-9614-4DF8-883F-36AF2179452E}"/>
              </a:ext>
            </a:extLst>
          </p:cNvPr>
          <p:cNvSpPr txBox="1"/>
          <p:nvPr/>
        </p:nvSpPr>
        <p:spPr>
          <a:xfrm>
            <a:off x="1816830" y="1732043"/>
            <a:ext cx="532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v1 &lt;- c(1,7,6,8,4,2,3)</a:t>
            </a:r>
          </a:p>
          <a:p>
            <a:r>
              <a:rPr lang="en-US" altLang="ko-KR" sz="1200" b="1" dirty="0"/>
              <a:t>order(v1)</a:t>
            </a:r>
          </a:p>
          <a:p>
            <a:r>
              <a:rPr lang="en-US" altLang="ko-KR" sz="1200" b="1" dirty="0"/>
              <a:t>v1 &lt;- sort(v1)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오름차순</a:t>
            </a:r>
          </a:p>
          <a:p>
            <a:r>
              <a:rPr lang="en-US" altLang="ko-KR" sz="1200" b="1" dirty="0"/>
              <a:t>v1</a:t>
            </a:r>
          </a:p>
          <a:p>
            <a:r>
              <a:rPr lang="en-US" altLang="ko-KR" sz="1200" b="1" dirty="0"/>
              <a:t>v2 &lt;- sort(v1, decreasing=T)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내림차순</a:t>
            </a:r>
          </a:p>
          <a:p>
            <a:r>
              <a:rPr lang="en-US" altLang="ko-KR" sz="1200" b="1" dirty="0"/>
              <a:t>v2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C7B4278-A933-4FAC-B8F1-E0365FAA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907360"/>
            <a:ext cx="5582452" cy="192772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EF2A4C40-46E1-4F1B-9AB4-DCAD0D1B9FA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데이터 정렬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62649080-178B-4E2F-92B8-CDAEAA37A9E2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결측값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8AACF1F0-F503-45C0-A925-E6ABBADD4D05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9261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80339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매트릭스와 데이터프레임의 정렬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350" b="1" dirty="0"/>
              <a:t>   </a:t>
            </a: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AEC71A-2DE9-4130-B953-C55B6B73B93E}"/>
              </a:ext>
            </a:extLst>
          </p:cNvPr>
          <p:cNvSpPr/>
          <p:nvPr/>
        </p:nvSpPr>
        <p:spPr>
          <a:xfrm>
            <a:off x="1774234" y="98532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0E1B84B-CFF2-4B1F-88C3-E6B649D496AF}"/>
              </a:ext>
            </a:extLst>
          </p:cNvPr>
          <p:cNvSpPr/>
          <p:nvPr/>
        </p:nvSpPr>
        <p:spPr>
          <a:xfrm>
            <a:off x="1774233" y="1340591"/>
            <a:ext cx="5582452" cy="146743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139A16-9A65-4436-9E92-A8AACE71FC4A}"/>
              </a:ext>
            </a:extLst>
          </p:cNvPr>
          <p:cNvSpPr txBox="1"/>
          <p:nvPr/>
        </p:nvSpPr>
        <p:spPr>
          <a:xfrm>
            <a:off x="1752820" y="103600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7-10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99F08C-9614-4DF8-883F-36AF2179452E}"/>
              </a:ext>
            </a:extLst>
          </p:cNvPr>
          <p:cNvSpPr txBox="1"/>
          <p:nvPr/>
        </p:nvSpPr>
        <p:spPr>
          <a:xfrm>
            <a:off x="1816830" y="1378357"/>
            <a:ext cx="6157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head(iris)</a:t>
            </a:r>
          </a:p>
          <a:p>
            <a:r>
              <a:rPr lang="en-US" altLang="ko-KR" sz="1200" b="1" dirty="0"/>
              <a:t>order(</a:t>
            </a:r>
            <a:r>
              <a:rPr lang="en-US" altLang="ko-KR" sz="1200" b="1" dirty="0" err="1"/>
              <a:t>iris$Sepal.Length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iris[order(</a:t>
            </a:r>
            <a:r>
              <a:rPr lang="en-US" altLang="ko-KR" sz="1200" b="1" dirty="0" err="1"/>
              <a:t>iris$Sepal.Length</a:t>
            </a:r>
            <a:r>
              <a:rPr lang="en-US" altLang="ko-KR" sz="1200" b="1" dirty="0"/>
              <a:t>),]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오름차순으로 정렬</a:t>
            </a:r>
          </a:p>
          <a:p>
            <a:r>
              <a:rPr lang="en-US" altLang="ko-KR" sz="1200" b="1" dirty="0"/>
              <a:t>iris[order(</a:t>
            </a:r>
            <a:r>
              <a:rPr lang="en-US" altLang="ko-KR" sz="1200" b="1" dirty="0" err="1"/>
              <a:t>iris$Sepal.Length</a:t>
            </a:r>
            <a:r>
              <a:rPr lang="en-US" altLang="ko-KR" sz="1200" b="1" dirty="0"/>
              <a:t>, decreasing=T),]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내림차순으로 정렬</a:t>
            </a:r>
          </a:p>
          <a:p>
            <a:r>
              <a:rPr lang="en-US" altLang="ko-KR" sz="1200" b="1" dirty="0" err="1"/>
              <a:t>iris.new</a:t>
            </a:r>
            <a:r>
              <a:rPr lang="en-US" altLang="ko-KR" sz="1200" b="1" dirty="0"/>
              <a:t> &lt;- iris[order(</a:t>
            </a:r>
            <a:r>
              <a:rPr lang="en-US" altLang="ko-KR" sz="1200" b="1" dirty="0" err="1"/>
              <a:t>iris$Sepal.Length</a:t>
            </a:r>
            <a:r>
              <a:rPr lang="en-US" altLang="ko-KR" sz="1200" b="1" dirty="0"/>
              <a:t>),]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정렬된 데이터를 저장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iris.new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iris[order(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, decreasing=T, </a:t>
            </a:r>
            <a:r>
              <a:rPr lang="en-US" altLang="ko-KR" sz="1200" b="1" dirty="0" err="1"/>
              <a:t>iris$Petal.Length</a:t>
            </a:r>
            <a:r>
              <a:rPr lang="en-US" altLang="ko-KR" sz="1200" b="1" dirty="0"/>
              <a:t>),] 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정렬 기준이 </a:t>
            </a:r>
            <a:r>
              <a:rPr lang="en-US" altLang="ko-KR" sz="1200" b="1" dirty="0">
                <a:solidFill>
                  <a:srgbClr val="4F784C"/>
                </a:solidFill>
              </a:rPr>
              <a:t>2</a:t>
            </a:r>
            <a:r>
              <a:rPr lang="ko-KR" altLang="en-US" sz="1200" b="1" dirty="0">
                <a:solidFill>
                  <a:srgbClr val="4F784C"/>
                </a:solidFill>
              </a:rPr>
              <a:t>개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907532-4189-48DA-A62F-D108ACFB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816564"/>
            <a:ext cx="5582452" cy="177184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F660C32C-29FD-4433-A77D-3A163441481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데이터 정렬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28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1E47B6-A8E6-4611-A370-93F021F5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20" y="850309"/>
            <a:ext cx="5543162" cy="1532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3270A7-21E9-4686-BCCC-4B96F6B8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20" y="2382404"/>
            <a:ext cx="5543162" cy="435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91C829-2C03-4800-8472-8926F627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419" y="2817938"/>
            <a:ext cx="5543162" cy="16890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90F6425-876E-49AE-B8A5-68C0774D36B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데이터 정렬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xmlns="" id="{76A8D9C9-DC08-474C-9355-053BF9DC24A4}"/>
              </a:ext>
            </a:extLst>
          </p:cNvPr>
          <p:cNvSpPr txBox="1">
            <a:spLocks/>
          </p:cNvSpPr>
          <p:nvPr/>
        </p:nvSpPr>
        <p:spPr>
          <a:xfrm>
            <a:off x="1781690" y="4516944"/>
            <a:ext cx="55522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order()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주어진 열의 값들에 대해 순서를 붙이는데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값의 크기를 기준으로 작은 값부터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시작해서 번호를 붙인다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</a:rPr>
              <a:t>결과를 보면 </a:t>
            </a:r>
            <a:r>
              <a:rPr lang="en-US" altLang="ko-KR" sz="1000" b="1" dirty="0" err="1">
                <a:solidFill>
                  <a:srgbClr val="FF0000"/>
                </a:solidFill>
              </a:rPr>
              <a:t>Sepal.Length</a:t>
            </a:r>
            <a:r>
              <a:rPr lang="ko-KR" altLang="en-US" sz="1000" b="1" dirty="0">
                <a:solidFill>
                  <a:srgbClr val="FF0000"/>
                </a:solidFill>
              </a:rPr>
              <a:t>값으로 정렬이 되었는데</a:t>
            </a:r>
            <a:r>
              <a:rPr lang="en-US" altLang="ko-KR" sz="1000" b="1" dirty="0">
                <a:solidFill>
                  <a:srgbClr val="FF0000"/>
                </a:solidFill>
              </a:rPr>
              <a:t>, 4.3</a:t>
            </a:r>
            <a:r>
              <a:rPr lang="ko-KR" altLang="en-US" sz="1000" b="1" dirty="0">
                <a:solidFill>
                  <a:srgbClr val="FF0000"/>
                </a:solidFill>
              </a:rPr>
              <a:t>이란 값은 정렬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되기 전에 </a:t>
            </a:r>
            <a:r>
              <a:rPr lang="en-US" altLang="ko-KR" sz="1000" b="1" dirty="0">
                <a:solidFill>
                  <a:srgbClr val="FF0000"/>
                </a:solidFill>
              </a:rPr>
              <a:t>14</a:t>
            </a:r>
            <a:r>
              <a:rPr lang="ko-KR" altLang="en-US" sz="1000" b="1" dirty="0">
                <a:solidFill>
                  <a:srgbClr val="FF0000"/>
                </a:solidFill>
              </a:rPr>
              <a:t>번째의 행에 존재했다가</a:t>
            </a:r>
            <a:r>
              <a:rPr lang="en-US" altLang="ko-KR" sz="1000" b="1" dirty="0">
                <a:solidFill>
                  <a:srgbClr val="FF0000"/>
                </a:solidFill>
              </a:rPr>
              <a:t>, 1</a:t>
            </a:r>
            <a:r>
              <a:rPr lang="ko-KR" altLang="en-US" sz="1000" b="1" dirty="0">
                <a:solidFill>
                  <a:srgbClr val="FF0000"/>
                </a:solidFill>
              </a:rPr>
              <a:t>번째 행으로 바뀐 것을 볼 수가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FA05A8-0C5D-41E4-9552-E275A64B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49" y="775425"/>
            <a:ext cx="5543163" cy="675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8B887CF-C1A3-44DA-B2ED-9746E0B4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49" y="1451100"/>
            <a:ext cx="5543163" cy="133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9F6DCBB-90E2-4D9E-AD98-144570C3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949" y="2782515"/>
            <a:ext cx="5543163" cy="155200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D2C381-E055-4CF0-9372-40EBCC3F122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데이터 정렬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39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06D80C-565A-479B-8C89-FFEFAA06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37" y="531291"/>
            <a:ext cx="5543163" cy="1847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BD1B79-562F-4CBA-BE53-A890BA07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19" y="2364337"/>
            <a:ext cx="5543163" cy="1847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69C757D-0B0A-4171-8334-FE239B6EC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420" y="4211383"/>
            <a:ext cx="5548582" cy="81459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E897C8-0183-4911-8863-7B4A71762CE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데이터 정렬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795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662AE238-AA3E-452B-8A40-925D9137DD8C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데이터 분리와 선택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4C864CE8-8BE2-4133-B878-A3CDFB584F7C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6684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데이터 분리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875495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875495" y="1408099"/>
            <a:ext cx="5582452" cy="8936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854082" y="110350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918091" y="1445865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sp</a:t>
            </a:r>
            <a:r>
              <a:rPr lang="en-US" altLang="ko-KR" sz="1200" b="1" dirty="0"/>
              <a:t> &lt;- split(iris, 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품종별로 데이터 분리</a:t>
            </a:r>
          </a:p>
          <a:p>
            <a:r>
              <a:rPr lang="en-US" altLang="ko-KR" sz="1200" b="1" dirty="0" err="1"/>
              <a:t>sp</a:t>
            </a:r>
            <a:r>
              <a:rPr lang="en-US" altLang="ko-KR" sz="1200" b="1" dirty="0"/>
              <a:t>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분리 결과 확인</a:t>
            </a:r>
          </a:p>
          <a:p>
            <a:r>
              <a:rPr lang="en-US" altLang="ko-KR" sz="1200" b="1" dirty="0"/>
              <a:t>summary(</a:t>
            </a:r>
            <a:r>
              <a:rPr lang="en-US" altLang="ko-KR" sz="1200" b="1" dirty="0" err="1"/>
              <a:t>sp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분리 결과 요약</a:t>
            </a:r>
          </a:p>
          <a:p>
            <a:r>
              <a:rPr lang="en-US" altLang="ko-KR" sz="1200" b="1" dirty="0" err="1"/>
              <a:t>sp$setosa</a:t>
            </a:r>
            <a:r>
              <a:rPr lang="en-US" altLang="ko-KR" sz="1200" b="1" dirty="0"/>
              <a:t>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en-US" altLang="ko-KR" sz="1200" b="1" dirty="0" err="1">
                <a:solidFill>
                  <a:srgbClr val="4F784C"/>
                </a:solidFill>
              </a:rPr>
              <a:t>setosa</a:t>
            </a:r>
            <a:r>
              <a:rPr lang="en-US" altLang="ko-KR" sz="1200" b="1" dirty="0">
                <a:solidFill>
                  <a:srgbClr val="4F784C"/>
                </a:solidFill>
              </a:rPr>
              <a:t> </a:t>
            </a:r>
            <a:r>
              <a:rPr lang="ko-KR" altLang="en-US" sz="1200" b="1" dirty="0">
                <a:solidFill>
                  <a:srgbClr val="4F784C"/>
                </a:solidFill>
              </a:rPr>
              <a:t>품종의 데이터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E2B53B7-E4A5-4046-A09F-CB645F9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2285599"/>
            <a:ext cx="5582452" cy="303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E5A3CDA-5FB8-43BE-BEDD-9F758316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3" y="2589496"/>
            <a:ext cx="5582453" cy="8277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21919B7-A169-4ED6-A2CB-8E0BD365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36" y="3417263"/>
            <a:ext cx="5582452" cy="112148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880F1E6-5EC3-4CCE-B8D9-ECDC211565D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데이터 분리와 선택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xmlns="" id="{1C51EC31-2D74-42CB-A798-84DAC34B3FDA}"/>
              </a:ext>
            </a:extLst>
          </p:cNvPr>
          <p:cNvSpPr txBox="1">
            <a:spLocks/>
          </p:cNvSpPr>
          <p:nvPr/>
        </p:nvSpPr>
        <p:spPr>
          <a:xfrm>
            <a:off x="1850708" y="4567158"/>
            <a:ext cx="55522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데이터 분리의 </a:t>
            </a:r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</a:rPr>
              <a:t>가지 방법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1. split() : </a:t>
            </a:r>
            <a:r>
              <a:rPr lang="ko-KR" altLang="en-US" sz="1000" b="1" dirty="0">
                <a:solidFill>
                  <a:srgbClr val="FF0000"/>
                </a:solidFill>
              </a:rPr>
              <a:t>열의 값을 기준으로 데이터셋을 분리함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2. subset() : </a:t>
            </a:r>
            <a:r>
              <a:rPr lang="ko-KR" altLang="en-US" sz="1000" b="1" dirty="0">
                <a:solidFill>
                  <a:srgbClr val="FF0000"/>
                </a:solidFill>
              </a:rPr>
              <a:t>조건에 맞는 행의 값들을 추출함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4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544B4C-3D37-4433-B676-E884C43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6" y="829949"/>
            <a:ext cx="5548450" cy="348360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EB8C9E-AC24-4572-87E4-F97ADB789D2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데이터 분리와 선택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D4B90879-5DB1-454F-8E26-9B21EC220288}"/>
              </a:ext>
            </a:extLst>
          </p:cNvPr>
          <p:cNvSpPr txBox="1">
            <a:spLocks/>
          </p:cNvSpPr>
          <p:nvPr/>
        </p:nvSpPr>
        <p:spPr>
          <a:xfrm>
            <a:off x="1850708" y="4371950"/>
            <a:ext cx="55522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split()</a:t>
            </a:r>
            <a:r>
              <a:rPr lang="ko-KR" altLang="en-US" sz="1000" b="1" dirty="0">
                <a:solidFill>
                  <a:srgbClr val="FF0000"/>
                </a:solidFill>
              </a:rPr>
              <a:t>으로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데이터셋을 분리하여 저장하게 되면 </a:t>
            </a:r>
            <a:r>
              <a:rPr lang="en-US" altLang="ko-KR" sz="1000" b="1" dirty="0">
                <a:solidFill>
                  <a:srgbClr val="FF0000"/>
                </a:solidFill>
              </a:rPr>
              <a:t>list</a:t>
            </a:r>
            <a:r>
              <a:rPr lang="ko-KR" altLang="en-US" sz="1000" b="1" dirty="0">
                <a:solidFill>
                  <a:srgbClr val="FF0000"/>
                </a:solidFill>
              </a:rPr>
              <a:t>형태로 저장이 되어진다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40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5884B5-DD9A-43FF-BCF7-E0E2B1EC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6" y="808172"/>
            <a:ext cx="5548450" cy="1111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CC184B-5275-4A9C-86AB-ACADEFCC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75" y="1919179"/>
            <a:ext cx="5548450" cy="24752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36A12B7-0F91-4CEB-B7AA-043719D5F29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데이터 분리와 선택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D80ECACB-9506-45C7-A90D-B94584C69018}"/>
              </a:ext>
            </a:extLst>
          </p:cNvPr>
          <p:cNvSpPr txBox="1">
            <a:spLocks/>
          </p:cNvSpPr>
          <p:nvPr/>
        </p:nvSpPr>
        <p:spPr>
          <a:xfrm>
            <a:off x="4436985" y="1171110"/>
            <a:ext cx="454550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summary()</a:t>
            </a:r>
            <a:r>
              <a:rPr lang="ko-KR" altLang="en-US" sz="1000" b="1" dirty="0">
                <a:solidFill>
                  <a:srgbClr val="FF0000"/>
                </a:solidFill>
              </a:rPr>
              <a:t>로 요약 결과를 보면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개의 데이터셋으로 분리가 되어졌으며</a:t>
            </a:r>
            <a:r>
              <a:rPr lang="en-US" altLang="ko-KR" sz="1000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여기서 </a:t>
            </a:r>
            <a:r>
              <a:rPr lang="en-US" altLang="ko-KR" sz="1000" b="1" dirty="0">
                <a:solidFill>
                  <a:srgbClr val="FF0000"/>
                </a:solidFill>
              </a:rPr>
              <a:t>Length</a:t>
            </a:r>
            <a:r>
              <a:rPr lang="ko-KR" altLang="en-US" sz="1000" b="1" dirty="0">
                <a:solidFill>
                  <a:srgbClr val="FF0000"/>
                </a:solidFill>
              </a:rPr>
              <a:t>는 분리되어진 데이터셋에서의 열의 개수를 의미한다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결국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</a:rPr>
              <a:t>sp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list</a:t>
            </a:r>
            <a:r>
              <a:rPr lang="ko-KR" altLang="en-US" sz="1000" b="1" dirty="0">
                <a:solidFill>
                  <a:srgbClr val="FF0000"/>
                </a:solidFill>
              </a:rPr>
              <a:t>이면서 그 안의 데이터를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개의 데이터 프레임을 가지고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503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3157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데이터 선택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875495" y="997462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875495" y="1352729"/>
            <a:ext cx="5582452" cy="12527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854082" y="104813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918091" y="1390494"/>
            <a:ext cx="55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subset(iris, Species == "</a:t>
            </a:r>
            <a:r>
              <a:rPr lang="en-US" altLang="ko-KR" sz="1200" b="1" dirty="0" err="1"/>
              <a:t>setosa</a:t>
            </a:r>
            <a:r>
              <a:rPr lang="en-US" altLang="ko-KR" sz="1200" b="1" dirty="0"/>
              <a:t>")	</a:t>
            </a:r>
            <a:r>
              <a:rPr lang="en-US" altLang="ko-KR" sz="1200" b="1" dirty="0">
                <a:solidFill>
                  <a:srgbClr val="4F784C"/>
                </a:solidFill>
              </a:rPr>
              <a:t>#</a:t>
            </a:r>
            <a:r>
              <a:rPr lang="en-US" altLang="ko-KR" sz="1200" b="1" dirty="0" err="1">
                <a:solidFill>
                  <a:srgbClr val="4F784C"/>
                </a:solidFill>
              </a:rPr>
              <a:t>setosa</a:t>
            </a:r>
            <a:r>
              <a:rPr lang="ko-KR" altLang="en-US" sz="1200" b="1" dirty="0">
                <a:solidFill>
                  <a:srgbClr val="4F784C"/>
                </a:solidFill>
              </a:rPr>
              <a:t>인 행만 추출함</a:t>
            </a:r>
            <a:r>
              <a:rPr lang="en-US" altLang="ko-KR" sz="1200" b="1" dirty="0">
                <a:solidFill>
                  <a:srgbClr val="4F784C"/>
                </a:solidFill>
              </a:rPr>
              <a:t>.</a:t>
            </a:r>
          </a:p>
          <a:p>
            <a:r>
              <a:rPr lang="en-US" altLang="ko-KR" sz="1200" b="1" dirty="0"/>
              <a:t>subset(iris, </a:t>
            </a:r>
            <a:r>
              <a:rPr lang="en-US" altLang="ko-KR" sz="1200" b="1" dirty="0" err="1"/>
              <a:t>Sepal.Length</a:t>
            </a:r>
            <a:r>
              <a:rPr lang="en-US" altLang="ko-KR" sz="1200" b="1" dirty="0"/>
              <a:t> &gt; 7.5)	</a:t>
            </a:r>
            <a:r>
              <a:rPr lang="en-US" altLang="ko-KR" sz="1200" b="1" dirty="0">
                <a:solidFill>
                  <a:srgbClr val="4F784C"/>
                </a:solidFill>
              </a:rPr>
              <a:t>#</a:t>
            </a:r>
            <a:r>
              <a:rPr lang="en-US" altLang="ko-KR" sz="1200" b="1" dirty="0" err="1">
                <a:solidFill>
                  <a:srgbClr val="4F784C"/>
                </a:solidFill>
              </a:rPr>
              <a:t>Sepal.Length</a:t>
            </a:r>
            <a:r>
              <a:rPr lang="ko-KR" altLang="en-US" sz="1200" b="1" dirty="0">
                <a:solidFill>
                  <a:srgbClr val="4F784C"/>
                </a:solidFill>
              </a:rPr>
              <a:t>가 </a:t>
            </a:r>
            <a:r>
              <a:rPr lang="en-US" altLang="ko-KR" sz="1200" b="1" dirty="0">
                <a:solidFill>
                  <a:srgbClr val="4F784C"/>
                </a:solidFill>
              </a:rPr>
              <a:t>7.5</a:t>
            </a:r>
            <a:r>
              <a:rPr lang="ko-KR" altLang="en-US" sz="1200" b="1" dirty="0">
                <a:solidFill>
                  <a:srgbClr val="4F784C"/>
                </a:solidFill>
              </a:rPr>
              <a:t>초과 행만 추출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subset(iris, </a:t>
            </a:r>
            <a:r>
              <a:rPr lang="en-US" altLang="ko-KR" sz="1200" b="1" dirty="0" err="1"/>
              <a:t>Sepal.Length</a:t>
            </a:r>
            <a:r>
              <a:rPr lang="en-US" altLang="ko-KR" sz="1200" b="1" dirty="0"/>
              <a:t> &gt; 5.1 &amp;	</a:t>
            </a:r>
            <a:r>
              <a:rPr lang="en-US" altLang="ko-KR" sz="1200" b="1" dirty="0">
                <a:solidFill>
                  <a:srgbClr val="4F784C"/>
                </a:solidFill>
              </a:rPr>
              <a:t>#</a:t>
            </a:r>
            <a:r>
              <a:rPr lang="en-US" altLang="ko-KR" sz="1200" b="1" dirty="0" err="1">
                <a:solidFill>
                  <a:srgbClr val="4F784C"/>
                </a:solidFill>
              </a:rPr>
              <a:t>Sepal.Length</a:t>
            </a:r>
            <a:r>
              <a:rPr lang="ko-KR" altLang="en-US" sz="1200" b="1" dirty="0">
                <a:solidFill>
                  <a:srgbClr val="4F784C"/>
                </a:solidFill>
              </a:rPr>
              <a:t>가 </a:t>
            </a:r>
            <a:r>
              <a:rPr lang="en-US" altLang="ko-KR" sz="1200" b="1" dirty="0">
                <a:solidFill>
                  <a:srgbClr val="4F784C"/>
                </a:solidFill>
              </a:rPr>
              <a:t>5.1</a:t>
            </a:r>
            <a:r>
              <a:rPr lang="ko-KR" altLang="en-US" sz="1200" b="1" dirty="0">
                <a:solidFill>
                  <a:srgbClr val="4F784C"/>
                </a:solidFill>
              </a:rPr>
              <a:t>초과와 </a:t>
            </a:r>
            <a:r>
              <a:rPr lang="en-US" altLang="ko-KR" sz="1200" b="1" dirty="0" err="1">
                <a:solidFill>
                  <a:srgbClr val="4F784C"/>
                </a:solidFill>
              </a:rPr>
              <a:t>Sepal.Wi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Sepal.Width</a:t>
            </a:r>
            <a:r>
              <a:rPr lang="en-US" altLang="ko-KR" sz="1200" b="1" dirty="0"/>
              <a:t> &gt; 3.9)		</a:t>
            </a:r>
            <a:r>
              <a:rPr lang="en-US" altLang="ko-KR" sz="1200" b="1" dirty="0">
                <a:solidFill>
                  <a:srgbClr val="4F784C"/>
                </a:solidFill>
              </a:rPr>
              <a:t>#</a:t>
            </a:r>
            <a:r>
              <a:rPr lang="en-US" altLang="ko-KR" sz="1200" b="1" dirty="0" err="1">
                <a:solidFill>
                  <a:srgbClr val="4F784C"/>
                </a:solidFill>
              </a:rPr>
              <a:t>dth</a:t>
            </a:r>
            <a:r>
              <a:rPr lang="ko-KR" altLang="en-US" sz="1200" b="1" dirty="0">
                <a:solidFill>
                  <a:srgbClr val="4F784C"/>
                </a:solidFill>
              </a:rPr>
              <a:t>가 </a:t>
            </a:r>
            <a:r>
              <a:rPr lang="en-US" altLang="ko-KR" sz="1200" b="1" dirty="0">
                <a:solidFill>
                  <a:srgbClr val="4F784C"/>
                </a:solidFill>
              </a:rPr>
              <a:t>3.9</a:t>
            </a:r>
            <a:r>
              <a:rPr lang="ko-KR" altLang="en-US" sz="1200" b="1" dirty="0">
                <a:solidFill>
                  <a:srgbClr val="4F784C"/>
                </a:solidFill>
              </a:rPr>
              <a:t>초과인 행만 추출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subset(iris, </a:t>
            </a:r>
            <a:r>
              <a:rPr lang="en-US" altLang="ko-KR" sz="1200" b="1" dirty="0" err="1"/>
              <a:t>Sepal.Length</a:t>
            </a:r>
            <a:r>
              <a:rPr lang="en-US" altLang="ko-KR" sz="1200" b="1" dirty="0"/>
              <a:t> &gt; 7.6,</a:t>
            </a:r>
          </a:p>
          <a:p>
            <a:r>
              <a:rPr lang="en-US" altLang="ko-KR" sz="1200" b="1" dirty="0"/>
              <a:t> 	select=c(</a:t>
            </a:r>
            <a:r>
              <a:rPr lang="en-US" altLang="ko-KR" sz="1200" b="1" dirty="0" err="1"/>
              <a:t>Petal.Length,Petal.Width</a:t>
            </a:r>
            <a:r>
              <a:rPr lang="en-US" altLang="ko-KR" sz="1200" b="1" dirty="0"/>
              <a:t>))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82109B1-ED11-4A6F-84F3-56861B1D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2631233"/>
            <a:ext cx="5582452" cy="4900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1304BD-1243-421F-B0C5-5D77210C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02" y="3080969"/>
            <a:ext cx="5582451" cy="202231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6EFB36F1-A51C-4522-9686-AE191D126C3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데이터 분리와 선택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xmlns="" id="{1DB12D0F-E6AD-47CB-BCB5-0C16A5239867}"/>
              </a:ext>
            </a:extLst>
          </p:cNvPr>
          <p:cNvSpPr txBox="1">
            <a:spLocks/>
          </p:cNvSpPr>
          <p:nvPr/>
        </p:nvSpPr>
        <p:spPr>
          <a:xfrm>
            <a:off x="5206492" y="2312612"/>
            <a:ext cx="3821003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Sepal.Length</a:t>
            </a:r>
            <a:r>
              <a:rPr lang="ko-KR" altLang="en-US" sz="1000" b="1" dirty="0">
                <a:solidFill>
                  <a:srgbClr val="FF0000"/>
                </a:solidFill>
              </a:rPr>
              <a:t>가 </a:t>
            </a:r>
            <a:r>
              <a:rPr lang="en-US" altLang="ko-KR" sz="1000" b="1" dirty="0">
                <a:solidFill>
                  <a:srgbClr val="FF0000"/>
                </a:solidFill>
              </a:rPr>
              <a:t>7.6</a:t>
            </a:r>
            <a:r>
              <a:rPr lang="ko-KR" altLang="en-US" sz="1000" b="1" dirty="0">
                <a:solidFill>
                  <a:srgbClr val="FF0000"/>
                </a:solidFill>
              </a:rPr>
              <a:t>초과하는 행을 추출한 뒤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Petal.Length</a:t>
            </a:r>
            <a:r>
              <a:rPr lang="ko-KR" altLang="en-US" sz="1000" b="1" dirty="0">
                <a:solidFill>
                  <a:srgbClr val="FF0000"/>
                </a:solidFill>
              </a:rPr>
              <a:t>와 </a:t>
            </a:r>
            <a:r>
              <a:rPr lang="en-US" altLang="ko-KR" sz="1000" b="1" dirty="0" err="1">
                <a:solidFill>
                  <a:srgbClr val="FF0000"/>
                </a:solidFill>
              </a:rPr>
              <a:t>Petal.Width</a:t>
            </a:r>
            <a:r>
              <a:rPr lang="ko-KR" altLang="en-US" sz="1000" b="1" dirty="0">
                <a:solidFill>
                  <a:srgbClr val="FF0000"/>
                </a:solidFill>
              </a:rPr>
              <a:t>열의 값만 추출한다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31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67219BA-F5E0-4FF0-932E-8D573B7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5" y="567515"/>
            <a:ext cx="5548450" cy="1576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DD9A67-C80F-4E9C-BF9A-03A6874A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75" y="2096711"/>
            <a:ext cx="5548450" cy="1489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B020162-A076-4F80-A2E2-059D4592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90" y="3569579"/>
            <a:ext cx="5546034" cy="154592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43FE6081-9BC7-4586-923F-9E4953643779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데이터 분리와 선택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90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err="1"/>
              <a:t>결측값의</a:t>
            </a:r>
            <a:r>
              <a:rPr lang="ko-KR" altLang="en-US" sz="1500" b="1" dirty="0"/>
              <a:t> 개념</a:t>
            </a:r>
            <a:r>
              <a:rPr lang="ko-KR" altLang="en-US" sz="1350" b="1" dirty="0"/>
              <a:t>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결측값</a:t>
            </a:r>
            <a:r>
              <a:rPr lang="en-US" altLang="ko-KR" sz="1200" b="1" dirty="0">
                <a:solidFill>
                  <a:srgbClr val="FF0000"/>
                </a:solidFill>
              </a:rPr>
              <a:t>(missing value)</a:t>
            </a:r>
            <a:r>
              <a:rPr lang="ko-KR" altLang="en-US" sz="1200" b="1" dirty="0">
                <a:solidFill>
                  <a:srgbClr val="FF0000"/>
                </a:solidFill>
              </a:rPr>
              <a:t>은 데이터를 수집하고 저장하는 과정에서 저장할 값을 얻지 못하는 경우 발생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통계조사 응답자가 어떤 문항에 대해 응답을 </a:t>
            </a:r>
            <a:r>
              <a:rPr lang="ko-KR" altLang="en-US" sz="1200" b="1" dirty="0" err="1"/>
              <a:t>안했다고</a:t>
            </a:r>
            <a:r>
              <a:rPr lang="ko-KR" altLang="en-US" sz="1200" b="1" dirty="0"/>
              <a:t> 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그 문항의 </a:t>
            </a:r>
            <a:r>
              <a:rPr lang="ko-KR" altLang="en-US" sz="1200" b="1" dirty="0" err="1"/>
              <a:t>데이터값은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결측값이</a:t>
            </a:r>
            <a:r>
              <a:rPr lang="ko-KR" altLang="en-US" sz="1200" b="1" dirty="0"/>
              <a:t> 됨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데이터셋에 </a:t>
            </a:r>
            <a:r>
              <a:rPr lang="ko-KR" altLang="en-US" sz="1200" b="1" dirty="0" err="1"/>
              <a:t>결측값이</a:t>
            </a:r>
            <a:r>
              <a:rPr lang="ko-KR" altLang="en-US" sz="1200" b="1" dirty="0"/>
              <a:t> 섞여 있으면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데이터 분석 시 여러 가지 문제를 야기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성적자료에 </a:t>
            </a:r>
            <a:r>
              <a:rPr lang="ko-KR" altLang="en-US" sz="1200" b="1" dirty="0" err="1"/>
              <a:t>결측값이</a:t>
            </a:r>
            <a:r>
              <a:rPr lang="ko-KR" altLang="en-US" sz="1200" b="1" dirty="0"/>
              <a:t> 포함되어 있다면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성적자료에 대한 합계 계산이나 평균 계산 등의 작업이 불가능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결측값의</a:t>
            </a:r>
            <a:r>
              <a:rPr lang="ko-KR" altLang="en-US" sz="1200" b="1" dirty="0">
                <a:solidFill>
                  <a:srgbClr val="FF0000"/>
                </a:solidFill>
              </a:rPr>
              <a:t> 처리 </a:t>
            </a:r>
            <a:r>
              <a:rPr lang="en-US" altLang="ko-KR" sz="1200" b="1" dirty="0">
                <a:solidFill>
                  <a:srgbClr val="FF0000"/>
                </a:solidFill>
              </a:rPr>
              <a:t>1: </a:t>
            </a:r>
            <a:r>
              <a:rPr lang="ko-KR" altLang="en-US" sz="1200" b="1" dirty="0" err="1">
                <a:solidFill>
                  <a:srgbClr val="FF0000"/>
                </a:solidFill>
              </a:rPr>
              <a:t>결측값을</a:t>
            </a:r>
            <a:r>
              <a:rPr lang="ko-KR" altLang="en-US" sz="1200" b="1" dirty="0">
                <a:solidFill>
                  <a:srgbClr val="FF0000"/>
                </a:solidFill>
              </a:rPr>
              <a:t> 제거하거나 제외하고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데이터를 분석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결측값의</a:t>
            </a:r>
            <a:r>
              <a:rPr lang="ko-KR" altLang="en-US" sz="1200" b="1" dirty="0">
                <a:solidFill>
                  <a:srgbClr val="FF0000"/>
                </a:solidFill>
              </a:rPr>
              <a:t> 처리 </a:t>
            </a:r>
            <a:r>
              <a:rPr lang="en-US" altLang="ko-KR" sz="1200" b="1" dirty="0">
                <a:solidFill>
                  <a:srgbClr val="FF0000"/>
                </a:solidFill>
              </a:rPr>
              <a:t>2: </a:t>
            </a:r>
            <a:r>
              <a:rPr lang="ko-KR" altLang="en-US" sz="1200" b="1" dirty="0" err="1">
                <a:solidFill>
                  <a:srgbClr val="FF0000"/>
                </a:solidFill>
              </a:rPr>
              <a:t>결측값을</a:t>
            </a:r>
            <a:r>
              <a:rPr lang="ko-KR" altLang="en-US" sz="1200" b="1" dirty="0">
                <a:solidFill>
                  <a:srgbClr val="FF0000"/>
                </a:solidFill>
              </a:rPr>
              <a:t> 추정하여 적당한 값으로 치환한 후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데이터를 분석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F90EE50-3CFA-4658-B642-586ED4F9AF9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985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26448877-123D-4ABF-B4D4-EAFE83DD9D19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데이터 샘플링과 조합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EF9736FF-BCD7-4CEB-B974-270ADBB33D0E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05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2005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데이터 샘플링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샘플링</a:t>
            </a:r>
            <a:r>
              <a:rPr lang="en-US" altLang="ko-KR" sz="1200" b="1" dirty="0">
                <a:solidFill>
                  <a:srgbClr val="FF0000"/>
                </a:solidFill>
              </a:rPr>
              <a:t>(sampling): </a:t>
            </a:r>
            <a:r>
              <a:rPr lang="ko-KR" altLang="en-US" sz="1200" b="1" dirty="0">
                <a:solidFill>
                  <a:srgbClr val="FF0000"/>
                </a:solidFill>
              </a:rPr>
              <a:t>통계용어로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주어진 값들이 있을 때 그 중에서 임의의 개수의 값들을 추출하는 작업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복원추출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비복원</a:t>
            </a:r>
            <a:r>
              <a:rPr lang="ko-KR" altLang="en-US" sz="1200" b="1" dirty="0"/>
              <a:t> 추출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샘플링이 필요한 경우의 예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데이터셋의 크기가 너무 커서 데이터 분석에 시간이 많이 걸리는 경우에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일부의 데이터만 샘플링 하여 대략의 결과를 미리 확인하고자 할 때 사용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복원추출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한번 뽑은 것을 다시 뽑을 수 있는 추출 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    ex)</a:t>
            </a:r>
            <a:r>
              <a:rPr lang="ko-KR" altLang="en-US" sz="1200" b="1" dirty="0"/>
              <a:t> 주머니에서 꺼낸 구슬을 도로 넣어 원상복구한 다음에 다시 구슬을 뽑음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비복원추출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한번 뽑은 것을 다시 뽑을 수 없는 추출 </a:t>
            </a: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sz="1200" b="1" dirty="0"/>
              <a:t>    ex) </a:t>
            </a:r>
            <a:r>
              <a:rPr lang="ko-KR" altLang="en-US" sz="1200" b="1" dirty="0"/>
              <a:t>한번 주머니에서 꺼낸 구슬은 다시 넣지 않음</a:t>
            </a: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566FCF2-ACF4-4D78-B339-60BC14548A5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84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1.1 </a:t>
            </a:r>
            <a:r>
              <a:rPr lang="ko-KR" altLang="en-US" sz="1350" b="1" dirty="0"/>
              <a:t>숫자를 임의로 추출하기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1"/>
            <a:ext cx="5582452" cy="7720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6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 &lt;- 1:100</a:t>
            </a:r>
          </a:p>
          <a:p>
            <a:r>
              <a:rPr lang="en-US" altLang="ko-KR" sz="1200" b="1" dirty="0"/>
              <a:t>y &lt;- sample(x, size=10, replace = FALSE)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비복원추출</a:t>
            </a:r>
          </a:p>
          <a:p>
            <a:r>
              <a:rPr lang="en-US" altLang="ko-KR" sz="1200" b="1" dirty="0"/>
              <a:t>y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59C893-345F-4DD4-A3EE-ABA8AEA6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2" y="2328736"/>
            <a:ext cx="5603865" cy="87775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A9A29DF9-8C95-4A5C-B7D9-FF6649E95FE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xmlns="" id="{24BBE840-81FC-492A-BF96-74179556E383}"/>
              </a:ext>
            </a:extLst>
          </p:cNvPr>
          <p:cNvSpPr txBox="1">
            <a:spLocks/>
          </p:cNvSpPr>
          <p:nvPr/>
        </p:nvSpPr>
        <p:spPr>
          <a:xfrm>
            <a:off x="4477057" y="1841824"/>
            <a:ext cx="454550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100</a:t>
            </a:r>
            <a:r>
              <a:rPr lang="ko-KR" altLang="en-US" sz="1000" b="1" dirty="0">
                <a:solidFill>
                  <a:srgbClr val="FF0000"/>
                </a:solidFill>
              </a:rPr>
              <a:t>개의 숫자 중</a:t>
            </a:r>
            <a:r>
              <a:rPr lang="en-US" altLang="ko-KR" sz="1000" b="1" dirty="0">
                <a:solidFill>
                  <a:srgbClr val="FF0000"/>
                </a:solidFill>
              </a:rPr>
              <a:t>, 10</a:t>
            </a:r>
            <a:r>
              <a:rPr lang="ko-KR" altLang="en-US" sz="1000" b="1" dirty="0">
                <a:solidFill>
                  <a:srgbClr val="FF0000"/>
                </a:solidFill>
              </a:rPr>
              <a:t>개의 숫자를 임의로 추출하며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size</a:t>
            </a:r>
            <a:r>
              <a:rPr lang="ko-KR" altLang="en-US" sz="1000" b="1" dirty="0">
                <a:solidFill>
                  <a:srgbClr val="FF0000"/>
                </a:solidFill>
              </a:rPr>
              <a:t>는 추출할 개수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</a:rPr>
              <a:t>replac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FALSE</a:t>
            </a:r>
            <a:r>
              <a:rPr lang="ko-KR" altLang="en-US" sz="1000" b="1" dirty="0">
                <a:solidFill>
                  <a:srgbClr val="FF0000"/>
                </a:solidFill>
              </a:rPr>
              <a:t>로 설정하면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 err="1">
                <a:solidFill>
                  <a:srgbClr val="FF0000"/>
                </a:solidFill>
              </a:rPr>
              <a:t>비복원</a:t>
            </a:r>
            <a:r>
              <a:rPr lang="ko-KR" altLang="en-US" sz="1000" b="1" dirty="0">
                <a:solidFill>
                  <a:srgbClr val="FF0000"/>
                </a:solidFill>
              </a:rPr>
              <a:t> 추출을 의미한다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53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1.2 </a:t>
            </a:r>
            <a:r>
              <a:rPr lang="ko-KR" altLang="en-US" sz="1350" b="1" dirty="0"/>
              <a:t>행을 임의로 추출하기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95157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306838"/>
            <a:ext cx="5582452" cy="10303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0022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344604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idx</a:t>
            </a:r>
            <a:r>
              <a:rPr lang="en-US" altLang="ko-KR" sz="1200" b="1" dirty="0"/>
              <a:t> &lt;- sample(1:nrow(iris), size=50,</a:t>
            </a:r>
          </a:p>
          <a:p>
            <a:r>
              <a:rPr lang="en-US" altLang="ko-KR" sz="1200" b="1" dirty="0"/>
              <a:t> replace = FALSE)</a:t>
            </a:r>
          </a:p>
          <a:p>
            <a:r>
              <a:rPr lang="en-US" altLang="ko-KR" sz="1200" b="1" dirty="0"/>
              <a:t>iris.50 &lt;- iris[</a:t>
            </a:r>
            <a:r>
              <a:rPr lang="en-US" altLang="ko-KR" sz="1200" b="1" dirty="0" err="1"/>
              <a:t>idx</a:t>
            </a:r>
            <a:r>
              <a:rPr lang="en-US" altLang="ko-KR" sz="1200" b="1" dirty="0"/>
              <a:t>,] 			</a:t>
            </a:r>
            <a:r>
              <a:rPr lang="en-US" altLang="ko-KR" sz="1200" b="1" dirty="0">
                <a:solidFill>
                  <a:srgbClr val="4F784C"/>
                </a:solidFill>
              </a:rPr>
              <a:t># 50</a:t>
            </a:r>
            <a:r>
              <a:rPr lang="ko-KR" altLang="en-US" sz="1200" b="1" dirty="0">
                <a:solidFill>
                  <a:srgbClr val="4F784C"/>
                </a:solidFill>
              </a:rPr>
              <a:t>개의 행 저장</a:t>
            </a:r>
          </a:p>
          <a:p>
            <a:r>
              <a:rPr lang="en-US" altLang="ko-KR" sz="1200" b="1" dirty="0"/>
              <a:t>dim(iris.50)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행과 열의 개수 확인</a:t>
            </a:r>
          </a:p>
          <a:p>
            <a:r>
              <a:rPr lang="en-US" altLang="ko-KR" sz="1200" b="1" dirty="0"/>
              <a:t>head(iris.50)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223B19E-BC9E-42F8-9CA1-FF55BC1C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368837"/>
            <a:ext cx="5582452" cy="509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962E23A-862F-47C5-8019-41473690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780086"/>
            <a:ext cx="5582452" cy="226215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7614FB79-1795-4189-9CE5-F7BB1A1EC63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xmlns="" id="{ACD7F2FD-DF29-4780-BBD3-26AF16B42014}"/>
              </a:ext>
            </a:extLst>
          </p:cNvPr>
          <p:cNvSpPr txBox="1">
            <a:spLocks/>
          </p:cNvSpPr>
          <p:nvPr/>
        </p:nvSpPr>
        <p:spPr>
          <a:xfrm>
            <a:off x="4436985" y="1346157"/>
            <a:ext cx="454550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idx</a:t>
            </a:r>
            <a:r>
              <a:rPr lang="ko-KR" altLang="en-US" sz="1000" b="1" dirty="0">
                <a:solidFill>
                  <a:srgbClr val="FF0000"/>
                </a:solidFill>
              </a:rPr>
              <a:t>에 </a:t>
            </a:r>
            <a:r>
              <a:rPr lang="en-US" altLang="ko-KR" sz="1000" b="1" dirty="0">
                <a:solidFill>
                  <a:srgbClr val="FF0000"/>
                </a:solidFill>
              </a:rPr>
              <a:t>150</a:t>
            </a:r>
            <a:r>
              <a:rPr lang="ko-KR" altLang="en-US" sz="1000" b="1" dirty="0">
                <a:solidFill>
                  <a:srgbClr val="FF0000"/>
                </a:solidFill>
              </a:rPr>
              <a:t>개의 행 중</a:t>
            </a:r>
            <a:r>
              <a:rPr lang="en-US" altLang="ko-KR" sz="1000" b="1" dirty="0">
                <a:solidFill>
                  <a:srgbClr val="FF0000"/>
                </a:solidFill>
              </a:rPr>
              <a:t>, 50</a:t>
            </a:r>
            <a:r>
              <a:rPr lang="ko-KR" altLang="en-US" sz="1000" b="1" dirty="0">
                <a:solidFill>
                  <a:srgbClr val="FF0000"/>
                </a:solidFill>
              </a:rPr>
              <a:t>개를 </a:t>
            </a:r>
            <a:r>
              <a:rPr lang="ko-KR" altLang="en-US" sz="1000" b="1" dirty="0" err="1">
                <a:solidFill>
                  <a:srgbClr val="FF0000"/>
                </a:solidFill>
              </a:rPr>
              <a:t>비복원</a:t>
            </a:r>
            <a:r>
              <a:rPr lang="ko-KR" altLang="en-US" sz="1000" b="1" dirty="0">
                <a:solidFill>
                  <a:srgbClr val="FF0000"/>
                </a:solidFill>
              </a:rPr>
              <a:t> 임의 추출을 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xmlns="" id="{5498E919-9650-4941-8898-C94F85E348D7}"/>
              </a:ext>
            </a:extLst>
          </p:cNvPr>
          <p:cNvSpPr txBox="1">
            <a:spLocks/>
          </p:cNvSpPr>
          <p:nvPr/>
        </p:nvSpPr>
        <p:spPr>
          <a:xfrm>
            <a:off x="6224300" y="4146925"/>
            <a:ext cx="2919700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임의 추출을 하였기에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그 결과값은 매번 다르다</a:t>
            </a:r>
            <a:r>
              <a:rPr lang="en-US" altLang="ko-KR" sz="1000" b="1" dirty="0">
                <a:solidFill>
                  <a:srgbClr val="FF0000"/>
                </a:solidFill>
              </a:rPr>
              <a:t>. PC</a:t>
            </a:r>
            <a:r>
              <a:rPr lang="ko-KR" altLang="en-US" sz="1000" b="1" dirty="0">
                <a:solidFill>
                  <a:srgbClr val="FF0000"/>
                </a:solidFill>
              </a:rPr>
              <a:t>마다 역시 다른 값을 </a:t>
            </a:r>
            <a:r>
              <a:rPr lang="ko-KR" altLang="en-US" sz="1000" b="1" dirty="0" err="1">
                <a:solidFill>
                  <a:srgbClr val="FF0000"/>
                </a:solidFill>
              </a:rPr>
              <a:t>줄것이다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5483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1.3 </a:t>
            </a:r>
            <a:r>
              <a:rPr lang="en-US" altLang="ko-KR" sz="1350" b="1" dirty="0" err="1"/>
              <a:t>set.seed</a:t>
            </a:r>
            <a:r>
              <a:rPr lang="en-US" altLang="ko-KR" sz="1350" b="1" dirty="0"/>
              <a:t>( ) </a:t>
            </a:r>
            <a:r>
              <a:rPr lang="ko-KR" altLang="en-US" sz="1350" b="1" dirty="0"/>
              <a:t>함수 이해하기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0"/>
            <a:ext cx="5582452" cy="204124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320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sample(1:20, size=5)</a:t>
            </a:r>
          </a:p>
          <a:p>
            <a:r>
              <a:rPr lang="en-US" altLang="ko-KR" sz="1200" b="1" dirty="0"/>
              <a:t>sample(1:20, size=5)</a:t>
            </a:r>
          </a:p>
          <a:p>
            <a:r>
              <a:rPr lang="en-US" altLang="ko-KR" sz="1200" b="1" dirty="0"/>
              <a:t>sample(1:20, size=5)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set.seed</a:t>
            </a:r>
            <a:r>
              <a:rPr lang="en-US" altLang="ko-KR" sz="1200" b="1" dirty="0"/>
              <a:t>(100)</a:t>
            </a:r>
          </a:p>
          <a:p>
            <a:r>
              <a:rPr lang="en-US" altLang="ko-KR" sz="1200" b="1" dirty="0"/>
              <a:t>sample(1:20, size=5)</a:t>
            </a:r>
          </a:p>
          <a:p>
            <a:r>
              <a:rPr lang="en-US" altLang="ko-KR" sz="1200" b="1" dirty="0" err="1"/>
              <a:t>set.seed</a:t>
            </a:r>
            <a:r>
              <a:rPr lang="en-US" altLang="ko-KR" sz="1200" b="1" dirty="0"/>
              <a:t>(100)</a:t>
            </a:r>
          </a:p>
          <a:p>
            <a:r>
              <a:rPr lang="en-US" altLang="ko-KR" sz="1200" b="1" dirty="0"/>
              <a:t>sample(1:20, size=5)</a:t>
            </a:r>
          </a:p>
          <a:p>
            <a:r>
              <a:rPr lang="en-US" altLang="ko-KR" sz="1200" b="1" dirty="0" err="1"/>
              <a:t>set.seed</a:t>
            </a:r>
            <a:r>
              <a:rPr lang="en-US" altLang="ko-KR" sz="1200" b="1" dirty="0"/>
              <a:t>(100)</a:t>
            </a:r>
          </a:p>
          <a:p>
            <a:r>
              <a:rPr lang="en-US" altLang="ko-KR" sz="1200" b="1" dirty="0"/>
              <a:t>sample(1:20, size=5)</a:t>
            </a:r>
            <a:endParaRPr lang="ko-KR" altLang="en-US" sz="1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4328A22B-D489-418E-9B87-16766F828BE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CB8F02C9-2AEE-471D-B5C3-0533247B35AF}"/>
              </a:ext>
            </a:extLst>
          </p:cNvPr>
          <p:cNvSpPr txBox="1">
            <a:spLocks/>
          </p:cNvSpPr>
          <p:nvPr/>
        </p:nvSpPr>
        <p:spPr>
          <a:xfrm>
            <a:off x="3781104" y="1445864"/>
            <a:ext cx="2919700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sample()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앞서 보았듯이 매번 다른 값이 추출 되어진다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</a:rPr>
              <a:t>이런 경우 </a:t>
            </a:r>
            <a:r>
              <a:rPr lang="en-US" altLang="ko-KR" sz="1000" b="1" dirty="0" err="1">
                <a:solidFill>
                  <a:srgbClr val="FF0000"/>
                </a:solidFill>
              </a:rPr>
              <a:t>set.seed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</a:rPr>
              <a:t>함수를 이용해서 매개변수를 동일한 값으로 주면 동일한 값이 추출되어진다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통상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이런 값을 </a:t>
            </a:r>
            <a:r>
              <a:rPr lang="ko-KR" altLang="en-US" sz="1000" b="1" dirty="0" err="1">
                <a:solidFill>
                  <a:srgbClr val="FF0000"/>
                </a:solidFill>
              </a:rPr>
              <a:t>종자값이라고도</a:t>
            </a:r>
            <a:r>
              <a:rPr lang="ko-KR" altLang="en-US" sz="1000" b="1" dirty="0">
                <a:solidFill>
                  <a:srgbClr val="FF0000"/>
                </a:solidFill>
              </a:rPr>
              <a:t> 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3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ED718EA-8F4E-4738-B579-165D6591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6" y="847321"/>
            <a:ext cx="5548450" cy="344885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FB95BD0-C898-4E59-9CE7-532C710DC0F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3084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데이터 조합</a:t>
            </a:r>
            <a:endParaRPr lang="en-US" altLang="ko-KR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조합</a:t>
            </a:r>
            <a:r>
              <a:rPr lang="en-US" altLang="ko-KR" sz="1200" b="1" dirty="0">
                <a:solidFill>
                  <a:srgbClr val="FF0000"/>
                </a:solidFill>
              </a:rPr>
              <a:t>(combination): </a:t>
            </a:r>
            <a:r>
              <a:rPr lang="ko-KR" altLang="en-US" sz="1200" b="1" dirty="0">
                <a:solidFill>
                  <a:srgbClr val="FF0000"/>
                </a:solidFill>
              </a:rPr>
              <a:t>글자 그대로 주어진 데이터 값들 중에서 몇 개씩 짝을 지어 추출하는 작업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8ACE727-52A6-4DCD-B867-51BC3C1FA360}"/>
              </a:ext>
            </a:extLst>
          </p:cNvPr>
          <p:cNvSpPr/>
          <p:nvPr/>
        </p:nvSpPr>
        <p:spPr>
          <a:xfrm>
            <a:off x="1774234" y="161296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BB3784F-8B6F-42A2-9710-E1D1F2CD8AB4}"/>
              </a:ext>
            </a:extLst>
          </p:cNvPr>
          <p:cNvSpPr/>
          <p:nvPr/>
        </p:nvSpPr>
        <p:spPr>
          <a:xfrm>
            <a:off x="1774233" y="1968226"/>
            <a:ext cx="5582452" cy="183872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A0C944-F851-4E61-BB02-C398A531FFD1}"/>
              </a:ext>
            </a:extLst>
          </p:cNvPr>
          <p:cNvSpPr txBox="1"/>
          <p:nvPr/>
        </p:nvSpPr>
        <p:spPr>
          <a:xfrm>
            <a:off x="1752820" y="166363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A0C4E3-45A8-4042-9CE7-07F16584D3A9}"/>
              </a:ext>
            </a:extLst>
          </p:cNvPr>
          <p:cNvSpPr txBox="1"/>
          <p:nvPr/>
        </p:nvSpPr>
        <p:spPr>
          <a:xfrm>
            <a:off x="1816830" y="2005992"/>
            <a:ext cx="5320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combn</a:t>
            </a:r>
            <a:r>
              <a:rPr lang="en-US" altLang="ko-KR" sz="1200" b="1" dirty="0"/>
              <a:t>(1:5,3) 			</a:t>
            </a:r>
            <a:r>
              <a:rPr lang="en-US" altLang="ko-KR" sz="1200" b="1" dirty="0">
                <a:solidFill>
                  <a:srgbClr val="4F784C"/>
                </a:solidFill>
              </a:rPr>
              <a:t># 1~5</a:t>
            </a:r>
            <a:r>
              <a:rPr lang="ko-KR" altLang="en-US" sz="1200" b="1" dirty="0">
                <a:solidFill>
                  <a:srgbClr val="4F784C"/>
                </a:solidFill>
              </a:rPr>
              <a:t>에서 </a:t>
            </a:r>
            <a:r>
              <a:rPr lang="en-US" altLang="ko-KR" sz="1200" b="1" dirty="0">
                <a:solidFill>
                  <a:srgbClr val="4F784C"/>
                </a:solidFill>
              </a:rPr>
              <a:t>3</a:t>
            </a:r>
            <a:r>
              <a:rPr lang="ko-KR" altLang="en-US" sz="1200" b="1" dirty="0">
                <a:solidFill>
                  <a:srgbClr val="4F784C"/>
                </a:solidFill>
              </a:rPr>
              <a:t>개를 뽑는 조합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x = c("</a:t>
            </a:r>
            <a:r>
              <a:rPr lang="en-US" altLang="ko-KR" sz="1200" b="1" dirty="0" err="1"/>
              <a:t>red","green","blue","black","white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com &lt;- </a:t>
            </a:r>
            <a:r>
              <a:rPr lang="en-US" altLang="ko-KR" sz="1200" b="1" dirty="0" err="1"/>
              <a:t>combn</a:t>
            </a:r>
            <a:r>
              <a:rPr lang="en-US" altLang="ko-KR" sz="1200" b="1" dirty="0"/>
              <a:t>(x,2) 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의 원소를 </a:t>
            </a:r>
            <a:r>
              <a:rPr lang="en-US" altLang="ko-KR" sz="1200" b="1" dirty="0">
                <a:solidFill>
                  <a:srgbClr val="4F784C"/>
                </a:solidFill>
              </a:rPr>
              <a:t>2</a:t>
            </a:r>
            <a:r>
              <a:rPr lang="ko-KR" altLang="en-US" sz="1200" b="1" dirty="0">
                <a:solidFill>
                  <a:srgbClr val="4F784C"/>
                </a:solidFill>
              </a:rPr>
              <a:t>개씩 뽑는 조합</a:t>
            </a:r>
          </a:p>
          <a:p>
            <a:r>
              <a:rPr lang="en-US" altLang="ko-KR" sz="1200" b="1" dirty="0"/>
              <a:t>com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for(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1:ncol(com)) {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조합을 출력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cat(com[,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"\n")</a:t>
            </a:r>
          </a:p>
          <a:p>
            <a:r>
              <a:rPr lang="en-US" altLang="ko-KR" sz="1200" b="1" dirty="0"/>
              <a:t>}</a:t>
            </a:r>
          </a:p>
          <a:p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8E2A9E0-0945-42C1-8007-C704B8C0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19" y="3785588"/>
            <a:ext cx="5603865" cy="128394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465A723-41C5-471C-ABBF-D61EDCBDF16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3374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260AC2-49BE-42D9-9F65-F8A0861E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6" y="635097"/>
            <a:ext cx="5548450" cy="1120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330100-0D27-49D3-B4E9-DA30C0BC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74" y="1681495"/>
            <a:ext cx="5548451" cy="32530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CCF84C8-E2A5-4E9E-A82C-E61BFFAD5B8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5. </a:t>
            </a:r>
            <a:r>
              <a:rPr lang="ko-KR" altLang="en-US" sz="2100" b="1" dirty="0">
                <a:latin typeface="+mj-ea"/>
              </a:rPr>
              <a:t>데이터 샘플링과 조합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099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xmlns="" id="{42C51379-3983-499B-8410-F31BD3F36A75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데이터 집계와 병합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0D9C4B3E-D9EA-451C-9DB1-7A2929E95E6C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06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6901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데이터 집계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1.1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iris </a:t>
            </a:r>
            <a:r>
              <a:rPr lang="ko-KR" altLang="en-US" sz="1350" b="1" dirty="0"/>
              <a:t>데이터셋에서 각 변수의 </a:t>
            </a:r>
            <a:r>
              <a:rPr lang="ko-KR" altLang="en-US" sz="1350" b="1" dirty="0" err="1"/>
              <a:t>품종별</a:t>
            </a:r>
            <a:r>
              <a:rPr lang="ko-KR" altLang="en-US" sz="1350" b="1" dirty="0"/>
              <a:t> 평균 출력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차원 데이터는 데이터 그룹에 대해서 합계나 평균을 계산해야 하는 일이 많음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이와 같은 작업을 집계</a:t>
            </a:r>
            <a:r>
              <a:rPr lang="en-US" altLang="ko-KR" sz="1200" b="1" dirty="0">
                <a:solidFill>
                  <a:srgbClr val="FF0000"/>
                </a:solidFill>
              </a:rPr>
              <a:t>(aggregation)</a:t>
            </a:r>
            <a:r>
              <a:rPr lang="ko-KR" altLang="en-US" sz="1200" b="1" dirty="0">
                <a:solidFill>
                  <a:srgbClr val="FF0000"/>
                </a:solidFill>
              </a:rPr>
              <a:t>라고 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ko-KR" altLang="en-US" sz="1200" b="1" dirty="0">
                <a:solidFill>
                  <a:srgbClr val="FF0000"/>
                </a:solidFill>
              </a:rPr>
              <a:t>에서는 </a:t>
            </a:r>
            <a:r>
              <a:rPr lang="en-US" altLang="ko-KR" sz="1200" b="1" dirty="0">
                <a:solidFill>
                  <a:srgbClr val="FF0000"/>
                </a:solidFill>
              </a:rPr>
              <a:t>aggregate() </a:t>
            </a:r>
            <a:r>
              <a:rPr lang="ko-KR" altLang="en-US" sz="1200" b="1" dirty="0">
                <a:solidFill>
                  <a:srgbClr val="FF0000"/>
                </a:solidFill>
              </a:rPr>
              <a:t>함수를 통해서 사용 가능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397067C-9350-4F2C-91C2-0135D4A7AD5D}"/>
              </a:ext>
            </a:extLst>
          </p:cNvPr>
          <p:cNvSpPr/>
          <p:nvPr/>
        </p:nvSpPr>
        <p:spPr>
          <a:xfrm>
            <a:off x="1875495" y="231591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041646C-DE4F-4495-848F-DCCAFA81E234}"/>
              </a:ext>
            </a:extLst>
          </p:cNvPr>
          <p:cNvSpPr/>
          <p:nvPr/>
        </p:nvSpPr>
        <p:spPr>
          <a:xfrm>
            <a:off x="1875495" y="2671177"/>
            <a:ext cx="5582452" cy="7385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A3288D-42E5-4469-BFD1-E13C176464A8}"/>
              </a:ext>
            </a:extLst>
          </p:cNvPr>
          <p:cNvSpPr txBox="1"/>
          <p:nvPr/>
        </p:nvSpPr>
        <p:spPr>
          <a:xfrm>
            <a:off x="1854082" y="236658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7-17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1F7110-D5FB-4C97-B0ED-2468EFD6ED41}"/>
              </a:ext>
            </a:extLst>
          </p:cNvPr>
          <p:cNvSpPr txBox="1"/>
          <p:nvPr/>
        </p:nvSpPr>
        <p:spPr>
          <a:xfrm>
            <a:off x="1918091" y="2708942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agg</a:t>
            </a:r>
            <a:r>
              <a:rPr lang="en-US" altLang="ko-KR" sz="1200" b="1" dirty="0"/>
              <a:t> &lt;- aggregate(iris[,-5], by=list(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),</a:t>
            </a:r>
          </a:p>
          <a:p>
            <a:r>
              <a:rPr lang="en-US" altLang="ko-KR" sz="1200" b="1" dirty="0"/>
              <a:t> 	FUN=mean)</a:t>
            </a:r>
          </a:p>
          <a:p>
            <a:r>
              <a:rPr lang="en-US" altLang="ko-KR" sz="1200" b="1" dirty="0" err="1"/>
              <a:t>agg</a:t>
            </a:r>
            <a:endParaRPr lang="en-US" altLang="ko-KR" sz="1200" b="1" dirty="0"/>
          </a:p>
          <a:p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7A5AB19-248E-4747-B685-FD1C611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36" y="3386773"/>
            <a:ext cx="5582452" cy="154774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8C7E973-453C-4332-BE74-4A5575699559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xmlns="" id="{ED6A29CA-01AA-4BC5-84C7-9D6ED487F89F}"/>
              </a:ext>
            </a:extLst>
          </p:cNvPr>
          <p:cNvSpPr txBox="1">
            <a:spLocks/>
          </p:cNvSpPr>
          <p:nvPr/>
        </p:nvSpPr>
        <p:spPr>
          <a:xfrm>
            <a:off x="5562110" y="3154812"/>
            <a:ext cx="2919700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aggregate()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통상 데이터 그룹에 대해서 계산을 할 때 사용하는데  매개변수로 </a:t>
            </a:r>
            <a:r>
              <a:rPr lang="en-US" altLang="ko-KR" sz="1000" b="1" dirty="0">
                <a:solidFill>
                  <a:srgbClr val="FF0000"/>
                </a:solidFill>
              </a:rPr>
              <a:t>by</a:t>
            </a:r>
            <a:r>
              <a:rPr lang="ko-KR" altLang="en-US" sz="1000" b="1" dirty="0">
                <a:solidFill>
                  <a:srgbClr val="FF0000"/>
                </a:solidFill>
              </a:rPr>
              <a:t>는 집계기준이 되어 여기서는 품종별로 그룹을 짓겠다는 것이다</a:t>
            </a:r>
            <a:r>
              <a:rPr lang="en-US" altLang="ko-KR" sz="1000" b="1" dirty="0">
                <a:solidFill>
                  <a:srgbClr val="FF0000"/>
                </a:solidFill>
              </a:rPr>
              <a:t>. FUN</a:t>
            </a:r>
            <a:r>
              <a:rPr lang="ko-KR" altLang="en-US" sz="1000" b="1" dirty="0">
                <a:solidFill>
                  <a:srgbClr val="FF0000"/>
                </a:solidFill>
              </a:rPr>
              <a:t>은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그룹을 짓고 난 뒤 어떠한 행위를 할 함수를 지정한다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1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53183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벡터의 </a:t>
            </a:r>
            <a:r>
              <a:rPr lang="ko-KR" altLang="en-US" sz="1500" b="1" dirty="0" err="1"/>
              <a:t>결측값</a:t>
            </a:r>
            <a:r>
              <a:rPr lang="ko-KR" altLang="en-US" sz="1500" b="1" dirty="0"/>
              <a:t> 처리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 </a:t>
            </a:r>
            <a:r>
              <a:rPr lang="ko-KR" altLang="en-US" sz="1350" b="1" dirty="0" err="1"/>
              <a:t>결측값의</a:t>
            </a:r>
            <a:r>
              <a:rPr lang="ko-KR" altLang="en-US" sz="1350" b="1" dirty="0"/>
              <a:t> 특성과 존재 여부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875495" y="139037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875495" y="1745637"/>
            <a:ext cx="5582452" cy="10961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854081" y="144104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918091" y="1783403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z &lt;- c(1,2,3,NA,5,NA,8)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결측값이</a:t>
            </a:r>
            <a:r>
              <a:rPr lang="ko-KR" altLang="en-US" sz="1200" b="1" dirty="0">
                <a:solidFill>
                  <a:srgbClr val="4F784C"/>
                </a:solidFill>
              </a:rPr>
              <a:t> 포함된 벡터 </a:t>
            </a:r>
            <a:r>
              <a:rPr lang="en-US" altLang="ko-KR" sz="1200" b="1" dirty="0">
                <a:solidFill>
                  <a:srgbClr val="4F784C"/>
                </a:solidFill>
              </a:rPr>
              <a:t>z</a:t>
            </a:r>
          </a:p>
          <a:p>
            <a:r>
              <a:rPr lang="en-US" altLang="ko-KR" sz="1200" b="1" dirty="0"/>
              <a:t>sum(z)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정상 계산이 안 됨</a:t>
            </a:r>
          </a:p>
          <a:p>
            <a:r>
              <a:rPr lang="en-US" altLang="ko-KR" sz="1200" b="1" dirty="0"/>
              <a:t>is.na(z) 				</a:t>
            </a:r>
            <a:r>
              <a:rPr lang="en-US" altLang="ko-KR" sz="1200" b="1" dirty="0">
                <a:solidFill>
                  <a:srgbClr val="4F784C"/>
                </a:solidFill>
              </a:rPr>
              <a:t># NA </a:t>
            </a:r>
            <a:r>
              <a:rPr lang="ko-KR" altLang="en-US" sz="1200" b="1" dirty="0">
                <a:solidFill>
                  <a:srgbClr val="4F784C"/>
                </a:solidFill>
              </a:rPr>
              <a:t>여부 확인</a:t>
            </a:r>
          </a:p>
          <a:p>
            <a:r>
              <a:rPr lang="en-US" altLang="ko-KR" sz="1200" b="1" dirty="0"/>
              <a:t>sum(is.na(z)) 	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의 개수 확인</a:t>
            </a:r>
          </a:p>
          <a:p>
            <a:r>
              <a:rPr lang="en-US" altLang="ko-KR" sz="1200" b="1" dirty="0"/>
              <a:t>sum(z, na.rm=TRUE) 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를 제외하고 합계를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D5DF82-FE92-4923-B601-5101BC82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2849848"/>
            <a:ext cx="5582452" cy="338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9F1525-173B-4B8C-8187-C724E859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5" y="3164742"/>
            <a:ext cx="5582452" cy="479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7E9DA5A-6592-40E8-B28E-67779D29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495" y="3627210"/>
            <a:ext cx="5582452" cy="4569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561E30C-1917-4F14-9A47-A882769C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495" y="4083593"/>
            <a:ext cx="5582452" cy="482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E687E3D-5690-4CC8-A743-76A34E8CF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922" y="4496453"/>
            <a:ext cx="5582453" cy="606828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AA9CB411-B4EA-4C75-8934-FD19A2CDCA2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xmlns="" id="{72092512-37DF-4304-8B12-4CD50F55AD62}"/>
              </a:ext>
            </a:extLst>
          </p:cNvPr>
          <p:cNvSpPr txBox="1">
            <a:spLocks/>
          </p:cNvSpPr>
          <p:nvPr/>
        </p:nvSpPr>
        <p:spPr>
          <a:xfrm>
            <a:off x="5112060" y="3651870"/>
            <a:ext cx="2610872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is.na()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면 </a:t>
            </a:r>
            <a:r>
              <a:rPr lang="en-US" altLang="ko-KR" sz="1000" b="1" dirty="0">
                <a:solidFill>
                  <a:srgbClr val="FF0000"/>
                </a:solidFill>
              </a:rPr>
              <a:t>TRUE, </a:t>
            </a:r>
            <a:r>
              <a:rPr lang="ko-KR" altLang="en-US" sz="1000" b="1" dirty="0">
                <a:solidFill>
                  <a:srgbClr val="FF0000"/>
                </a:solidFill>
              </a:rPr>
              <a:t>아니라면 </a:t>
            </a:r>
            <a:r>
              <a:rPr lang="en-US" altLang="ko-KR" sz="1000" b="1" dirty="0">
                <a:solidFill>
                  <a:srgbClr val="FF0000"/>
                </a:solidFill>
              </a:rPr>
              <a:t>FALSE</a:t>
            </a:r>
            <a:r>
              <a:rPr lang="ko-KR" altLang="en-US" sz="1000" b="1">
                <a:solidFill>
                  <a:srgbClr val="FF0000"/>
                </a:solidFill>
              </a:rPr>
              <a:t>를 </a:t>
            </a:r>
            <a:r>
              <a:rPr lang="ko-KR" altLang="en-US" sz="1000" b="1" smtClean="0">
                <a:solidFill>
                  <a:srgbClr val="FF0000"/>
                </a:solidFill>
              </a:rPr>
              <a:t>리턴 함을 </a:t>
            </a:r>
            <a:r>
              <a:rPr lang="ko-KR" altLang="en-US" sz="1000" b="1" dirty="0">
                <a:solidFill>
                  <a:srgbClr val="FF0000"/>
                </a:solidFill>
              </a:rPr>
              <a:t>기억하자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xmlns="" id="{D4DA7C02-3FD9-49E5-92E1-8ADDFE1999E8}"/>
              </a:ext>
            </a:extLst>
          </p:cNvPr>
          <p:cNvSpPr txBox="1">
            <a:spLocks/>
          </p:cNvSpPr>
          <p:nvPr/>
        </p:nvSpPr>
        <p:spPr>
          <a:xfrm>
            <a:off x="5933110" y="4545808"/>
            <a:ext cx="2610872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대부분 계산 함수에는 </a:t>
            </a:r>
            <a:r>
              <a:rPr lang="en-US" altLang="ko-KR" sz="1000" b="1" dirty="0">
                <a:solidFill>
                  <a:srgbClr val="FF0000"/>
                </a:solidFill>
              </a:rPr>
              <a:t>na.rm</a:t>
            </a:r>
            <a:r>
              <a:rPr lang="ko-KR" altLang="en-US" sz="1000" b="1" dirty="0">
                <a:solidFill>
                  <a:srgbClr val="FF0000"/>
                </a:solidFill>
              </a:rPr>
              <a:t>매개변수가 존재하므로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값을 제외하고 싶다면</a:t>
            </a:r>
            <a:r>
              <a:rPr lang="en-US" altLang="ko-KR" sz="1000" b="1" dirty="0">
                <a:solidFill>
                  <a:srgbClr val="FF0000"/>
                </a:solidFill>
              </a:rPr>
              <a:t>, na.rm</a:t>
            </a:r>
            <a:r>
              <a:rPr lang="ko-KR" altLang="en-US" sz="1000" b="1" dirty="0">
                <a:solidFill>
                  <a:srgbClr val="FF0000"/>
                </a:solidFill>
              </a:rPr>
              <a:t>을 </a:t>
            </a:r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r>
              <a:rPr lang="ko-KR" altLang="en-US" sz="1000" b="1" dirty="0">
                <a:solidFill>
                  <a:srgbClr val="FF0000"/>
                </a:solidFill>
              </a:rPr>
              <a:t>로 설정하고 계산을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하면 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46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66FE293-4563-4933-BCBF-5D082302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6" y="762958"/>
            <a:ext cx="5670630" cy="1808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7A43430-4C93-4A7C-A572-B14403F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82" y="2740519"/>
            <a:ext cx="5657016" cy="158495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A94922B-250B-4F4C-8A3F-EACAEEE1C10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0719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1.1 iris </a:t>
            </a:r>
            <a:r>
              <a:rPr lang="ko-KR" altLang="en-US" sz="1350" b="1" dirty="0"/>
              <a:t>데이터셋에서 각 변수의 </a:t>
            </a:r>
            <a:r>
              <a:rPr lang="ko-KR" altLang="en-US" sz="1350" b="1" dirty="0" err="1"/>
              <a:t>품종별</a:t>
            </a:r>
            <a:r>
              <a:rPr lang="ko-KR" altLang="en-US" sz="1350" b="1" dirty="0"/>
              <a:t> 표준편차 출력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1"/>
            <a:ext cx="5582452" cy="7720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6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agg</a:t>
            </a:r>
            <a:r>
              <a:rPr lang="en-US" altLang="ko-KR" sz="1200" b="1" dirty="0"/>
              <a:t> &lt;- aggregate(iris[,-5], by=list(</a:t>
            </a:r>
            <a:r>
              <a:rPr lang="ko-KR" altLang="en-US" sz="1200" b="1" dirty="0">
                <a:solidFill>
                  <a:srgbClr val="FF0000"/>
                </a:solidFill>
              </a:rPr>
              <a:t>표준편차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),</a:t>
            </a:r>
          </a:p>
          <a:p>
            <a:r>
              <a:rPr lang="en-US" altLang="ko-KR" sz="1200" b="1" dirty="0"/>
              <a:t> 	FUN=</a:t>
            </a:r>
            <a:r>
              <a:rPr lang="en-US" altLang="ko-KR" sz="1200" b="1" dirty="0" err="1"/>
              <a:t>sd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agg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43BB98E-70BF-4B5F-9D6E-775BE106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2" y="2370906"/>
            <a:ext cx="5603865" cy="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3A6A3AD-7ACE-40B1-9E81-FFBB40CF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68" y="2609766"/>
            <a:ext cx="5599931" cy="134653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F818AFF9-4189-4F6A-A5C0-D3715F399B6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4232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1.2 </a:t>
            </a:r>
            <a:r>
              <a:rPr lang="en-US" altLang="ko-KR" sz="1350" b="1" dirty="0" err="1"/>
              <a:t>mtcars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데이터셋에서 각 변수의 최댓값 출력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099"/>
            <a:ext cx="5582452" cy="9015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7-19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mtcars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agg</a:t>
            </a:r>
            <a:r>
              <a:rPr lang="en-US" altLang="ko-KR" sz="1200" b="1" dirty="0"/>
              <a:t> &lt;- aggregate(</a:t>
            </a:r>
            <a:r>
              <a:rPr lang="en-US" altLang="ko-KR" sz="1200" b="1" dirty="0" err="1"/>
              <a:t>mtcars</a:t>
            </a:r>
            <a:r>
              <a:rPr lang="en-US" altLang="ko-KR" sz="1200" b="1" dirty="0"/>
              <a:t>, by=list(</a:t>
            </a:r>
            <a:r>
              <a:rPr lang="en-US" altLang="ko-KR" sz="1200" b="1" dirty="0" err="1"/>
              <a:t>cyl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mtcars$cyl</a:t>
            </a:r>
            <a:r>
              <a:rPr lang="en-US" altLang="ko-KR" sz="1200" b="1" dirty="0"/>
              <a:t>,</a:t>
            </a:r>
          </a:p>
          <a:p>
            <a:r>
              <a:rPr lang="en-US" altLang="ko-KR" sz="1200" b="1" dirty="0"/>
              <a:t> 	vs=</a:t>
            </a:r>
            <a:r>
              <a:rPr lang="en-US" altLang="ko-KR" sz="1200" b="1" dirty="0" err="1"/>
              <a:t>mtcars$vs</a:t>
            </a:r>
            <a:r>
              <a:rPr lang="en-US" altLang="ko-KR" sz="1200" b="1" dirty="0"/>
              <a:t>),FUN=max)</a:t>
            </a:r>
          </a:p>
          <a:p>
            <a:r>
              <a:rPr lang="en-US" altLang="ko-KR" sz="1200" b="1" dirty="0" err="1"/>
              <a:t>agg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A954AD-F104-46B6-93C4-309FDA3A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470489"/>
            <a:ext cx="5582452" cy="236589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181AC276-C2B5-4485-995A-CD89E5E9297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xmlns="" id="{1A2A6FAF-83C1-4316-9FAD-AE4727DB8A8C}"/>
              </a:ext>
            </a:extLst>
          </p:cNvPr>
          <p:cNvSpPr txBox="1">
            <a:spLocks/>
          </p:cNvSpPr>
          <p:nvPr/>
        </p:nvSpPr>
        <p:spPr>
          <a:xfrm>
            <a:off x="5607115" y="4192772"/>
            <a:ext cx="2919700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좌측 코드는 </a:t>
            </a:r>
            <a:r>
              <a:rPr lang="en-US" altLang="ko-KR" sz="1000" b="1" dirty="0">
                <a:solidFill>
                  <a:srgbClr val="FF0000"/>
                </a:solidFill>
              </a:rPr>
              <a:t>aggregate()</a:t>
            </a:r>
            <a:r>
              <a:rPr lang="ko-KR" altLang="en-US" sz="1000" b="1" dirty="0">
                <a:solidFill>
                  <a:srgbClr val="FF0000"/>
                </a:solidFill>
              </a:rPr>
              <a:t>함수를 이용하여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</a:rPr>
              <a:t>mtcars</a:t>
            </a:r>
            <a:r>
              <a:rPr lang="ko-KR" altLang="en-US" sz="1000" b="1" dirty="0">
                <a:solidFill>
                  <a:srgbClr val="FF0000"/>
                </a:solidFill>
              </a:rPr>
              <a:t>데이터셋에서 </a:t>
            </a:r>
            <a:r>
              <a:rPr lang="en-US" altLang="ko-KR" sz="1000" b="1" dirty="0" err="1">
                <a:solidFill>
                  <a:srgbClr val="FF0000"/>
                </a:solidFill>
              </a:rPr>
              <a:t>cyl</a:t>
            </a:r>
            <a:r>
              <a:rPr lang="en-US" altLang="ko-KR" sz="1000" b="1" dirty="0">
                <a:solidFill>
                  <a:srgbClr val="FF0000"/>
                </a:solidFill>
              </a:rPr>
              <a:t>, vs</a:t>
            </a:r>
            <a:r>
              <a:rPr lang="ko-KR" altLang="en-US" sz="1000" b="1" dirty="0">
                <a:solidFill>
                  <a:srgbClr val="FF0000"/>
                </a:solidFill>
              </a:rPr>
              <a:t>를 기준으로 하여 각각의 해당하는 열의 최댓값을 구하는 코드이다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69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376F9F8-F22D-479A-96A7-DC5D2BB3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83" y="884064"/>
            <a:ext cx="5657015" cy="865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810713-3BD3-41FA-A8FD-C6F53ACE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83" y="1708191"/>
            <a:ext cx="5657015" cy="4965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AB9D1B7-6B63-4212-B5FD-D0B23AD19E9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63B60C1C-1B98-4E90-8D6E-0E00F719E63B}"/>
              </a:ext>
            </a:extLst>
          </p:cNvPr>
          <p:cNvSpPr txBox="1">
            <a:spLocks/>
          </p:cNvSpPr>
          <p:nvPr/>
        </p:nvSpPr>
        <p:spPr>
          <a:xfrm>
            <a:off x="1750682" y="2250740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결과를 보면 </a:t>
            </a:r>
            <a:r>
              <a:rPr lang="en-US" altLang="ko-KR" sz="1000" b="1" dirty="0" err="1">
                <a:solidFill>
                  <a:srgbClr val="FF0000"/>
                </a:solidFill>
              </a:rPr>
              <a:t>cyl</a:t>
            </a:r>
            <a:r>
              <a:rPr lang="ko-KR" altLang="en-US" sz="1000" b="1" dirty="0">
                <a:solidFill>
                  <a:srgbClr val="FF0000"/>
                </a:solidFill>
              </a:rPr>
              <a:t>은 </a:t>
            </a:r>
            <a:r>
              <a:rPr lang="en-US" altLang="ko-KR" sz="1000" b="1" dirty="0">
                <a:solidFill>
                  <a:srgbClr val="FF0000"/>
                </a:solidFill>
              </a:rPr>
              <a:t>4,6,8</a:t>
            </a:r>
            <a:r>
              <a:rPr lang="ko-KR" altLang="en-US" sz="1000" b="1" dirty="0">
                <a:solidFill>
                  <a:srgbClr val="FF0000"/>
                </a:solidFill>
              </a:rPr>
              <a:t>이 기준이고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아울러 또 </a:t>
            </a:r>
            <a:r>
              <a:rPr lang="en-US" altLang="ko-KR" sz="1000" b="1" dirty="0">
                <a:solidFill>
                  <a:srgbClr val="FF0000"/>
                </a:solidFill>
              </a:rPr>
              <a:t>vs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0,1</a:t>
            </a:r>
            <a:r>
              <a:rPr lang="ko-KR" altLang="en-US" sz="1000" b="1" dirty="0">
                <a:solidFill>
                  <a:srgbClr val="FF0000"/>
                </a:solidFill>
              </a:rPr>
              <a:t>이 기준이 되어 </a:t>
            </a:r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</a:rPr>
              <a:t>개의 값을 기준으로 하여 각 열의 최댓값들을 보여주고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411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2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데이터 병합</a:t>
            </a:r>
            <a:r>
              <a:rPr lang="ko-KR" altLang="en-US" sz="1350" b="1" dirty="0"/>
              <a:t>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병합</a:t>
            </a:r>
            <a:r>
              <a:rPr lang="en-US" altLang="ko-KR" sz="1200" b="1" dirty="0">
                <a:solidFill>
                  <a:srgbClr val="FF0000"/>
                </a:solidFill>
              </a:rPr>
              <a:t>(merge) : </a:t>
            </a:r>
            <a:r>
              <a:rPr lang="ko-KR" altLang="en-US" sz="1200" b="1" dirty="0">
                <a:solidFill>
                  <a:srgbClr val="FF0000"/>
                </a:solidFill>
              </a:rPr>
              <a:t>분리된 데이터 파일을 공통 컬럼을 기준으로 하나로 합치는 작업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5017FB-1412-4E61-92FE-55613A4E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8" y="1394163"/>
            <a:ext cx="397192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317C32-FE48-46EF-BFAB-AFAB51572E72}"/>
              </a:ext>
            </a:extLst>
          </p:cNvPr>
          <p:cNvSpPr txBox="1"/>
          <p:nvPr/>
        </p:nvSpPr>
        <p:spPr>
          <a:xfrm>
            <a:off x="3626895" y="2879328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7-2 </a:t>
            </a:r>
            <a:r>
              <a:rPr lang="ko-KR" altLang="en-US" sz="900" b="1" dirty="0">
                <a:latin typeface="+mn-ea"/>
              </a:rPr>
              <a:t>병합이 필요한 </a:t>
            </a:r>
            <a:r>
              <a:rPr lang="en-US" altLang="ko-KR" sz="900" b="1" dirty="0">
                <a:latin typeface="+mn-ea"/>
              </a:rPr>
              <a:t>x, y </a:t>
            </a:r>
            <a:r>
              <a:rPr lang="ko-KR" altLang="en-US" sz="900" b="1" dirty="0">
                <a:latin typeface="+mn-ea"/>
              </a:rPr>
              <a:t>파일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07E4E8D-87C7-4547-B6D0-C24F6951E12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66B3DB92-85B8-46E9-9356-1C7A1FCCA4BF}"/>
              </a:ext>
            </a:extLst>
          </p:cNvPr>
          <p:cNvSpPr txBox="1">
            <a:spLocks/>
          </p:cNvSpPr>
          <p:nvPr/>
        </p:nvSpPr>
        <p:spPr>
          <a:xfrm>
            <a:off x="1750300" y="3336835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상기 그림은 </a:t>
            </a:r>
            <a:r>
              <a:rPr lang="en-US" altLang="ko-KR" sz="1000" b="1" dirty="0">
                <a:solidFill>
                  <a:srgbClr val="FF0000"/>
                </a:solidFill>
              </a:rPr>
              <a:t>name</a:t>
            </a:r>
            <a:r>
              <a:rPr lang="ko-KR" altLang="en-US" sz="1000" b="1" dirty="0">
                <a:solidFill>
                  <a:srgbClr val="FF0000"/>
                </a:solidFill>
              </a:rPr>
              <a:t>을 기준으로 하여 병합을 해야 될 것으로 보인다</a:t>
            </a:r>
            <a:r>
              <a:rPr lang="en-US" altLang="ko-KR" sz="1000" b="1" dirty="0">
                <a:solidFill>
                  <a:srgbClr val="FF0000"/>
                </a:solidFill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</a:rPr>
              <a:t>이때 사용하는 함수가 바로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merge()</a:t>
            </a:r>
            <a:r>
              <a:rPr lang="ko-KR" altLang="en-US" sz="1000" b="1" dirty="0">
                <a:solidFill>
                  <a:srgbClr val="FF0000"/>
                </a:solidFill>
              </a:rPr>
              <a:t>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500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84242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197696"/>
            <a:ext cx="5582452" cy="9015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89310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7-20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235461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(name=c("</a:t>
            </a:r>
            <a:r>
              <a:rPr lang="en-US" altLang="ko-KR" sz="1200" b="1" dirty="0" err="1"/>
              <a:t>a","b","c</a:t>
            </a:r>
            <a:r>
              <a:rPr lang="en-US" altLang="ko-KR" sz="1200" b="1" dirty="0"/>
              <a:t>"), math=c(90,80,40))</a:t>
            </a:r>
          </a:p>
          <a:p>
            <a:r>
              <a:rPr lang="en-US" altLang="ko-KR" sz="1200" b="1" dirty="0"/>
              <a:t>y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(name=c("</a:t>
            </a:r>
            <a:r>
              <a:rPr lang="en-US" altLang="ko-KR" sz="1200" b="1" dirty="0" err="1"/>
              <a:t>a","b","d</a:t>
            </a:r>
            <a:r>
              <a:rPr lang="en-US" altLang="ko-KR" sz="1200" b="1" dirty="0"/>
              <a:t>"), </a:t>
            </a:r>
            <a:r>
              <a:rPr lang="en-US" altLang="ko-KR" sz="1200" b="1" dirty="0" err="1"/>
              <a:t>korean</a:t>
            </a:r>
            <a:r>
              <a:rPr lang="en-US" altLang="ko-KR" sz="1200" b="1" dirty="0"/>
              <a:t>=c(75,60,90))</a:t>
            </a:r>
          </a:p>
          <a:p>
            <a:r>
              <a:rPr lang="en-US" altLang="ko-KR" sz="1200" b="1" dirty="0"/>
              <a:t>x</a:t>
            </a:r>
          </a:p>
          <a:p>
            <a:r>
              <a:rPr lang="en-US" altLang="ko-KR" sz="1200" b="1" dirty="0"/>
              <a:t>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07B2C15-5E21-492F-B920-B5FA328B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267347"/>
            <a:ext cx="5581995" cy="500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483DCD3-D2EA-4047-A86D-57CF8A95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77" y="2743450"/>
            <a:ext cx="5582452" cy="215730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18E07668-FA73-477F-9513-A2E6EC2B6F0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0415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84242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197697"/>
            <a:ext cx="5582452" cy="54262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89310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7-21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235462"/>
            <a:ext cx="53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/>
              <a:t>z &lt;- merge(x,y, by=c("name"))</a:t>
            </a:r>
          </a:p>
          <a:p>
            <a:r>
              <a:rPr lang="pl-PL" altLang="ko-KR" sz="1200" b="1" dirty="0"/>
              <a:t>z</a:t>
            </a:r>
            <a:endParaRPr lang="en-US" altLang="ko-KR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65A59A-4BE0-4136-91F6-9DFD75F4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47" y="2007775"/>
            <a:ext cx="5582452" cy="1100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F8E5AA0-FB8A-43F1-A0FE-1238A53C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20" y="3314333"/>
            <a:ext cx="5662787" cy="128189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E98B722B-FAAE-4A28-A055-8283B19A12D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6891FDF-2CDD-44E0-82E2-5B32D725429B}"/>
              </a:ext>
            </a:extLst>
          </p:cNvPr>
          <p:cNvSpPr/>
          <p:nvPr/>
        </p:nvSpPr>
        <p:spPr>
          <a:xfrm>
            <a:off x="1816830" y="3918432"/>
            <a:ext cx="2755170" cy="5626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29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84242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197696"/>
            <a:ext cx="5582452" cy="7664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89310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7-22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235462"/>
            <a:ext cx="641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merge(</a:t>
            </a:r>
            <a:r>
              <a:rPr lang="en-US" altLang="ko-KR" sz="1200" b="1" dirty="0" err="1"/>
              <a:t>x,y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all.x</a:t>
            </a:r>
            <a:r>
              <a:rPr lang="en-US" altLang="ko-KR" sz="1200" b="1" dirty="0"/>
              <a:t>=T)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첫 번째 데이터셋의 행들은 모두 표시되도록</a:t>
            </a:r>
          </a:p>
          <a:p>
            <a:r>
              <a:rPr lang="en-US" altLang="ko-KR" sz="1200" b="1" dirty="0"/>
              <a:t>merge(</a:t>
            </a:r>
            <a:r>
              <a:rPr lang="en-US" altLang="ko-KR" sz="1200" b="1" dirty="0" err="1"/>
              <a:t>x,y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all.y</a:t>
            </a:r>
            <a:r>
              <a:rPr lang="en-US" altLang="ko-KR" sz="1200" b="1" dirty="0"/>
              <a:t>=T)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두 번째 데이터셋의 행들은 모두 표시되도록</a:t>
            </a:r>
          </a:p>
          <a:p>
            <a:r>
              <a:rPr lang="en-US" altLang="ko-KR" sz="1200" b="1" dirty="0"/>
              <a:t>merge(</a:t>
            </a:r>
            <a:r>
              <a:rPr lang="en-US" altLang="ko-KR" sz="1200" b="1" dirty="0" err="1"/>
              <a:t>x,y</a:t>
            </a:r>
            <a:r>
              <a:rPr lang="en-US" altLang="ko-KR" sz="1200" b="1" dirty="0"/>
              <a:t>, all=T)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두 데이터셋의 모든 행들이 표시되도록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55FE8DE-BEF8-40D3-907C-EC64C992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48" y="2115020"/>
            <a:ext cx="5594337" cy="1153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79ECC82-8F9E-471D-AD06-8A79F109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3248747"/>
            <a:ext cx="5591903" cy="11337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45B13D92-B439-4946-B699-92D715CA19E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xmlns="" id="{D854E7EC-A468-4924-9029-5885EBDEE630}"/>
              </a:ext>
            </a:extLst>
          </p:cNvPr>
          <p:cNvSpPr txBox="1">
            <a:spLocks/>
          </p:cNvSpPr>
          <p:nvPr/>
        </p:nvSpPr>
        <p:spPr>
          <a:xfrm>
            <a:off x="3486985" y="2499226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결과를 보면 </a:t>
            </a:r>
            <a:r>
              <a:rPr lang="en-US" altLang="ko-KR" sz="1000" b="1" dirty="0" err="1">
                <a:solidFill>
                  <a:srgbClr val="FF0000"/>
                </a:solidFill>
              </a:rPr>
              <a:t>all.x</a:t>
            </a:r>
            <a:r>
              <a:rPr lang="en-US" altLang="ko-KR" sz="1000" b="1" dirty="0">
                <a:solidFill>
                  <a:srgbClr val="FF0000"/>
                </a:solidFill>
              </a:rPr>
              <a:t>=T</a:t>
            </a:r>
            <a:r>
              <a:rPr lang="ko-KR" altLang="en-US" sz="1000" b="1" dirty="0">
                <a:solidFill>
                  <a:srgbClr val="FF0000"/>
                </a:solidFill>
              </a:rPr>
              <a:t>에 따라서 첫번째 </a:t>
            </a:r>
            <a:r>
              <a:rPr lang="ko-KR" altLang="en-US" sz="1000" b="1" dirty="0" err="1">
                <a:solidFill>
                  <a:srgbClr val="FF0000"/>
                </a:solidFill>
              </a:rPr>
              <a:t>데이터셋인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x</a:t>
            </a:r>
            <a:r>
              <a:rPr lang="ko-KR" altLang="en-US" sz="1000" b="1" dirty="0">
                <a:solidFill>
                  <a:srgbClr val="FF0000"/>
                </a:solidFill>
              </a:rPr>
              <a:t>에 있는 행을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일단 다 출력하고 이 행들과 대응되는 값이 있다면 병합해서 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하고 해당 값이 없다면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로 </a:t>
            </a:r>
            <a:r>
              <a:rPr lang="ko-KR" altLang="en-US" sz="1000" b="1" dirty="0" err="1">
                <a:solidFill>
                  <a:srgbClr val="FF0000"/>
                </a:solidFill>
              </a:rPr>
              <a:t>출력하라라는</a:t>
            </a:r>
            <a:r>
              <a:rPr lang="ko-KR" altLang="en-US" sz="1000" b="1" dirty="0">
                <a:solidFill>
                  <a:srgbClr val="FF0000"/>
                </a:solidFill>
              </a:rPr>
              <a:t> 내용이다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xmlns="" id="{C59C5EBB-7134-4447-ABBB-8E09F7936C36}"/>
              </a:ext>
            </a:extLst>
          </p:cNvPr>
          <p:cNvSpPr txBox="1">
            <a:spLocks/>
          </p:cNvSpPr>
          <p:nvPr/>
        </p:nvSpPr>
        <p:spPr>
          <a:xfrm>
            <a:off x="3491880" y="3716793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all.y</a:t>
            </a:r>
            <a:r>
              <a:rPr lang="en-US" altLang="ko-KR" sz="1000" b="1" dirty="0">
                <a:solidFill>
                  <a:srgbClr val="FF0000"/>
                </a:solidFill>
              </a:rPr>
              <a:t>=T</a:t>
            </a:r>
            <a:r>
              <a:rPr lang="ko-KR" altLang="en-US" sz="1000" b="1" dirty="0">
                <a:solidFill>
                  <a:srgbClr val="FF0000"/>
                </a:solidFill>
              </a:rPr>
              <a:t>에 따라서 두 번째 </a:t>
            </a:r>
            <a:r>
              <a:rPr lang="ko-KR" altLang="en-US" sz="1000" b="1" dirty="0" err="1">
                <a:solidFill>
                  <a:srgbClr val="FF0000"/>
                </a:solidFill>
              </a:rPr>
              <a:t>데이터셋인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y</a:t>
            </a:r>
            <a:r>
              <a:rPr lang="ko-KR" altLang="en-US" sz="1000" b="1" dirty="0">
                <a:solidFill>
                  <a:srgbClr val="FF0000"/>
                </a:solidFill>
              </a:rPr>
              <a:t>에 있는 행을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일단 다 출력하고 이 행들과 대응되는 값이 있다면 병합해서 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하고 해당 값이 없다면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로 </a:t>
            </a:r>
            <a:r>
              <a:rPr lang="ko-KR" altLang="en-US" sz="1000" b="1" dirty="0" err="1">
                <a:solidFill>
                  <a:srgbClr val="FF0000"/>
                </a:solidFill>
              </a:rPr>
              <a:t>출력하라라는</a:t>
            </a:r>
            <a:r>
              <a:rPr lang="ko-KR" altLang="en-US" sz="1000" b="1" dirty="0">
                <a:solidFill>
                  <a:srgbClr val="FF0000"/>
                </a:solidFill>
              </a:rPr>
              <a:t> 내용이다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98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076121-0D4E-4034-A13C-A20C2DEC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33" y="1141068"/>
            <a:ext cx="5604284" cy="13245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E07F2CB-918A-4133-9BCE-01D4CD9AB9C3}"/>
              </a:ext>
            </a:extLst>
          </p:cNvPr>
          <p:cNvSpPr/>
          <p:nvPr/>
        </p:nvSpPr>
        <p:spPr>
          <a:xfrm>
            <a:off x="1774234" y="2671304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AF80FA1-5225-4F8B-976D-F47E0CA1EE68}"/>
              </a:ext>
            </a:extLst>
          </p:cNvPr>
          <p:cNvSpPr/>
          <p:nvPr/>
        </p:nvSpPr>
        <p:spPr>
          <a:xfrm>
            <a:off x="1774233" y="3026571"/>
            <a:ext cx="5582452" cy="10303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D500B1-C5C0-4414-8C4E-13C1B50A16A2}"/>
              </a:ext>
            </a:extLst>
          </p:cNvPr>
          <p:cNvSpPr txBox="1"/>
          <p:nvPr/>
        </p:nvSpPr>
        <p:spPr>
          <a:xfrm>
            <a:off x="1752820" y="27219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7-23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91382D-B200-4381-B985-9B37A13ABC7A}"/>
              </a:ext>
            </a:extLst>
          </p:cNvPr>
          <p:cNvSpPr txBox="1"/>
          <p:nvPr/>
        </p:nvSpPr>
        <p:spPr>
          <a:xfrm>
            <a:off x="1816830" y="3064337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(name=c("</a:t>
            </a:r>
            <a:r>
              <a:rPr lang="en-US" altLang="ko-KR" sz="1200" b="1" dirty="0" err="1"/>
              <a:t>a","b","c</a:t>
            </a:r>
            <a:r>
              <a:rPr lang="en-US" altLang="ko-KR" sz="1200" b="1" dirty="0"/>
              <a:t>"), math=c(90,80,40))</a:t>
            </a:r>
          </a:p>
          <a:p>
            <a:r>
              <a:rPr lang="en-US" altLang="ko-KR" sz="1200" b="1" dirty="0"/>
              <a:t>y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sname</a:t>
            </a:r>
            <a:r>
              <a:rPr lang="en-US" altLang="ko-KR" sz="1200" b="1" dirty="0"/>
              <a:t>=c("</a:t>
            </a:r>
            <a:r>
              <a:rPr lang="en-US" altLang="ko-KR" sz="1200" b="1" dirty="0" err="1"/>
              <a:t>a","b","d</a:t>
            </a:r>
            <a:r>
              <a:rPr lang="en-US" altLang="ko-KR" sz="1200" b="1" dirty="0"/>
              <a:t>"), </a:t>
            </a:r>
            <a:r>
              <a:rPr lang="en-US" altLang="ko-KR" sz="1200" b="1" dirty="0" err="1"/>
              <a:t>korean</a:t>
            </a:r>
            <a:r>
              <a:rPr lang="en-US" altLang="ko-KR" sz="1200" b="1" dirty="0"/>
              <a:t>=c(75,60,90))</a:t>
            </a:r>
          </a:p>
          <a:p>
            <a:r>
              <a:rPr lang="en-US" altLang="ko-KR" sz="1200" b="1" dirty="0"/>
              <a:t>x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200" b="1" dirty="0">
                <a:solidFill>
                  <a:srgbClr val="4F784C"/>
                </a:solidFill>
              </a:rPr>
              <a:t>name</a:t>
            </a:r>
          </a:p>
          <a:p>
            <a:r>
              <a:rPr lang="en-US" altLang="ko-KR" sz="1200" b="1" dirty="0"/>
              <a:t>y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200" b="1" dirty="0" err="1">
                <a:solidFill>
                  <a:srgbClr val="4F784C"/>
                </a:solidFill>
              </a:rPr>
              <a:t>sname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merge(</a:t>
            </a:r>
            <a:r>
              <a:rPr lang="en-US" altLang="ko-KR" sz="1200" b="1" dirty="0" err="1"/>
              <a:t>x,y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by.x</a:t>
            </a:r>
            <a:r>
              <a:rPr lang="en-US" altLang="ko-KR" sz="1200" b="1" dirty="0"/>
              <a:t>=c("name"), </a:t>
            </a:r>
            <a:r>
              <a:rPr lang="en-US" altLang="ko-KR" sz="1200" b="1" dirty="0" err="1"/>
              <a:t>by.y</a:t>
            </a:r>
            <a:r>
              <a:rPr lang="en-US" altLang="ko-KR" sz="1200" b="1" dirty="0"/>
              <a:t>=c("</a:t>
            </a:r>
            <a:r>
              <a:rPr lang="en-US" altLang="ko-KR" sz="1200" b="1" dirty="0" err="1"/>
              <a:t>sname</a:t>
            </a:r>
            <a:r>
              <a:rPr lang="en-US" altLang="ko-KR" sz="1200" b="1" dirty="0"/>
              <a:t>"))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620C838-5788-4D4E-8E92-5AAF31B95DA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xmlns="" id="{55DD83DB-21BB-4ADD-A72A-98DD2B9E67AF}"/>
              </a:ext>
            </a:extLst>
          </p:cNvPr>
          <p:cNvSpPr txBox="1">
            <a:spLocks/>
          </p:cNvSpPr>
          <p:nvPr/>
        </p:nvSpPr>
        <p:spPr>
          <a:xfrm>
            <a:off x="3176845" y="1610768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all=T</a:t>
            </a:r>
            <a:r>
              <a:rPr lang="ko-KR" altLang="en-US" sz="1000" b="1" dirty="0">
                <a:solidFill>
                  <a:srgbClr val="FF0000"/>
                </a:solidFill>
              </a:rPr>
              <a:t>는 두 데이터셋에서 공통 열의 값들이 </a:t>
            </a:r>
            <a:r>
              <a:rPr lang="ko-KR" altLang="en-US" sz="1000" b="1" dirty="0" err="1">
                <a:solidFill>
                  <a:srgbClr val="FF0000"/>
                </a:solidFill>
              </a:rPr>
              <a:t>어느쪽에</a:t>
            </a:r>
            <a:r>
              <a:rPr lang="ko-KR" altLang="en-US" sz="1000" b="1" dirty="0">
                <a:solidFill>
                  <a:srgbClr val="FF0000"/>
                </a:solidFill>
              </a:rPr>
              <a:t> 있더라도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모두 출력하고 대응되는 행들이 있으면 병합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없으면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출력하라는 것이다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239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76DA8CA-2684-43DF-A454-7C7EE93F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75" y="985324"/>
            <a:ext cx="5582452" cy="2161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D8DEF21-1892-4F43-B7EE-FC341EDF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479" y="3146701"/>
            <a:ext cx="5589747" cy="131484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33FC990-ED3E-4086-84E0-32D551A9748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6. </a:t>
            </a:r>
            <a:r>
              <a:rPr lang="ko-KR" altLang="en-US" sz="2100" b="1" dirty="0">
                <a:latin typeface="+mj-ea"/>
              </a:rPr>
              <a:t>데이터 집계와 병합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EF02844C-2E9D-455E-AFDC-C20E3E1BE314}"/>
              </a:ext>
            </a:extLst>
          </p:cNvPr>
          <p:cNvSpPr txBox="1">
            <a:spLocks/>
          </p:cNvSpPr>
          <p:nvPr/>
        </p:nvSpPr>
        <p:spPr>
          <a:xfrm>
            <a:off x="3311860" y="3876895"/>
            <a:ext cx="5657015" cy="3851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첫 번째 </a:t>
            </a:r>
            <a:r>
              <a:rPr lang="en-US" altLang="ko-KR" sz="1000" b="1" dirty="0" err="1">
                <a:solidFill>
                  <a:srgbClr val="FF0000"/>
                </a:solidFill>
              </a:rPr>
              <a:t>by.x</a:t>
            </a:r>
            <a:r>
              <a:rPr lang="ko-KR" altLang="en-US" sz="1000" b="1" dirty="0">
                <a:solidFill>
                  <a:srgbClr val="FF0000"/>
                </a:solidFill>
              </a:rPr>
              <a:t>는 두 개의 데이터셋 중에 첫 번째 데이터셋의 병합기준열의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이름을 지정하고 </a:t>
            </a:r>
            <a:r>
              <a:rPr lang="en-US" altLang="ko-KR" sz="1000" b="1" dirty="0" err="1">
                <a:solidFill>
                  <a:srgbClr val="FF0000"/>
                </a:solidFill>
              </a:rPr>
              <a:t>by.y</a:t>
            </a:r>
            <a:r>
              <a:rPr lang="ko-KR" altLang="en-US" sz="1000" b="1" dirty="0">
                <a:solidFill>
                  <a:srgbClr val="FF0000"/>
                </a:solidFill>
              </a:rPr>
              <a:t>는 두 번째 데이터 셋의 병합 기준 열의 이름을 지정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하여 결국에 공통적인 것만 출력하게 되는 것이다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2.2 </a:t>
            </a:r>
            <a:r>
              <a:rPr lang="ko-KR" altLang="en-US" sz="1350" b="1" dirty="0" err="1"/>
              <a:t>결측값</a:t>
            </a:r>
            <a:r>
              <a:rPr lang="ko-KR" altLang="en-US" sz="1350" b="1" dirty="0"/>
              <a:t> 대체 및 제거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099"/>
            <a:ext cx="5582452" cy="12649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950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z1 &lt;- c(1,2,3,NA,5,NA,8)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결측값이</a:t>
            </a:r>
            <a:r>
              <a:rPr lang="ko-KR" altLang="en-US" sz="1200" b="1" dirty="0">
                <a:solidFill>
                  <a:srgbClr val="4F784C"/>
                </a:solidFill>
              </a:rPr>
              <a:t> 포함된 벡터 </a:t>
            </a:r>
            <a:r>
              <a:rPr lang="en-US" altLang="ko-KR" sz="1200" b="1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200" b="1" dirty="0"/>
              <a:t>z2 &lt;- c(5,8,1,NA,3,NA,7)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결측값이</a:t>
            </a:r>
            <a:r>
              <a:rPr lang="ko-KR" altLang="en-US" sz="1200" b="1" dirty="0">
                <a:solidFill>
                  <a:srgbClr val="4F784C"/>
                </a:solidFill>
              </a:rPr>
              <a:t> 포함된 벡터 </a:t>
            </a:r>
            <a:r>
              <a:rPr lang="en-US" altLang="ko-KR" sz="1200" b="1" dirty="0">
                <a:solidFill>
                  <a:srgbClr val="4F784C"/>
                </a:solidFill>
              </a:rPr>
              <a:t>z2</a:t>
            </a:r>
          </a:p>
          <a:p>
            <a:r>
              <a:rPr lang="en-US" altLang="ko-KR" sz="1200" b="1" dirty="0"/>
              <a:t>z1[is.na(z1)] &lt;- 0 		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를 </a:t>
            </a:r>
            <a:r>
              <a:rPr lang="en-US" altLang="ko-KR" sz="1200" b="1" dirty="0">
                <a:solidFill>
                  <a:srgbClr val="4F784C"/>
                </a:solidFill>
              </a:rPr>
              <a:t>0</a:t>
            </a:r>
            <a:r>
              <a:rPr lang="ko-KR" altLang="en-US" sz="1200" b="1" dirty="0">
                <a:solidFill>
                  <a:srgbClr val="4F784C"/>
                </a:solidFill>
              </a:rPr>
              <a:t>으로 치환</a:t>
            </a:r>
          </a:p>
          <a:p>
            <a:r>
              <a:rPr lang="en-US" altLang="ko-KR" sz="1200" b="1" dirty="0"/>
              <a:t>z1</a:t>
            </a:r>
          </a:p>
          <a:p>
            <a:r>
              <a:rPr lang="en-US" altLang="ko-KR" sz="1200" b="1" dirty="0"/>
              <a:t>z3 &lt;- </a:t>
            </a:r>
            <a:r>
              <a:rPr lang="en-US" altLang="ko-KR" sz="1200" b="1" dirty="0" err="1"/>
              <a:t>as.vector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na.omit</a:t>
            </a:r>
            <a:r>
              <a:rPr lang="en-US" altLang="ko-KR" sz="1200" b="1" dirty="0"/>
              <a:t>(z2)) 	</a:t>
            </a:r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를 제거하고 새로운 벡터 생성</a:t>
            </a:r>
          </a:p>
          <a:p>
            <a:r>
              <a:rPr lang="en-US" altLang="ko-KR" sz="1200" b="1" dirty="0"/>
              <a:t>z3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E0E32BD-D03F-45EE-B133-0225B8D0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41" y="2840837"/>
            <a:ext cx="5572273" cy="134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3B3776B-6C51-449C-AF28-BE296A97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41" y="4154695"/>
            <a:ext cx="5572273" cy="47479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2D298D23-8B3D-4766-8099-9B3415A8DBA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xmlns="" id="{4EB140CF-D007-4474-A458-2824AF4D288F}"/>
              </a:ext>
            </a:extLst>
          </p:cNvPr>
          <p:cNvSpPr txBox="1">
            <a:spLocks/>
          </p:cNvSpPr>
          <p:nvPr/>
        </p:nvSpPr>
        <p:spPr>
          <a:xfrm>
            <a:off x="5933110" y="3173204"/>
            <a:ext cx="2610872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na.omit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매개변수로 온 데이터 중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만 제거를 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09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C006AD8D-A147-47A1-AF04-24842C7E29C3}"/>
              </a:ext>
            </a:extLst>
          </p:cNvPr>
          <p:cNvSpPr txBox="1">
            <a:spLocks/>
          </p:cNvSpPr>
          <p:nvPr/>
        </p:nvSpPr>
        <p:spPr>
          <a:xfrm>
            <a:off x="721175" y="2256715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15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매트릭스와 데이터프레임의 </a:t>
            </a:r>
            <a:r>
              <a:rPr lang="ko-KR" altLang="en-US" sz="1500" b="1" dirty="0" err="1"/>
              <a:t>결측값</a:t>
            </a:r>
            <a:r>
              <a:rPr lang="ko-KR" altLang="en-US" sz="1500" b="1" dirty="0"/>
              <a:t> 처리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3.1 </a:t>
            </a:r>
            <a:r>
              <a:rPr lang="ko-KR" altLang="en-US" sz="1350" b="1" dirty="0" err="1"/>
              <a:t>결측값이</a:t>
            </a:r>
            <a:r>
              <a:rPr lang="ko-KR" altLang="en-US" sz="1350" b="1" dirty="0"/>
              <a:t> 포함된 데이터프레임 생성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875495" y="142387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875495" y="1779138"/>
            <a:ext cx="5582452" cy="10961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854081" y="147454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918091" y="1816904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F784C"/>
                </a:solidFill>
              </a:rPr>
              <a:t># NA</a:t>
            </a:r>
            <a:r>
              <a:rPr lang="ko-KR" altLang="en-US" sz="1200" b="1" dirty="0">
                <a:solidFill>
                  <a:srgbClr val="4F784C"/>
                </a:solidFill>
              </a:rPr>
              <a:t>를 포함하는 </a:t>
            </a:r>
            <a:r>
              <a:rPr lang="en-US" altLang="ko-KR" sz="1200" b="1" dirty="0">
                <a:solidFill>
                  <a:srgbClr val="4F784C"/>
                </a:solidFill>
              </a:rPr>
              <a:t>test </a:t>
            </a:r>
            <a:r>
              <a:rPr lang="ko-KR" altLang="en-US" sz="1200" b="1" dirty="0">
                <a:solidFill>
                  <a:srgbClr val="4F784C"/>
                </a:solidFill>
              </a:rPr>
              <a:t>데이터 생성</a:t>
            </a:r>
          </a:p>
          <a:p>
            <a:r>
              <a:rPr lang="en-US" altLang="ko-KR" sz="1200" b="1" dirty="0"/>
              <a:t>x &lt;- iris</a:t>
            </a:r>
          </a:p>
          <a:p>
            <a:r>
              <a:rPr lang="en-US" altLang="ko-KR" sz="1200" b="1" dirty="0"/>
              <a:t>x[1,2]&lt;- NA; x[1,3]&lt;- NA</a:t>
            </a:r>
          </a:p>
          <a:p>
            <a:r>
              <a:rPr lang="en-US" altLang="ko-KR" sz="1200" b="1" dirty="0"/>
              <a:t>x[2,3]&lt;- NA; x[3,4]&lt;- NA</a:t>
            </a:r>
          </a:p>
          <a:p>
            <a:r>
              <a:rPr lang="en-US" altLang="ko-KR" sz="1200" b="1" dirty="0"/>
              <a:t>head(x)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2514953-B40B-47CA-BD43-40A443C0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23" y="2961338"/>
            <a:ext cx="5582452" cy="177065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D24886E9-E9E0-41CC-A7F3-E4F6C78EDD8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7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3.2 </a:t>
            </a:r>
            <a:r>
              <a:rPr lang="ko-KR" altLang="en-US" sz="1350" b="1" dirty="0"/>
              <a:t>데이터프레임의 </a:t>
            </a:r>
            <a:r>
              <a:rPr lang="ko-KR" altLang="en-US" sz="1350" b="1" dirty="0" err="1"/>
              <a:t>열별</a:t>
            </a:r>
            <a:r>
              <a:rPr lang="ko-KR" altLang="en-US" sz="1350" b="1" dirty="0"/>
              <a:t> </a:t>
            </a:r>
            <a:r>
              <a:rPr lang="ko-KR" altLang="en-US" sz="1350" b="1" dirty="0" err="1"/>
              <a:t>결측값</a:t>
            </a:r>
            <a:r>
              <a:rPr lang="ko-KR" altLang="en-US" sz="1350" b="1" dirty="0"/>
              <a:t> 확인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0"/>
            <a:ext cx="5582452" cy="250767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320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F784C"/>
                </a:solidFill>
              </a:rPr>
              <a:t># for</a:t>
            </a:r>
            <a:r>
              <a:rPr lang="ko-KR" altLang="en-US" sz="1200" b="1" dirty="0">
                <a:solidFill>
                  <a:srgbClr val="4F784C"/>
                </a:solidFill>
              </a:rPr>
              <a:t>문을 이용한 방법</a:t>
            </a:r>
          </a:p>
          <a:p>
            <a:r>
              <a:rPr lang="en-US" altLang="ko-KR" sz="1200" b="1" dirty="0"/>
              <a:t>for 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1:ncol(x)) {</a:t>
            </a:r>
          </a:p>
          <a:p>
            <a:r>
              <a:rPr lang="en-US" altLang="ko-KR" sz="1200" b="1" dirty="0"/>
              <a:t>    this.na &lt;- is.na(x[,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</a:t>
            </a:r>
          </a:p>
          <a:p>
            <a:r>
              <a:rPr lang="en-US" altLang="ko-KR" sz="1200" b="1" dirty="0"/>
              <a:t>    cat(</a:t>
            </a:r>
            <a:r>
              <a:rPr lang="en-US" altLang="ko-KR" sz="1200" b="1" dirty="0" err="1"/>
              <a:t>colnames</a:t>
            </a:r>
            <a:r>
              <a:rPr lang="en-US" altLang="ko-KR" sz="1200" b="1" dirty="0"/>
              <a:t>(x)[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"\t", sum(this.na), "\n")</a:t>
            </a:r>
          </a:p>
          <a:p>
            <a:r>
              <a:rPr lang="en-US" altLang="ko-KR" sz="1200" b="1" dirty="0"/>
              <a:t>}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 apply</a:t>
            </a:r>
            <a:r>
              <a:rPr lang="ko-KR" altLang="en-US" sz="1200" b="1" dirty="0">
                <a:solidFill>
                  <a:srgbClr val="4F784C"/>
                </a:solidFill>
              </a:rPr>
              <a:t>를 이용한 방법</a:t>
            </a:r>
          </a:p>
          <a:p>
            <a:r>
              <a:rPr lang="en-US" altLang="ko-KR" sz="1200" b="1" dirty="0" err="1"/>
              <a:t>col_na</a:t>
            </a:r>
            <a:r>
              <a:rPr lang="en-US" altLang="ko-KR" sz="1200" b="1" dirty="0"/>
              <a:t> &lt;- function(y) {</a:t>
            </a:r>
          </a:p>
          <a:p>
            <a:r>
              <a:rPr lang="en-US" altLang="ko-KR" sz="1200" b="1" dirty="0"/>
              <a:t>    return(sum(is.na(y)))</a:t>
            </a:r>
          </a:p>
          <a:p>
            <a:r>
              <a:rPr lang="en-US" altLang="ko-KR" sz="1200" b="1" dirty="0"/>
              <a:t>}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na_count</a:t>
            </a:r>
            <a:r>
              <a:rPr lang="en-US" altLang="ko-KR" sz="1200" b="1" dirty="0"/>
              <a:t> &lt;-apply(x, 2, FUN=</a:t>
            </a:r>
            <a:r>
              <a:rPr lang="en-US" altLang="ko-KR" sz="1200" b="1" dirty="0" err="1"/>
              <a:t>col_na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na_count</a:t>
            </a:r>
            <a:endParaRPr lang="ko-KR" altLang="en-US" sz="1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5FC08007-31C9-4230-B1A2-9231C92EEAD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xmlns="" id="{B07CA6FF-DEF9-4C16-A3F8-1BAA6627CEE9}"/>
              </a:ext>
            </a:extLst>
          </p:cNvPr>
          <p:cNvSpPr txBox="1">
            <a:spLocks/>
          </p:cNvSpPr>
          <p:nvPr/>
        </p:nvSpPr>
        <p:spPr>
          <a:xfrm>
            <a:off x="4758895" y="3468502"/>
            <a:ext cx="2610872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앞서 강의한 바 있지만</a:t>
            </a:r>
            <a:r>
              <a:rPr lang="en-US" altLang="ko-KR" sz="1000" b="1" dirty="0">
                <a:solidFill>
                  <a:srgbClr val="FF0000"/>
                </a:solidFill>
              </a:rPr>
              <a:t>, apply()</a:t>
            </a:r>
            <a:r>
              <a:rPr lang="ko-KR" altLang="en-US" sz="1000" b="1" dirty="0">
                <a:solidFill>
                  <a:srgbClr val="FF0000"/>
                </a:solidFill>
              </a:rPr>
              <a:t>함수는 매개변수로 오는 데이터프레임에</a:t>
            </a:r>
            <a:r>
              <a:rPr lang="en-US" altLang="ko-KR" sz="1000" b="1" dirty="0">
                <a:solidFill>
                  <a:srgbClr val="FF0000"/>
                </a:solidFill>
              </a:rPr>
              <a:t> 1</a:t>
            </a:r>
            <a:r>
              <a:rPr lang="ko-KR" altLang="en-US" sz="1000" b="1" dirty="0">
                <a:solidFill>
                  <a:srgbClr val="FF0000"/>
                </a:solidFill>
              </a:rPr>
              <a:t>이면 </a:t>
            </a:r>
            <a:r>
              <a:rPr lang="ko-KR" altLang="en-US" sz="1000" b="1" dirty="0" err="1">
                <a:solidFill>
                  <a:srgbClr val="FF0000"/>
                </a:solidFill>
              </a:rPr>
              <a:t>행방향</a:t>
            </a:r>
            <a:r>
              <a:rPr lang="en-US" altLang="ko-KR" sz="1000" b="1" dirty="0">
                <a:solidFill>
                  <a:srgbClr val="FF0000"/>
                </a:solidFill>
              </a:rPr>
              <a:t>, 2</a:t>
            </a:r>
            <a:r>
              <a:rPr lang="ko-KR" altLang="en-US" sz="1000" b="1" dirty="0">
                <a:solidFill>
                  <a:srgbClr val="FF0000"/>
                </a:solidFill>
              </a:rPr>
              <a:t>이면 열방향으로 뒤에 오는 함수를 적용하는 함수이다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여기서는 현재 </a:t>
            </a:r>
            <a:r>
              <a:rPr lang="en-US" altLang="ko-KR" sz="1000" b="1" dirty="0">
                <a:solidFill>
                  <a:srgbClr val="FF0000"/>
                </a:solidFill>
              </a:rPr>
              <a:t>x</a:t>
            </a:r>
            <a:r>
              <a:rPr lang="ko-KR" altLang="en-US" sz="1000" b="1" dirty="0">
                <a:solidFill>
                  <a:srgbClr val="FF0000"/>
                </a:solidFill>
              </a:rPr>
              <a:t>데이터프레임에 열방향으로 </a:t>
            </a:r>
            <a:r>
              <a:rPr lang="en-US" altLang="ko-KR" sz="1000" b="1" dirty="0" err="1">
                <a:solidFill>
                  <a:srgbClr val="FF0000"/>
                </a:solidFill>
              </a:rPr>
              <a:t>col_na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</a:rPr>
              <a:t>라는 사용자 정의함수를 지정하여 열방향의 </a:t>
            </a:r>
            <a:r>
              <a:rPr lang="en-US" altLang="ko-KR" sz="1000" b="1" dirty="0">
                <a:solidFill>
                  <a:srgbClr val="FF0000"/>
                </a:solidFill>
              </a:rPr>
              <a:t>NA</a:t>
            </a:r>
            <a:r>
              <a:rPr lang="ko-KR" altLang="en-US" sz="1000" b="1" dirty="0">
                <a:solidFill>
                  <a:srgbClr val="FF0000"/>
                </a:solidFill>
              </a:rPr>
              <a:t>값의 합계를 구하고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ADEE1B1-6B14-44C1-8E2C-35E80810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75" y="580280"/>
            <a:ext cx="5582452" cy="438885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F9C3FF1-EEE9-4B79-B7C3-410F04D83AA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13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3.3 </a:t>
            </a:r>
            <a:r>
              <a:rPr lang="ko-KR" altLang="en-US" sz="1350" b="1" dirty="0"/>
              <a:t>데이터프레임의 </a:t>
            </a:r>
            <a:r>
              <a:rPr lang="ko-KR" altLang="en-US" sz="1350" b="1" dirty="0" err="1"/>
              <a:t>행별</a:t>
            </a:r>
            <a:r>
              <a:rPr lang="ko-KR" altLang="en-US" sz="1350" b="1" dirty="0"/>
              <a:t> </a:t>
            </a:r>
            <a:r>
              <a:rPr lang="ko-KR" altLang="en-US" sz="1350" b="1" dirty="0" err="1"/>
              <a:t>결측값</a:t>
            </a:r>
            <a:r>
              <a:rPr lang="ko-KR" altLang="en-US" sz="1350" b="1" dirty="0"/>
              <a:t> 확인</a:t>
            </a:r>
          </a:p>
          <a:p>
            <a:pPr marL="0" indent="0">
              <a:buNone/>
            </a:pP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42938" lvl="2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DEA3BC-8E63-47FA-A899-3C7E3CD4148C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06ED8C-CFEC-41FF-BE7B-021386F3DBD2}"/>
              </a:ext>
            </a:extLst>
          </p:cNvPr>
          <p:cNvSpPr/>
          <p:nvPr/>
        </p:nvSpPr>
        <p:spPr>
          <a:xfrm>
            <a:off x="1774233" y="1408100"/>
            <a:ext cx="5582452" cy="9273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E428DD-636F-45E9-8FD8-38A7FD7E64E0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7-5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8FCF69-4F31-4FBE-A647-C887BA021674}"/>
              </a:ext>
            </a:extLst>
          </p:cNvPr>
          <p:cNvSpPr txBox="1"/>
          <p:nvPr/>
        </p:nvSpPr>
        <p:spPr>
          <a:xfrm>
            <a:off x="1816830" y="1445865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rowSums</a:t>
            </a:r>
            <a:r>
              <a:rPr lang="en-US" altLang="ko-KR" sz="1200" b="1" dirty="0"/>
              <a:t>(is.na(x)) </a:t>
            </a:r>
            <a:r>
              <a:rPr lang="en-US" altLang="ko-KR" sz="1200" b="1" dirty="0">
                <a:solidFill>
                  <a:srgbClr val="4F784C"/>
                </a:solidFill>
              </a:rPr>
              <a:t>			# </a:t>
            </a:r>
            <a:r>
              <a:rPr lang="ko-KR" altLang="en-US" sz="1200" b="1" dirty="0" err="1">
                <a:solidFill>
                  <a:srgbClr val="4F784C"/>
                </a:solidFill>
              </a:rPr>
              <a:t>행별</a:t>
            </a:r>
            <a:r>
              <a:rPr lang="ko-KR" altLang="en-US" sz="1200" b="1" dirty="0">
                <a:solidFill>
                  <a:srgbClr val="4F784C"/>
                </a:solidFill>
              </a:rPr>
              <a:t> </a:t>
            </a:r>
            <a:r>
              <a:rPr lang="en-US" altLang="ko-KR" sz="1200" b="1" dirty="0">
                <a:solidFill>
                  <a:srgbClr val="4F784C"/>
                </a:solidFill>
              </a:rPr>
              <a:t>NA</a:t>
            </a:r>
            <a:r>
              <a:rPr lang="ko-KR" altLang="en-US" sz="1200" b="1" dirty="0">
                <a:solidFill>
                  <a:srgbClr val="4F784C"/>
                </a:solidFill>
              </a:rPr>
              <a:t>의 개수</a:t>
            </a:r>
          </a:p>
          <a:p>
            <a:r>
              <a:rPr lang="en-US" altLang="ko-KR" sz="1200" b="1" dirty="0"/>
              <a:t>sum(</a:t>
            </a:r>
            <a:r>
              <a:rPr lang="en-US" altLang="ko-KR" sz="1200" b="1" dirty="0" err="1"/>
              <a:t>rowSums</a:t>
            </a:r>
            <a:r>
              <a:rPr lang="en-US" altLang="ko-KR" sz="1200" b="1" dirty="0"/>
              <a:t>(is.na(x))&gt;0) </a:t>
            </a:r>
            <a:r>
              <a:rPr lang="en-US" altLang="ko-KR" sz="1200" b="1" dirty="0">
                <a:solidFill>
                  <a:srgbClr val="4F784C"/>
                </a:solidFill>
              </a:rPr>
              <a:t>		# NA</a:t>
            </a:r>
            <a:r>
              <a:rPr lang="ko-KR" altLang="en-US" sz="1200" b="1" dirty="0">
                <a:solidFill>
                  <a:srgbClr val="4F784C"/>
                </a:solidFill>
              </a:rPr>
              <a:t>가 포함된 행의 개수</a:t>
            </a:r>
          </a:p>
          <a:p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sum(is.na(x)) </a:t>
            </a:r>
            <a:r>
              <a:rPr lang="en-US" altLang="ko-KR" sz="1200" b="1" dirty="0">
                <a:solidFill>
                  <a:srgbClr val="4F784C"/>
                </a:solidFill>
              </a:rPr>
              <a:t>			# </a:t>
            </a:r>
            <a:r>
              <a:rPr lang="ko-KR" altLang="en-US" sz="1200" b="1" dirty="0">
                <a:solidFill>
                  <a:srgbClr val="4F784C"/>
                </a:solidFill>
              </a:rPr>
              <a:t>데이터셋 전체에서 </a:t>
            </a:r>
            <a:r>
              <a:rPr lang="en-US" altLang="ko-KR" sz="1200" b="1" dirty="0">
                <a:solidFill>
                  <a:srgbClr val="4F784C"/>
                </a:solidFill>
              </a:rPr>
              <a:t>NA </a:t>
            </a:r>
            <a:r>
              <a:rPr lang="ko-KR" altLang="en-US" sz="1200" b="1" dirty="0">
                <a:solidFill>
                  <a:srgbClr val="4F784C"/>
                </a:solidFill>
              </a:rPr>
              <a:t>개수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04BE304-540D-4F7C-8854-85185B1B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73" y="2493585"/>
            <a:ext cx="5596012" cy="223840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9600670-A525-434C-801E-434CB990492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결측값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xmlns="" id="{F78D2498-C9C5-4087-A3D6-8AE8DCA7AA53}"/>
              </a:ext>
            </a:extLst>
          </p:cNvPr>
          <p:cNvSpPr txBox="1">
            <a:spLocks/>
          </p:cNvSpPr>
          <p:nvPr/>
        </p:nvSpPr>
        <p:spPr>
          <a:xfrm>
            <a:off x="6684132" y="1442726"/>
            <a:ext cx="2610872" cy="50811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>
                <a:solidFill>
                  <a:srgbClr val="FF0000"/>
                </a:solidFill>
              </a:rPr>
              <a:t>rowSums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</a:rPr>
              <a:t>는 행의 합계를 구하는 함수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하지만</a:t>
            </a:r>
            <a:r>
              <a:rPr lang="en-US" altLang="ko-KR" sz="1000" b="1" dirty="0">
                <a:solidFill>
                  <a:srgbClr val="FF0000"/>
                </a:solidFill>
              </a:rPr>
              <a:t>, sum(</a:t>
            </a:r>
            <a:r>
              <a:rPr lang="en-US" altLang="ko-KR" sz="1000" b="1" dirty="0" err="1">
                <a:solidFill>
                  <a:srgbClr val="FF0000"/>
                </a:solidFill>
              </a:rPr>
              <a:t>rowSums</a:t>
            </a:r>
            <a:r>
              <a:rPr lang="en-US" altLang="ko-KR" sz="1000" b="1" dirty="0">
                <a:solidFill>
                  <a:srgbClr val="FF0000"/>
                </a:solidFill>
              </a:rPr>
              <a:t>(is.na(x))&gt;0)</a:t>
            </a:r>
            <a:r>
              <a:rPr lang="ko-KR" altLang="en-US" sz="1000" b="1" dirty="0">
                <a:solidFill>
                  <a:srgbClr val="FF0000"/>
                </a:solidFill>
              </a:rPr>
              <a:t>은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is.na()</a:t>
            </a:r>
            <a:r>
              <a:rPr lang="ko-KR" altLang="en-US" sz="1000" b="1" dirty="0">
                <a:solidFill>
                  <a:srgbClr val="FF0000"/>
                </a:solidFill>
              </a:rPr>
              <a:t>가 있으면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을 반환하기 때문에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결과가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이 출력이 됨을 알자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8179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1757</Words>
  <Application>Microsoft Office PowerPoint</Application>
  <PresentationFormat>화면 슬라이드 쇼(16:9)</PresentationFormat>
  <Paragraphs>512</Paragraphs>
  <Slides>50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671</cp:revision>
  <dcterms:created xsi:type="dcterms:W3CDTF">2012-07-23T02:34:37Z</dcterms:created>
  <dcterms:modified xsi:type="dcterms:W3CDTF">2020-03-24T01:45:11Z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