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30275213" cy="42803763"/>
  <p:notesSz cx="9926638" cy="143557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775"/>
    <a:srgbClr val="FFBDBD"/>
    <a:srgbClr val="BDD7EE"/>
    <a:srgbClr val="5B9BD5"/>
    <a:srgbClr val="DEEBF7"/>
    <a:srgbClr val="E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1" autoAdjust="0"/>
    <p:restoredTop sz="96395" autoAdjust="0"/>
  </p:normalViewPr>
  <p:slideViewPr>
    <p:cSldViewPr snapToGrid="0">
      <p:cViewPr varScale="1">
        <p:scale>
          <a:sx n="21" d="100"/>
          <a:sy n="21" d="100"/>
        </p:scale>
        <p:origin x="32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6AD8-1016-4FA8-89A6-AA2E3D347A8C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E9BE-6A24-454D-B273-61EBD016E4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33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6AD8-1016-4FA8-89A6-AA2E3D347A8C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E9BE-6A24-454D-B273-61EBD016E4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31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6AD8-1016-4FA8-89A6-AA2E3D347A8C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E9BE-6A24-454D-B273-61EBD016E4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86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6AD8-1016-4FA8-89A6-AA2E3D347A8C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E9BE-6A24-454D-B273-61EBD016E4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66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6AD8-1016-4FA8-89A6-AA2E3D347A8C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E9BE-6A24-454D-B273-61EBD016E4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17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6AD8-1016-4FA8-89A6-AA2E3D347A8C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E9BE-6A24-454D-B273-61EBD016E4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75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6AD8-1016-4FA8-89A6-AA2E3D347A8C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E9BE-6A24-454D-B273-61EBD016E4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85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6AD8-1016-4FA8-89A6-AA2E3D347A8C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E9BE-6A24-454D-B273-61EBD016E4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402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6AD8-1016-4FA8-89A6-AA2E3D347A8C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E9BE-6A24-454D-B273-61EBD016E4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61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6AD8-1016-4FA8-89A6-AA2E3D347A8C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E9BE-6A24-454D-B273-61EBD016E4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81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6AD8-1016-4FA8-89A6-AA2E3D347A8C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E9BE-6A24-454D-B273-61EBD016E4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60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66AD8-1016-4FA8-89A6-AA2E3D347A8C}" type="datetimeFigureOut">
              <a:rPr lang="de-DE" smtClean="0"/>
              <a:t>17.01.2019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5E9BE-6A24-454D-B273-61EBD016E4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76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ruppieren 728"/>
          <p:cNvGrpSpPr/>
          <p:nvPr/>
        </p:nvGrpSpPr>
        <p:grpSpPr>
          <a:xfrm>
            <a:off x="1468584" y="481011"/>
            <a:ext cx="28120019" cy="41937719"/>
            <a:chOff x="1468584" y="481011"/>
            <a:chExt cx="28120019" cy="41937719"/>
          </a:xfrm>
        </p:grpSpPr>
        <p:sp>
          <p:nvSpPr>
            <p:cNvPr id="568" name="Rechteck 11"/>
            <p:cNvSpPr/>
            <p:nvPr/>
          </p:nvSpPr>
          <p:spPr>
            <a:xfrm flipH="1">
              <a:off x="13325545" y="38985722"/>
              <a:ext cx="594101" cy="1946551"/>
            </a:xfrm>
            <a:custGeom>
              <a:avLst/>
              <a:gdLst>
                <a:gd name="connsiteX0" fmla="*/ 0 w 598784"/>
                <a:gd name="connsiteY0" fmla="*/ 0 h 2031325"/>
                <a:gd name="connsiteX1" fmla="*/ 598784 w 598784"/>
                <a:gd name="connsiteY1" fmla="*/ 0 h 2031325"/>
                <a:gd name="connsiteX2" fmla="*/ 598784 w 598784"/>
                <a:gd name="connsiteY2" fmla="*/ 2031325 h 2031325"/>
                <a:gd name="connsiteX3" fmla="*/ 0 w 598784"/>
                <a:gd name="connsiteY3" fmla="*/ 2031325 h 2031325"/>
                <a:gd name="connsiteX4" fmla="*/ 0 w 598784"/>
                <a:gd name="connsiteY4" fmla="*/ 0 h 2031325"/>
                <a:gd name="connsiteX0" fmla="*/ 0 w 611484"/>
                <a:gd name="connsiteY0" fmla="*/ 0 h 2031325"/>
                <a:gd name="connsiteX1" fmla="*/ 611484 w 611484"/>
                <a:gd name="connsiteY1" fmla="*/ 495300 h 2031325"/>
                <a:gd name="connsiteX2" fmla="*/ 598784 w 611484"/>
                <a:gd name="connsiteY2" fmla="*/ 2031325 h 2031325"/>
                <a:gd name="connsiteX3" fmla="*/ 0 w 611484"/>
                <a:gd name="connsiteY3" fmla="*/ 2031325 h 2031325"/>
                <a:gd name="connsiteX4" fmla="*/ 0 w 611484"/>
                <a:gd name="connsiteY4" fmla="*/ 0 h 2031325"/>
                <a:gd name="connsiteX0" fmla="*/ 0 w 611484"/>
                <a:gd name="connsiteY0" fmla="*/ 0 h 2031325"/>
                <a:gd name="connsiteX1" fmla="*/ 611484 w 611484"/>
                <a:gd name="connsiteY1" fmla="*/ 495300 h 2031325"/>
                <a:gd name="connsiteX2" fmla="*/ 611484 w 611484"/>
                <a:gd name="connsiteY2" fmla="*/ 1523325 h 2031325"/>
                <a:gd name="connsiteX3" fmla="*/ 0 w 611484"/>
                <a:gd name="connsiteY3" fmla="*/ 2031325 h 2031325"/>
                <a:gd name="connsiteX4" fmla="*/ 0 w 611484"/>
                <a:gd name="connsiteY4" fmla="*/ 0 h 2031325"/>
                <a:gd name="connsiteX0" fmla="*/ 0 w 611484"/>
                <a:gd name="connsiteY0" fmla="*/ 0 h 2031325"/>
                <a:gd name="connsiteX1" fmla="*/ 611484 w 611484"/>
                <a:gd name="connsiteY1" fmla="*/ 391195 h 2031325"/>
                <a:gd name="connsiteX2" fmla="*/ 611484 w 611484"/>
                <a:gd name="connsiteY2" fmla="*/ 1523325 h 2031325"/>
                <a:gd name="connsiteX3" fmla="*/ 0 w 611484"/>
                <a:gd name="connsiteY3" fmla="*/ 2031325 h 2031325"/>
                <a:gd name="connsiteX4" fmla="*/ 0 w 611484"/>
                <a:gd name="connsiteY4" fmla="*/ 0 h 203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484" h="2031325">
                  <a:moveTo>
                    <a:pt x="0" y="0"/>
                  </a:moveTo>
                  <a:lnTo>
                    <a:pt x="611484" y="391195"/>
                  </a:lnTo>
                  <a:lnTo>
                    <a:pt x="611484" y="1523325"/>
                  </a:lnTo>
                  <a:lnTo>
                    <a:pt x="0" y="20313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dirty="0">
                <a:solidFill>
                  <a:schemeClr val="tx1"/>
                </a:solidFill>
              </a:endParaRPr>
            </a:p>
          </p:txBody>
        </p:sp>
        <p:sp>
          <p:nvSpPr>
            <p:cNvPr id="64" name="Textfeld 63"/>
            <p:cNvSpPr txBox="1"/>
            <p:nvPr/>
          </p:nvSpPr>
          <p:spPr>
            <a:xfrm>
              <a:off x="1468584" y="12335252"/>
              <a:ext cx="6522653" cy="13095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DE" sz="3600" dirty="0" smtClean="0"/>
                <a:t>SLURM </a:t>
              </a:r>
              <a:r>
                <a:rPr lang="en-US" dirty="0"/>
                <a:t>lower levels depend on higher; everything on the same level (e.g. </a:t>
              </a:r>
              <a:r>
                <a:rPr lang="en-US" dirty="0" err="1"/>
                <a:t>Kallisto</a:t>
              </a:r>
              <a:r>
                <a:rPr lang="en-US" dirty="0"/>
                <a:t> and Seq2hla) and all unconnected (e.g. Mapsplice and </a:t>
              </a:r>
              <a:r>
                <a:rPr lang="en-US" dirty="0" err="1"/>
                <a:t>Starfusion</a:t>
              </a:r>
              <a:r>
                <a:rPr lang="en-US" dirty="0"/>
                <a:t>) jobs may run in parallel</a:t>
              </a:r>
              <a:endParaRPr lang="de-DE" sz="3600" dirty="0"/>
            </a:p>
          </p:txBody>
        </p:sp>
        <p:sp>
          <p:nvSpPr>
            <p:cNvPr id="334" name="Rechteck 333"/>
            <p:cNvSpPr/>
            <p:nvPr/>
          </p:nvSpPr>
          <p:spPr>
            <a:xfrm>
              <a:off x="5758709" y="27991091"/>
              <a:ext cx="7867166" cy="1041508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3200" dirty="0" err="1" smtClean="0">
                  <a:solidFill>
                    <a:schemeClr val="tx1"/>
                  </a:solidFill>
                </a:rPr>
                <a:t>fetchdata</a:t>
              </a:r>
              <a:endParaRPr lang="de-DE" sz="32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hteck 61"/>
            <p:cNvSpPr/>
            <p:nvPr/>
          </p:nvSpPr>
          <p:spPr>
            <a:xfrm>
              <a:off x="1470783" y="12346724"/>
              <a:ext cx="26906212" cy="26253828"/>
            </a:xfrm>
            <a:prstGeom prst="rect">
              <a:avLst/>
            </a:prstGeom>
            <a:noFill/>
            <a:ln w="762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17344168" y="2639386"/>
              <a:ext cx="6323980" cy="2237303"/>
            </a:xfrm>
            <a:prstGeom prst="rect">
              <a:avLst/>
            </a:prstGeom>
            <a:solidFill>
              <a:srgbClr val="FFBDBD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Directory containing read files in </a:t>
              </a:r>
              <a:r>
                <a:rPr lang="en-US" dirty="0" err="1">
                  <a:solidFill>
                    <a:schemeClr val="tx1"/>
                  </a:solidFill>
                </a:rPr>
                <a:t>fastq</a:t>
              </a:r>
              <a:r>
                <a:rPr lang="en-US" dirty="0">
                  <a:solidFill>
                    <a:schemeClr val="tx1"/>
                  </a:solidFill>
                </a:rPr>
                <a:t> format.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Read files must end on "*.fastq.gz" or "*.fq.gz"; all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other files in the directory are ignored. Only </a:t>
              </a:r>
              <a:r>
                <a:rPr lang="en-US" dirty="0" smtClean="0">
                  <a:solidFill>
                    <a:schemeClr val="tx1"/>
                  </a:solidFill>
                </a:rPr>
                <a:t>Paired-End </a:t>
              </a:r>
              <a:r>
                <a:rPr lang="en-US" dirty="0">
                  <a:solidFill>
                    <a:schemeClr val="tx1"/>
                  </a:solidFill>
                </a:rPr>
                <a:t>data is currently supported and R1/R2 </a:t>
              </a:r>
              <a:r>
                <a:rPr lang="en-US" dirty="0" smtClean="0">
                  <a:solidFill>
                    <a:schemeClr val="tx1"/>
                  </a:solidFill>
                </a:rPr>
                <a:t>read files may </a:t>
              </a:r>
              <a:r>
                <a:rPr lang="en-US" dirty="0">
                  <a:solidFill>
                    <a:schemeClr val="tx1"/>
                  </a:solidFill>
                </a:rPr>
                <a:t>not differ in their names (except for </a:t>
              </a:r>
              <a:r>
                <a:rPr lang="en-US" dirty="0" smtClean="0">
                  <a:solidFill>
                    <a:schemeClr val="tx1"/>
                  </a:solidFill>
                </a:rPr>
                <a:t>the </a:t>
              </a:r>
              <a:r>
                <a:rPr lang="de-DE" dirty="0" smtClean="0">
                  <a:solidFill>
                    <a:schemeClr val="tx1"/>
                  </a:solidFill>
                </a:rPr>
                <a:t>"R1/R2</a:t>
              </a:r>
              <a:r>
                <a:rPr lang="de-DE" dirty="0">
                  <a:solidFill>
                    <a:schemeClr val="tx1"/>
                  </a:solidFill>
                </a:rPr>
                <a:t>"-identifier).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13902455" y="2633114"/>
              <a:ext cx="3441713" cy="2243576"/>
            </a:xfrm>
            <a:prstGeom prst="rect">
              <a:avLst/>
            </a:prstGeom>
            <a:solidFill>
              <a:srgbClr val="FFBDBD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3200" dirty="0" smtClean="0">
                  <a:solidFill>
                    <a:schemeClr val="tx1"/>
                  </a:solidFill>
                </a:rPr>
                <a:t>File </a:t>
              </a:r>
              <a:r>
                <a:rPr lang="de-DE" sz="3200" dirty="0" err="1" smtClean="0">
                  <a:solidFill>
                    <a:schemeClr val="tx1"/>
                  </a:solidFill>
                </a:rPr>
                <a:t>directory</a:t>
              </a:r>
              <a:endParaRPr lang="de-DE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262" name="Gewinkelter Verbinder 261"/>
            <p:cNvCxnSpPr/>
            <p:nvPr/>
          </p:nvCxnSpPr>
          <p:spPr>
            <a:xfrm rot="5400000">
              <a:off x="10928362" y="7680211"/>
              <a:ext cx="8147764" cy="1951516"/>
            </a:xfrm>
            <a:prstGeom prst="bentConnector3">
              <a:avLst>
                <a:gd name="adj1" fmla="val 92343"/>
              </a:avLst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hteck 55"/>
            <p:cNvSpPr/>
            <p:nvPr/>
          </p:nvSpPr>
          <p:spPr>
            <a:xfrm>
              <a:off x="15372961" y="12684180"/>
              <a:ext cx="4453760" cy="11274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 err="1" smtClean="0">
                  <a:solidFill>
                    <a:schemeClr val="tx1"/>
                  </a:solidFill>
                </a:rPr>
                <a:t>Gerneate</a:t>
              </a:r>
              <a:r>
                <a:rPr lang="de-DE" dirty="0" smtClean="0">
                  <a:solidFill>
                    <a:schemeClr val="tx1"/>
                  </a:solidFill>
                </a:rPr>
                <a:t> fastqc report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7" name="Rechteck 46"/>
            <p:cNvSpPr/>
            <p:nvPr/>
          </p:nvSpPr>
          <p:spPr>
            <a:xfrm>
              <a:off x="15372960" y="14482743"/>
              <a:ext cx="4453761" cy="11274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 smtClean="0">
                  <a:solidFill>
                    <a:schemeClr val="tx1"/>
                  </a:solidFill>
                </a:rPr>
                <a:t>Read </a:t>
              </a:r>
              <a:r>
                <a:rPr lang="de-DE" dirty="0" err="1" smtClean="0">
                  <a:solidFill>
                    <a:schemeClr val="tx1"/>
                  </a:solidFill>
                </a:rPr>
                <a:t>trimming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according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to</a:t>
              </a:r>
              <a:r>
                <a:rPr lang="de-DE" dirty="0" smtClean="0">
                  <a:solidFill>
                    <a:schemeClr val="tx1"/>
                  </a:solidFill>
                </a:rPr>
                <a:t> fastqc report (</a:t>
              </a:r>
              <a:r>
                <a:rPr lang="de-DE" dirty="0" err="1" smtClean="0">
                  <a:solidFill>
                    <a:schemeClr val="tx1"/>
                  </a:solidFill>
                </a:rPr>
                <a:t>from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the</a:t>
              </a:r>
              <a:r>
                <a:rPr lang="de-DE" dirty="0" smtClean="0">
                  <a:solidFill>
                    <a:schemeClr val="tx1"/>
                  </a:solidFill>
                </a:rPr>
                <a:t> end </a:t>
              </a:r>
              <a:r>
                <a:rPr lang="de-DE" dirty="0" err="1" smtClean="0">
                  <a:solidFill>
                    <a:schemeClr val="tx1"/>
                  </a:solidFill>
                </a:rPr>
                <a:t>until</a:t>
              </a:r>
              <a:r>
                <a:rPr lang="de-DE" dirty="0" smtClean="0">
                  <a:solidFill>
                    <a:schemeClr val="tx1"/>
                  </a:solidFill>
                </a:rPr>
                <a:t> FRED-score </a:t>
              </a:r>
              <a:r>
                <a:rPr lang="de-DE" dirty="0" err="1">
                  <a:solidFill>
                    <a:schemeClr val="tx1"/>
                  </a:solidFill>
                </a:rPr>
                <a:t>cutoff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smtClean="0">
                  <a:solidFill>
                    <a:schemeClr val="tx1"/>
                  </a:solidFill>
                </a:rPr>
                <a:t>28)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6743656" y="10039084"/>
              <a:ext cx="2702145" cy="11274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 smtClean="0">
                  <a:solidFill>
                    <a:schemeClr val="tx1"/>
                  </a:solidFill>
                </a:rPr>
                <a:t>Convenience methods</a:t>
              </a:r>
            </a:p>
            <a:p>
              <a:r>
                <a:rPr lang="en-GB" dirty="0" smtClean="0">
                  <a:solidFill>
                    <a:schemeClr val="tx1"/>
                  </a:solidFill>
                </a:rPr>
                <a:t>for logging </a:t>
              </a:r>
              <a:r>
                <a:rPr lang="en-GB" dirty="0" err="1" smtClean="0">
                  <a:solidFill>
                    <a:schemeClr val="tx1"/>
                  </a:solidFill>
                </a:rPr>
                <a:t>infos</a:t>
              </a:r>
              <a:r>
                <a:rPr lang="en-GB" dirty="0" smtClean="0">
                  <a:solidFill>
                    <a:schemeClr val="tx1"/>
                  </a:solidFill>
                </a:rPr>
                <a:t>/debug</a:t>
              </a:r>
            </a:p>
            <a:p>
              <a:r>
                <a:rPr lang="en-GB" dirty="0" smtClean="0">
                  <a:solidFill>
                    <a:schemeClr val="tx1"/>
                  </a:solidFill>
                </a:rPr>
                <a:t>statements and errors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17952078" y="5312355"/>
              <a:ext cx="5716072" cy="14989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Static methods collection for:</a:t>
              </a:r>
            </a:p>
            <a:p>
              <a:pPr marL="342900" indent="-342900">
                <a:buAutoNum type="arabicParenR"/>
              </a:pPr>
              <a:r>
                <a:rPr lang="en-US" dirty="0" smtClean="0">
                  <a:solidFill>
                    <a:schemeClr val="tx1"/>
                  </a:solidFill>
                </a:rPr>
                <a:t>Creating folder</a:t>
              </a:r>
            </a:p>
            <a:p>
              <a:pPr marL="342900" indent="-342900">
                <a:buAutoNum type="arabicParenR"/>
              </a:pPr>
              <a:r>
                <a:rPr lang="en-US" dirty="0" smtClean="0">
                  <a:solidFill>
                    <a:schemeClr val="tx1"/>
                  </a:solidFill>
                </a:rPr>
                <a:t>Grant </a:t>
              </a:r>
              <a:r>
                <a:rPr lang="en-US" dirty="0">
                  <a:solidFill>
                    <a:schemeClr val="tx1"/>
                  </a:solidFill>
                </a:rPr>
                <a:t>specific permissions for </a:t>
              </a:r>
              <a:r>
                <a:rPr lang="en-US" dirty="0" smtClean="0">
                  <a:solidFill>
                    <a:schemeClr val="tx1"/>
                  </a:solidFill>
                </a:rPr>
                <a:t>files/directories</a:t>
              </a:r>
            </a:p>
            <a:p>
              <a:pPr marL="342900" indent="-342900">
                <a:buAutoNum type="arabicParenR"/>
              </a:pPr>
              <a:r>
                <a:rPr lang="en-US" dirty="0" smtClean="0">
                  <a:solidFill>
                    <a:schemeClr val="tx1"/>
                  </a:solidFill>
                </a:rPr>
                <a:t>Get </a:t>
              </a:r>
              <a:r>
                <a:rPr lang="en-US" dirty="0" err="1">
                  <a:solidFill>
                    <a:schemeClr val="tx1"/>
                  </a:solidFill>
                </a:rPr>
                <a:t>fastq</a:t>
              </a:r>
              <a:r>
                <a:rPr lang="en-US" dirty="0">
                  <a:solidFill>
                    <a:schemeClr val="tx1"/>
                  </a:solidFill>
                </a:rPr>
                <a:t> files from specified input </a:t>
              </a:r>
              <a:r>
                <a:rPr lang="en-US" dirty="0" smtClean="0">
                  <a:solidFill>
                    <a:schemeClr val="tx1"/>
                  </a:solidFill>
                </a:rPr>
                <a:t>directory </a:t>
              </a:r>
            </a:p>
            <a:p>
              <a:pPr marL="342900" indent="-342900">
                <a:buAutoNum type="arabicParenR"/>
              </a:pPr>
              <a:r>
                <a:rPr lang="en-US" dirty="0" smtClean="0">
                  <a:solidFill>
                    <a:schemeClr val="tx1"/>
                  </a:solidFill>
                </a:rPr>
                <a:t>Get </a:t>
              </a:r>
              <a:r>
                <a:rPr lang="en-US" dirty="0" err="1">
                  <a:solidFill>
                    <a:schemeClr val="tx1"/>
                  </a:solidFill>
                </a:rPr>
                <a:t>icam</a:t>
              </a:r>
              <a:r>
                <a:rPr lang="en-US" dirty="0">
                  <a:solidFill>
                    <a:schemeClr val="tx1"/>
                  </a:solidFill>
                </a:rPr>
                <a:t> data from searching a directory tree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6224441" y="5504342"/>
              <a:ext cx="3696608" cy="11274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 err="1">
                  <a:solidFill>
                    <a:schemeClr val="tx1"/>
                  </a:solidFill>
                </a:rPr>
                <a:t>Provides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methods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for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reading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the</a:t>
              </a:r>
              <a:r>
                <a:rPr lang="de-DE" dirty="0">
                  <a:solidFill>
                    <a:schemeClr val="tx1"/>
                  </a:solidFill>
                </a:rPr>
                <a:t> config.ini </a:t>
              </a:r>
              <a:r>
                <a:rPr lang="de-DE" dirty="0" err="1" smtClean="0">
                  <a:solidFill>
                    <a:schemeClr val="tx1"/>
                  </a:solidFill>
                </a:rPr>
                <a:t>and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retrieving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information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from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it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1470782" y="2639386"/>
              <a:ext cx="7788017" cy="2237304"/>
            </a:xfrm>
            <a:prstGeom prst="rect">
              <a:avLst/>
            </a:prstGeom>
            <a:solidFill>
              <a:srgbClr val="FFBDBD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 smtClean="0">
                <a:solidFill>
                  <a:schemeClr val="tx1"/>
                </a:solidFill>
              </a:endParaRPr>
            </a:p>
            <a:p>
              <a:r>
                <a:rPr lang="en-US" dirty="0" smtClean="0">
                  <a:solidFill>
                    <a:schemeClr val="tx1"/>
                  </a:solidFill>
                </a:rPr>
                <a:t>Configuration </a:t>
              </a:r>
              <a:r>
                <a:rPr lang="en-US" dirty="0">
                  <a:solidFill>
                    <a:schemeClr val="tx1"/>
                  </a:solidFill>
                </a:rPr>
                <a:t>file containing all user input required for running the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fusion prediction pipeline within 6 sections: </a:t>
              </a:r>
              <a:r>
                <a:rPr lang="en-US" i="1" dirty="0">
                  <a:solidFill>
                    <a:schemeClr val="tx1"/>
                  </a:solidFill>
                </a:rPr>
                <a:t>“general”, “resources”, “commands”, “indices”, “</a:t>
              </a:r>
              <a:r>
                <a:rPr lang="en-US" i="1" dirty="0" err="1">
                  <a:solidFill>
                    <a:schemeClr val="tx1"/>
                  </a:solidFill>
                </a:rPr>
                <a:t>otherFiles</a:t>
              </a:r>
              <a:r>
                <a:rPr lang="en-US" i="1" dirty="0">
                  <a:solidFill>
                    <a:schemeClr val="tx1"/>
                  </a:solidFill>
                </a:rPr>
                <a:t>”, “</a:t>
              </a:r>
              <a:r>
                <a:rPr lang="en-US" i="1" dirty="0" err="1">
                  <a:solidFill>
                    <a:schemeClr val="tx1"/>
                  </a:solidFill>
                </a:rPr>
                <a:t>easyfuse_helper</a:t>
              </a:r>
              <a:r>
                <a:rPr lang="en-US" dirty="0">
                  <a:solidFill>
                    <a:schemeClr val="tx1"/>
                  </a:solidFill>
                </a:rPr>
                <a:t>”.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Only “general” section might require modifications before a run (e.g.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define email sender/receiver or tools to run). Other sections contain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path to programs and required files as well as resource definitions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and need to be adjusted only upon installation on a new system.</a:t>
              </a:r>
              <a:endParaRPr lang="de-DE" dirty="0">
                <a:solidFill>
                  <a:schemeClr val="tx1"/>
                </a:solidFill>
              </a:endParaRPr>
            </a:p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grpSp>
          <p:nvGrpSpPr>
            <p:cNvPr id="68" name="Gruppieren 67"/>
            <p:cNvGrpSpPr/>
            <p:nvPr/>
          </p:nvGrpSpPr>
          <p:grpSpPr>
            <a:xfrm>
              <a:off x="24116421" y="2653617"/>
              <a:ext cx="4260574" cy="8698246"/>
              <a:chOff x="1790700" y="5768422"/>
              <a:chExt cx="3905250" cy="7972829"/>
            </a:xfrm>
          </p:grpSpPr>
          <p:sp>
            <p:nvSpPr>
              <p:cNvPr id="66" name="Textfeld 65"/>
              <p:cNvSpPr txBox="1"/>
              <p:nvPr/>
            </p:nvSpPr>
            <p:spPr>
              <a:xfrm>
                <a:off x="1790700" y="5803101"/>
                <a:ext cx="3905250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3600" dirty="0" smtClean="0"/>
                  <a:t>Legend</a:t>
                </a:r>
                <a:endParaRPr lang="de-DE" sz="3600" dirty="0"/>
              </a:p>
            </p:txBody>
          </p:sp>
          <p:sp>
            <p:nvSpPr>
              <p:cNvPr id="67" name="Rechteck 66"/>
              <p:cNvSpPr/>
              <p:nvPr/>
            </p:nvSpPr>
            <p:spPr>
              <a:xfrm>
                <a:off x="1839469" y="5768422"/>
                <a:ext cx="3856481" cy="7972829"/>
              </a:xfrm>
              <a:prstGeom prst="rect">
                <a:avLst/>
              </a:prstGeom>
              <a:noFill/>
              <a:ln w="76200"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" name="Rechteck 1"/>
              <p:cNvSpPr/>
              <p:nvPr/>
            </p:nvSpPr>
            <p:spPr>
              <a:xfrm>
                <a:off x="2160545" y="10407397"/>
                <a:ext cx="3154681" cy="103343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76200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200" dirty="0" smtClean="0">
                    <a:solidFill>
                      <a:schemeClr val="tx1"/>
                    </a:solidFill>
                  </a:rPr>
                  <a:t>Helper script</a:t>
                </a:r>
                <a:endParaRPr lang="de-DE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Rechteck 2"/>
              <p:cNvSpPr/>
              <p:nvPr/>
            </p:nvSpPr>
            <p:spPr>
              <a:xfrm>
                <a:off x="2160545" y="8620136"/>
                <a:ext cx="3154681" cy="10334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200" dirty="0" smtClean="0">
                    <a:solidFill>
                      <a:schemeClr val="tx1"/>
                    </a:solidFill>
                  </a:rPr>
                  <a:t>Main processing script</a:t>
                </a:r>
                <a:endParaRPr lang="de-DE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hteck 3"/>
              <p:cNvSpPr/>
              <p:nvPr/>
            </p:nvSpPr>
            <p:spPr>
              <a:xfrm>
                <a:off x="2160545" y="6832876"/>
                <a:ext cx="3154681" cy="1033430"/>
              </a:xfrm>
              <a:prstGeom prst="rect">
                <a:avLst/>
              </a:prstGeom>
              <a:solidFill>
                <a:srgbClr val="EA0000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200" dirty="0" err="1" smtClean="0">
                    <a:solidFill>
                      <a:schemeClr val="tx1"/>
                    </a:solidFill>
                  </a:rPr>
                  <a:t>Important</a:t>
                </a:r>
                <a:r>
                  <a:rPr lang="de-DE" sz="3200" dirty="0" smtClean="0">
                    <a:solidFill>
                      <a:schemeClr val="tx1"/>
                    </a:solidFill>
                  </a:rPr>
                  <a:t> I/O </a:t>
                </a:r>
                <a:r>
                  <a:rPr lang="de-DE" sz="3200" dirty="0" err="1" smtClean="0">
                    <a:solidFill>
                      <a:schemeClr val="tx1"/>
                    </a:solidFill>
                  </a:rPr>
                  <a:t>files</a:t>
                </a:r>
                <a:endParaRPr lang="de-DE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hteck 4"/>
              <p:cNvSpPr/>
              <p:nvPr/>
            </p:nvSpPr>
            <p:spPr>
              <a:xfrm>
                <a:off x="2160545" y="12194658"/>
                <a:ext cx="3154681" cy="1033430"/>
              </a:xfrm>
              <a:prstGeom prst="rect">
                <a:avLst/>
              </a:prstGeom>
              <a:noFill/>
              <a:ln w="76200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200" dirty="0" smtClean="0">
                    <a:solidFill>
                      <a:schemeClr val="tx1"/>
                    </a:solidFill>
                  </a:rPr>
                  <a:t>Call external tool</a:t>
                </a:r>
                <a:endParaRPr lang="de-DE" sz="3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Rechteck 5"/>
            <p:cNvSpPr/>
            <p:nvPr/>
          </p:nvSpPr>
          <p:spPr>
            <a:xfrm>
              <a:off x="9921048" y="3454628"/>
              <a:ext cx="3441713" cy="1127458"/>
            </a:xfrm>
            <a:prstGeom prst="rect">
              <a:avLst/>
            </a:prstGeom>
            <a:solidFill>
              <a:srgbClr val="EA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>
                  <a:solidFill>
                    <a:schemeClr val="tx1"/>
                  </a:solidFill>
                </a:rPr>
                <a:t>c</a:t>
              </a:r>
              <a:r>
                <a:rPr lang="de-DE" sz="3200" dirty="0" smtClean="0">
                  <a:solidFill>
                    <a:schemeClr val="tx1"/>
                  </a:solidFill>
                </a:rPr>
                <a:t>onfig.ini</a:t>
              </a:r>
              <a:endParaRPr lang="de-DE" sz="3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9921048" y="5504341"/>
              <a:ext cx="3441713" cy="11274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err="1" smtClean="0">
                  <a:solidFill>
                    <a:schemeClr val="tx1"/>
                  </a:solidFill>
                </a:rPr>
                <a:t>config</a:t>
              </a:r>
              <a:endParaRPr lang="de-DE" sz="3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13902456" y="5504341"/>
              <a:ext cx="3441713" cy="11274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err="1" smtClean="0">
                  <a:solidFill>
                    <a:schemeClr val="tx1"/>
                  </a:solidFill>
                </a:rPr>
                <a:t>iomethods</a:t>
              </a:r>
              <a:endParaRPr lang="de-DE" sz="32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9258801" y="2639386"/>
              <a:ext cx="692061" cy="2216148"/>
            </a:xfrm>
            <a:custGeom>
              <a:avLst/>
              <a:gdLst>
                <a:gd name="connsiteX0" fmla="*/ 0 w 598784"/>
                <a:gd name="connsiteY0" fmla="*/ 0 h 2031325"/>
                <a:gd name="connsiteX1" fmla="*/ 598784 w 598784"/>
                <a:gd name="connsiteY1" fmla="*/ 0 h 2031325"/>
                <a:gd name="connsiteX2" fmla="*/ 598784 w 598784"/>
                <a:gd name="connsiteY2" fmla="*/ 2031325 h 2031325"/>
                <a:gd name="connsiteX3" fmla="*/ 0 w 598784"/>
                <a:gd name="connsiteY3" fmla="*/ 2031325 h 2031325"/>
                <a:gd name="connsiteX4" fmla="*/ 0 w 598784"/>
                <a:gd name="connsiteY4" fmla="*/ 0 h 2031325"/>
                <a:gd name="connsiteX0" fmla="*/ 0 w 611484"/>
                <a:gd name="connsiteY0" fmla="*/ 0 h 2031325"/>
                <a:gd name="connsiteX1" fmla="*/ 611484 w 611484"/>
                <a:gd name="connsiteY1" fmla="*/ 495300 h 2031325"/>
                <a:gd name="connsiteX2" fmla="*/ 598784 w 611484"/>
                <a:gd name="connsiteY2" fmla="*/ 2031325 h 2031325"/>
                <a:gd name="connsiteX3" fmla="*/ 0 w 611484"/>
                <a:gd name="connsiteY3" fmla="*/ 2031325 h 2031325"/>
                <a:gd name="connsiteX4" fmla="*/ 0 w 611484"/>
                <a:gd name="connsiteY4" fmla="*/ 0 h 2031325"/>
                <a:gd name="connsiteX0" fmla="*/ 0 w 611484"/>
                <a:gd name="connsiteY0" fmla="*/ 0 h 2031325"/>
                <a:gd name="connsiteX1" fmla="*/ 611484 w 611484"/>
                <a:gd name="connsiteY1" fmla="*/ 495300 h 2031325"/>
                <a:gd name="connsiteX2" fmla="*/ 611484 w 611484"/>
                <a:gd name="connsiteY2" fmla="*/ 1523325 h 2031325"/>
                <a:gd name="connsiteX3" fmla="*/ 0 w 611484"/>
                <a:gd name="connsiteY3" fmla="*/ 2031325 h 2031325"/>
                <a:gd name="connsiteX4" fmla="*/ 0 w 611484"/>
                <a:gd name="connsiteY4" fmla="*/ 0 h 2031325"/>
                <a:gd name="connsiteX0" fmla="*/ 0 w 634344"/>
                <a:gd name="connsiteY0" fmla="*/ 0 h 2031325"/>
                <a:gd name="connsiteX1" fmla="*/ 634344 w 634344"/>
                <a:gd name="connsiteY1" fmla="*/ 739140 h 2031325"/>
                <a:gd name="connsiteX2" fmla="*/ 611484 w 634344"/>
                <a:gd name="connsiteY2" fmla="*/ 1523325 h 2031325"/>
                <a:gd name="connsiteX3" fmla="*/ 0 w 634344"/>
                <a:gd name="connsiteY3" fmla="*/ 2031325 h 2031325"/>
                <a:gd name="connsiteX4" fmla="*/ 0 w 634344"/>
                <a:gd name="connsiteY4" fmla="*/ 0 h 2031325"/>
                <a:gd name="connsiteX0" fmla="*/ 0 w 634344"/>
                <a:gd name="connsiteY0" fmla="*/ 0 h 2031325"/>
                <a:gd name="connsiteX1" fmla="*/ 634344 w 634344"/>
                <a:gd name="connsiteY1" fmla="*/ 739140 h 2031325"/>
                <a:gd name="connsiteX2" fmla="*/ 626724 w 634344"/>
                <a:gd name="connsiteY2" fmla="*/ 1782405 h 2031325"/>
                <a:gd name="connsiteX3" fmla="*/ 0 w 634344"/>
                <a:gd name="connsiteY3" fmla="*/ 2031325 h 2031325"/>
                <a:gd name="connsiteX4" fmla="*/ 0 w 634344"/>
                <a:gd name="connsiteY4" fmla="*/ 0 h 203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4344" h="2031325">
                  <a:moveTo>
                    <a:pt x="0" y="0"/>
                  </a:moveTo>
                  <a:lnTo>
                    <a:pt x="634344" y="739140"/>
                  </a:lnTo>
                  <a:lnTo>
                    <a:pt x="626724" y="1782405"/>
                  </a:lnTo>
                  <a:lnTo>
                    <a:pt x="0" y="20313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DBD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11944885" y="7656411"/>
              <a:ext cx="3441713" cy="11274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>
                  <a:solidFill>
                    <a:schemeClr val="tx1"/>
                  </a:solidFill>
                </a:rPr>
                <a:t>processing</a:t>
              </a:r>
            </a:p>
          </p:txBody>
        </p:sp>
        <p:sp>
          <p:nvSpPr>
            <p:cNvPr id="29" name="Rechteck 28"/>
            <p:cNvSpPr/>
            <p:nvPr/>
          </p:nvSpPr>
          <p:spPr>
            <a:xfrm>
              <a:off x="15977999" y="7256163"/>
              <a:ext cx="7690149" cy="1946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Main script to start the pipeline. Creates a folder tree for all data. </a:t>
              </a:r>
              <a:r>
                <a:rPr lang="en-US" dirty="0" smtClean="0">
                  <a:solidFill>
                    <a:schemeClr val="tx1"/>
                  </a:solidFill>
                </a:rPr>
                <a:t>Creates command </a:t>
              </a:r>
              <a:r>
                <a:rPr lang="en-US" dirty="0">
                  <a:solidFill>
                    <a:schemeClr val="tx1"/>
                  </a:solidFill>
                </a:rPr>
                <a:t>line strings for all programs based on the selection </a:t>
              </a:r>
              <a:r>
                <a:rPr lang="en-US" dirty="0" smtClean="0">
                  <a:solidFill>
                    <a:schemeClr val="tx1"/>
                  </a:solidFill>
                </a:rPr>
                <a:t>of programs </a:t>
              </a:r>
              <a:r>
                <a:rPr lang="en-US" dirty="0">
                  <a:solidFill>
                    <a:schemeClr val="tx1"/>
                  </a:solidFill>
                </a:rPr>
                <a:t>and defined </a:t>
              </a:r>
              <a:r>
                <a:rPr lang="en-US" dirty="0" smtClean="0">
                  <a:solidFill>
                    <a:schemeClr val="tx1"/>
                  </a:solidFill>
                </a:rPr>
                <a:t>resources </a:t>
              </a:r>
              <a:r>
                <a:rPr lang="en-US" dirty="0">
                  <a:solidFill>
                    <a:schemeClr val="tx1"/>
                  </a:solidFill>
                </a:rPr>
                <a:t>in the </a:t>
              </a:r>
              <a:r>
                <a:rPr lang="en-US" dirty="0" err="1">
                  <a:solidFill>
                    <a:schemeClr val="tx1"/>
                  </a:solidFill>
                </a:rPr>
                <a:t>config</a:t>
              </a:r>
              <a:r>
                <a:rPr lang="en-US" dirty="0">
                  <a:solidFill>
                    <a:schemeClr val="tx1"/>
                  </a:solidFill>
                </a:rPr>
                <a:t>. Creates "</a:t>
              </a:r>
              <a:r>
                <a:rPr lang="en-US" dirty="0" smtClean="0">
                  <a:solidFill>
                    <a:schemeClr val="tx1"/>
                  </a:solidFill>
                </a:rPr>
                <a:t>samples.csv“ for </a:t>
              </a:r>
              <a:r>
                <a:rPr lang="en-US" dirty="0">
                  <a:solidFill>
                    <a:schemeClr val="tx1"/>
                  </a:solidFill>
                </a:rPr>
                <a:t>progress monitoring. Checks </a:t>
              </a:r>
              <a:r>
                <a:rPr lang="en-US" dirty="0" err="1">
                  <a:solidFill>
                    <a:schemeClr val="tx1"/>
                  </a:solidFill>
                </a:rPr>
                <a:t>fastq</a:t>
              </a:r>
              <a:r>
                <a:rPr lang="en-US" dirty="0">
                  <a:solidFill>
                    <a:schemeClr val="tx1"/>
                  </a:solidFill>
                </a:rPr>
                <a:t> files from the input directory </a:t>
              </a:r>
              <a:r>
                <a:rPr lang="en-US" dirty="0" smtClean="0">
                  <a:solidFill>
                    <a:schemeClr val="tx1"/>
                  </a:solidFill>
                </a:rPr>
                <a:t>and processes </a:t>
              </a:r>
              <a:r>
                <a:rPr lang="en-US" dirty="0">
                  <a:solidFill>
                    <a:schemeClr val="tx1"/>
                  </a:solidFill>
                </a:rPr>
                <a:t>them in pairs. Organizes and prepares </a:t>
              </a:r>
              <a:r>
                <a:rPr lang="en-US" dirty="0" err="1">
                  <a:solidFill>
                    <a:schemeClr val="tx1"/>
                  </a:solidFill>
                </a:rPr>
                <a:t>slurm</a:t>
              </a:r>
              <a:r>
                <a:rPr lang="en-US" dirty="0">
                  <a:solidFill>
                    <a:schemeClr val="tx1"/>
                  </a:solidFill>
                </a:rPr>
                <a:t> jobs.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Rechteck 11"/>
            <p:cNvSpPr/>
            <p:nvPr/>
          </p:nvSpPr>
          <p:spPr>
            <a:xfrm flipH="1">
              <a:off x="15390873" y="7256163"/>
              <a:ext cx="594101" cy="1946551"/>
            </a:xfrm>
            <a:custGeom>
              <a:avLst/>
              <a:gdLst>
                <a:gd name="connsiteX0" fmla="*/ 0 w 598784"/>
                <a:gd name="connsiteY0" fmla="*/ 0 h 2031325"/>
                <a:gd name="connsiteX1" fmla="*/ 598784 w 598784"/>
                <a:gd name="connsiteY1" fmla="*/ 0 h 2031325"/>
                <a:gd name="connsiteX2" fmla="*/ 598784 w 598784"/>
                <a:gd name="connsiteY2" fmla="*/ 2031325 h 2031325"/>
                <a:gd name="connsiteX3" fmla="*/ 0 w 598784"/>
                <a:gd name="connsiteY3" fmla="*/ 2031325 h 2031325"/>
                <a:gd name="connsiteX4" fmla="*/ 0 w 598784"/>
                <a:gd name="connsiteY4" fmla="*/ 0 h 2031325"/>
                <a:gd name="connsiteX0" fmla="*/ 0 w 611484"/>
                <a:gd name="connsiteY0" fmla="*/ 0 h 2031325"/>
                <a:gd name="connsiteX1" fmla="*/ 611484 w 611484"/>
                <a:gd name="connsiteY1" fmla="*/ 495300 h 2031325"/>
                <a:gd name="connsiteX2" fmla="*/ 598784 w 611484"/>
                <a:gd name="connsiteY2" fmla="*/ 2031325 h 2031325"/>
                <a:gd name="connsiteX3" fmla="*/ 0 w 611484"/>
                <a:gd name="connsiteY3" fmla="*/ 2031325 h 2031325"/>
                <a:gd name="connsiteX4" fmla="*/ 0 w 611484"/>
                <a:gd name="connsiteY4" fmla="*/ 0 h 2031325"/>
                <a:gd name="connsiteX0" fmla="*/ 0 w 611484"/>
                <a:gd name="connsiteY0" fmla="*/ 0 h 2031325"/>
                <a:gd name="connsiteX1" fmla="*/ 611484 w 611484"/>
                <a:gd name="connsiteY1" fmla="*/ 495300 h 2031325"/>
                <a:gd name="connsiteX2" fmla="*/ 611484 w 611484"/>
                <a:gd name="connsiteY2" fmla="*/ 1523325 h 2031325"/>
                <a:gd name="connsiteX3" fmla="*/ 0 w 611484"/>
                <a:gd name="connsiteY3" fmla="*/ 2031325 h 2031325"/>
                <a:gd name="connsiteX4" fmla="*/ 0 w 611484"/>
                <a:gd name="connsiteY4" fmla="*/ 0 h 2031325"/>
                <a:gd name="connsiteX0" fmla="*/ 0 w 611484"/>
                <a:gd name="connsiteY0" fmla="*/ 0 h 2031325"/>
                <a:gd name="connsiteX1" fmla="*/ 611484 w 611484"/>
                <a:gd name="connsiteY1" fmla="*/ 419567 h 2031325"/>
                <a:gd name="connsiteX2" fmla="*/ 611484 w 611484"/>
                <a:gd name="connsiteY2" fmla="*/ 1523325 h 2031325"/>
                <a:gd name="connsiteX3" fmla="*/ 0 w 611484"/>
                <a:gd name="connsiteY3" fmla="*/ 2031325 h 2031325"/>
                <a:gd name="connsiteX4" fmla="*/ 0 w 611484"/>
                <a:gd name="connsiteY4" fmla="*/ 0 h 2031325"/>
                <a:gd name="connsiteX0" fmla="*/ 0 w 611484"/>
                <a:gd name="connsiteY0" fmla="*/ 0 h 2031325"/>
                <a:gd name="connsiteX1" fmla="*/ 611484 w 611484"/>
                <a:gd name="connsiteY1" fmla="*/ 419567 h 2031325"/>
                <a:gd name="connsiteX2" fmla="*/ 611484 w 611484"/>
                <a:gd name="connsiteY2" fmla="*/ 1568765 h 2031325"/>
                <a:gd name="connsiteX3" fmla="*/ 0 w 611484"/>
                <a:gd name="connsiteY3" fmla="*/ 2031325 h 2031325"/>
                <a:gd name="connsiteX4" fmla="*/ 0 w 611484"/>
                <a:gd name="connsiteY4" fmla="*/ 0 h 203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484" h="2031325">
                  <a:moveTo>
                    <a:pt x="0" y="0"/>
                  </a:moveTo>
                  <a:lnTo>
                    <a:pt x="611484" y="419567"/>
                  </a:lnTo>
                  <a:lnTo>
                    <a:pt x="611484" y="1568765"/>
                  </a:lnTo>
                  <a:lnTo>
                    <a:pt x="0" y="20313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1965365" y="10012733"/>
              <a:ext cx="3392332" cy="11274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>
                  <a:solidFill>
                    <a:schemeClr val="tx1"/>
                  </a:solidFill>
                </a:rPr>
                <a:t>scheduling</a:t>
              </a:r>
            </a:p>
          </p:txBody>
        </p:sp>
        <p:sp>
          <p:nvSpPr>
            <p:cNvPr id="33" name="Rechteck 32"/>
            <p:cNvSpPr/>
            <p:nvPr/>
          </p:nvSpPr>
          <p:spPr>
            <a:xfrm>
              <a:off x="15969614" y="9729813"/>
              <a:ext cx="7698534" cy="17448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 err="1">
                  <a:solidFill>
                    <a:schemeClr val="tx1"/>
                  </a:solidFill>
                </a:rPr>
                <a:t>Static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methods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collection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for</a:t>
              </a:r>
              <a:r>
                <a:rPr lang="de-DE" dirty="0">
                  <a:solidFill>
                    <a:schemeClr val="tx1"/>
                  </a:solidFill>
                </a:rPr>
                <a:t>: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1) Creating an </a:t>
              </a:r>
              <a:r>
                <a:rPr lang="en-US" dirty="0" err="1">
                  <a:solidFill>
                    <a:schemeClr val="tx1"/>
                  </a:solidFill>
                </a:rPr>
                <a:t>sbatch</a:t>
              </a:r>
              <a:r>
                <a:rPr lang="en-US" dirty="0">
                  <a:solidFill>
                    <a:schemeClr val="tx1"/>
                  </a:solidFill>
                </a:rPr>
                <a:t> script and sending it to </a:t>
              </a:r>
              <a:r>
                <a:rPr lang="en-US" dirty="0" err="1">
                  <a:solidFill>
                    <a:schemeClr val="tx1"/>
                  </a:solidFill>
                </a:rPr>
                <a:t>slurm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2) Command line execution w/o </a:t>
              </a:r>
              <a:r>
                <a:rPr lang="en-US" dirty="0" err="1">
                  <a:solidFill>
                    <a:schemeClr val="tx1"/>
                  </a:solidFill>
                </a:rPr>
                <a:t>slurm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3) Command line execution w/o </a:t>
              </a:r>
              <a:r>
                <a:rPr lang="en-US" dirty="0" err="1">
                  <a:solidFill>
                    <a:schemeClr val="tx1"/>
                  </a:solidFill>
                </a:rPr>
                <a:t>slurm</a:t>
              </a:r>
              <a:r>
                <a:rPr lang="en-US" dirty="0">
                  <a:solidFill>
                    <a:schemeClr val="tx1"/>
                  </a:solidFill>
                </a:rPr>
                <a:t> with storing </a:t>
              </a:r>
              <a:r>
                <a:rPr lang="en-US" dirty="0" err="1">
                  <a:solidFill>
                    <a:schemeClr val="tx1"/>
                  </a:solidFill>
                </a:rPr>
                <a:t>stdout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4) Retrieving a list of currently running job ids based on a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lookup of a specified job name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4" name="Rechteck 11"/>
            <p:cNvSpPr/>
            <p:nvPr/>
          </p:nvSpPr>
          <p:spPr>
            <a:xfrm flipH="1">
              <a:off x="15367513" y="9728967"/>
              <a:ext cx="608614" cy="1757865"/>
            </a:xfrm>
            <a:custGeom>
              <a:avLst/>
              <a:gdLst>
                <a:gd name="connsiteX0" fmla="*/ 0 w 598784"/>
                <a:gd name="connsiteY0" fmla="*/ 0 h 2031325"/>
                <a:gd name="connsiteX1" fmla="*/ 598784 w 598784"/>
                <a:gd name="connsiteY1" fmla="*/ 0 h 2031325"/>
                <a:gd name="connsiteX2" fmla="*/ 598784 w 598784"/>
                <a:gd name="connsiteY2" fmla="*/ 2031325 h 2031325"/>
                <a:gd name="connsiteX3" fmla="*/ 0 w 598784"/>
                <a:gd name="connsiteY3" fmla="*/ 2031325 h 2031325"/>
                <a:gd name="connsiteX4" fmla="*/ 0 w 598784"/>
                <a:gd name="connsiteY4" fmla="*/ 0 h 2031325"/>
                <a:gd name="connsiteX0" fmla="*/ 0 w 611484"/>
                <a:gd name="connsiteY0" fmla="*/ 0 h 2031325"/>
                <a:gd name="connsiteX1" fmla="*/ 611484 w 611484"/>
                <a:gd name="connsiteY1" fmla="*/ 495300 h 2031325"/>
                <a:gd name="connsiteX2" fmla="*/ 598784 w 611484"/>
                <a:gd name="connsiteY2" fmla="*/ 2031325 h 2031325"/>
                <a:gd name="connsiteX3" fmla="*/ 0 w 611484"/>
                <a:gd name="connsiteY3" fmla="*/ 2031325 h 2031325"/>
                <a:gd name="connsiteX4" fmla="*/ 0 w 611484"/>
                <a:gd name="connsiteY4" fmla="*/ 0 h 2031325"/>
                <a:gd name="connsiteX0" fmla="*/ 0 w 611484"/>
                <a:gd name="connsiteY0" fmla="*/ 0 h 2031325"/>
                <a:gd name="connsiteX1" fmla="*/ 611484 w 611484"/>
                <a:gd name="connsiteY1" fmla="*/ 495300 h 2031325"/>
                <a:gd name="connsiteX2" fmla="*/ 611484 w 611484"/>
                <a:gd name="connsiteY2" fmla="*/ 1523325 h 2031325"/>
                <a:gd name="connsiteX3" fmla="*/ 0 w 611484"/>
                <a:gd name="connsiteY3" fmla="*/ 2031325 h 2031325"/>
                <a:gd name="connsiteX4" fmla="*/ 0 w 611484"/>
                <a:gd name="connsiteY4" fmla="*/ 0 h 2031325"/>
                <a:gd name="connsiteX0" fmla="*/ 14940 w 611484"/>
                <a:gd name="connsiteY0" fmla="*/ 0 h 1834422"/>
                <a:gd name="connsiteX1" fmla="*/ 611484 w 611484"/>
                <a:gd name="connsiteY1" fmla="*/ 298397 h 1834422"/>
                <a:gd name="connsiteX2" fmla="*/ 611484 w 611484"/>
                <a:gd name="connsiteY2" fmla="*/ 1326422 h 1834422"/>
                <a:gd name="connsiteX3" fmla="*/ 0 w 611484"/>
                <a:gd name="connsiteY3" fmla="*/ 1834422 h 1834422"/>
                <a:gd name="connsiteX4" fmla="*/ 14940 w 611484"/>
                <a:gd name="connsiteY4" fmla="*/ 0 h 1834422"/>
                <a:gd name="connsiteX0" fmla="*/ 14940 w 611484"/>
                <a:gd name="connsiteY0" fmla="*/ 0 h 1834422"/>
                <a:gd name="connsiteX1" fmla="*/ 611484 w 611484"/>
                <a:gd name="connsiteY1" fmla="*/ 298397 h 1834422"/>
                <a:gd name="connsiteX2" fmla="*/ 551727 w 611484"/>
                <a:gd name="connsiteY2" fmla="*/ 1508179 h 1834422"/>
                <a:gd name="connsiteX3" fmla="*/ 0 w 611484"/>
                <a:gd name="connsiteY3" fmla="*/ 1834422 h 1834422"/>
                <a:gd name="connsiteX4" fmla="*/ 14940 w 611484"/>
                <a:gd name="connsiteY4" fmla="*/ 0 h 1834422"/>
                <a:gd name="connsiteX0" fmla="*/ 14940 w 626422"/>
                <a:gd name="connsiteY0" fmla="*/ 0 h 1834422"/>
                <a:gd name="connsiteX1" fmla="*/ 611484 w 626422"/>
                <a:gd name="connsiteY1" fmla="*/ 298397 h 1834422"/>
                <a:gd name="connsiteX2" fmla="*/ 626422 w 626422"/>
                <a:gd name="connsiteY2" fmla="*/ 1493032 h 1834422"/>
                <a:gd name="connsiteX3" fmla="*/ 0 w 626422"/>
                <a:gd name="connsiteY3" fmla="*/ 1834422 h 1834422"/>
                <a:gd name="connsiteX4" fmla="*/ 14940 w 626422"/>
                <a:gd name="connsiteY4" fmla="*/ 0 h 1834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422" h="1834422">
                  <a:moveTo>
                    <a:pt x="14940" y="0"/>
                  </a:moveTo>
                  <a:lnTo>
                    <a:pt x="611484" y="298397"/>
                  </a:lnTo>
                  <a:lnTo>
                    <a:pt x="626422" y="1493032"/>
                  </a:lnTo>
                  <a:lnTo>
                    <a:pt x="0" y="1834422"/>
                  </a:lnTo>
                  <a:lnTo>
                    <a:pt x="14940" y="0"/>
                  </a:lnTo>
                  <a:close/>
                </a:path>
              </a:pathLst>
            </a:custGeom>
            <a:solidFill>
              <a:srgbClr val="DEEBF7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hteck 35"/>
            <p:cNvSpPr/>
            <p:nvPr/>
          </p:nvSpPr>
          <p:spPr>
            <a:xfrm>
              <a:off x="9468309" y="10013803"/>
              <a:ext cx="1564774" cy="11274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err="1" smtClean="0">
                  <a:solidFill>
                    <a:schemeClr val="tx1"/>
                  </a:solidFill>
                </a:rPr>
                <a:t>logger</a:t>
              </a:r>
              <a:endParaRPr lang="de-DE" sz="32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11925800" y="12718755"/>
              <a:ext cx="3441713" cy="112745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smtClean="0">
                  <a:solidFill>
                    <a:schemeClr val="tx1"/>
                  </a:solidFill>
                </a:rPr>
                <a:t>fastqc</a:t>
              </a:r>
              <a:endParaRPr lang="de-DE" sz="32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hteck 45"/>
            <p:cNvSpPr/>
            <p:nvPr/>
          </p:nvSpPr>
          <p:spPr>
            <a:xfrm>
              <a:off x="11925800" y="14473224"/>
              <a:ext cx="3441713" cy="112745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err="1" smtClean="0">
                  <a:solidFill>
                    <a:schemeClr val="tx1"/>
                  </a:solidFill>
                </a:rPr>
                <a:t>skewer</a:t>
              </a:r>
              <a:endParaRPr lang="de-DE" sz="32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hteck 11"/>
            <p:cNvSpPr/>
            <p:nvPr/>
          </p:nvSpPr>
          <p:spPr>
            <a:xfrm flipH="1">
              <a:off x="17347584" y="5312355"/>
              <a:ext cx="604493" cy="1498950"/>
            </a:xfrm>
            <a:custGeom>
              <a:avLst/>
              <a:gdLst>
                <a:gd name="connsiteX0" fmla="*/ 0 w 598784"/>
                <a:gd name="connsiteY0" fmla="*/ 0 h 2031325"/>
                <a:gd name="connsiteX1" fmla="*/ 598784 w 598784"/>
                <a:gd name="connsiteY1" fmla="*/ 0 h 2031325"/>
                <a:gd name="connsiteX2" fmla="*/ 598784 w 598784"/>
                <a:gd name="connsiteY2" fmla="*/ 2031325 h 2031325"/>
                <a:gd name="connsiteX3" fmla="*/ 0 w 598784"/>
                <a:gd name="connsiteY3" fmla="*/ 2031325 h 2031325"/>
                <a:gd name="connsiteX4" fmla="*/ 0 w 598784"/>
                <a:gd name="connsiteY4" fmla="*/ 0 h 2031325"/>
                <a:gd name="connsiteX0" fmla="*/ 0 w 611484"/>
                <a:gd name="connsiteY0" fmla="*/ 0 h 2031325"/>
                <a:gd name="connsiteX1" fmla="*/ 611484 w 611484"/>
                <a:gd name="connsiteY1" fmla="*/ 495300 h 2031325"/>
                <a:gd name="connsiteX2" fmla="*/ 598784 w 611484"/>
                <a:gd name="connsiteY2" fmla="*/ 2031325 h 2031325"/>
                <a:gd name="connsiteX3" fmla="*/ 0 w 611484"/>
                <a:gd name="connsiteY3" fmla="*/ 2031325 h 2031325"/>
                <a:gd name="connsiteX4" fmla="*/ 0 w 611484"/>
                <a:gd name="connsiteY4" fmla="*/ 0 h 2031325"/>
                <a:gd name="connsiteX0" fmla="*/ 0 w 611484"/>
                <a:gd name="connsiteY0" fmla="*/ 0 h 2031325"/>
                <a:gd name="connsiteX1" fmla="*/ 611484 w 611484"/>
                <a:gd name="connsiteY1" fmla="*/ 495300 h 2031325"/>
                <a:gd name="connsiteX2" fmla="*/ 611484 w 611484"/>
                <a:gd name="connsiteY2" fmla="*/ 1523325 h 2031325"/>
                <a:gd name="connsiteX3" fmla="*/ 0 w 611484"/>
                <a:gd name="connsiteY3" fmla="*/ 2031325 h 2031325"/>
                <a:gd name="connsiteX4" fmla="*/ 0 w 611484"/>
                <a:gd name="connsiteY4" fmla="*/ 0 h 2031325"/>
                <a:gd name="connsiteX0" fmla="*/ 0 w 622180"/>
                <a:gd name="connsiteY0" fmla="*/ 0 h 2031325"/>
                <a:gd name="connsiteX1" fmla="*/ 622180 w 622180"/>
                <a:gd name="connsiteY1" fmla="*/ 269981 h 2031325"/>
                <a:gd name="connsiteX2" fmla="*/ 611484 w 622180"/>
                <a:gd name="connsiteY2" fmla="*/ 1523325 h 2031325"/>
                <a:gd name="connsiteX3" fmla="*/ 0 w 622180"/>
                <a:gd name="connsiteY3" fmla="*/ 2031325 h 2031325"/>
                <a:gd name="connsiteX4" fmla="*/ 0 w 622180"/>
                <a:gd name="connsiteY4" fmla="*/ 0 h 2031325"/>
                <a:gd name="connsiteX0" fmla="*/ 0 w 622180"/>
                <a:gd name="connsiteY0" fmla="*/ 0 h 2031325"/>
                <a:gd name="connsiteX1" fmla="*/ 622180 w 622180"/>
                <a:gd name="connsiteY1" fmla="*/ 269981 h 2031325"/>
                <a:gd name="connsiteX2" fmla="*/ 611484 w 622180"/>
                <a:gd name="connsiteY2" fmla="*/ 1776808 h 2031325"/>
                <a:gd name="connsiteX3" fmla="*/ 0 w 622180"/>
                <a:gd name="connsiteY3" fmla="*/ 2031325 h 2031325"/>
                <a:gd name="connsiteX4" fmla="*/ 0 w 622180"/>
                <a:gd name="connsiteY4" fmla="*/ 0 h 203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180" h="2031325">
                  <a:moveTo>
                    <a:pt x="0" y="0"/>
                  </a:moveTo>
                  <a:lnTo>
                    <a:pt x="622180" y="269981"/>
                  </a:lnTo>
                  <a:cubicBezTo>
                    <a:pt x="618615" y="687762"/>
                    <a:pt x="615049" y="1359027"/>
                    <a:pt x="611484" y="1776808"/>
                  </a:cubicBezTo>
                  <a:lnTo>
                    <a:pt x="0" y="20313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EBF7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dirty="0">
                <a:solidFill>
                  <a:schemeClr val="tx1"/>
                </a:solidFill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11033084" y="481011"/>
              <a:ext cx="8209046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1500" b="1" dirty="0" smtClean="0">
                  <a:solidFill>
                    <a:srgbClr val="013775"/>
                  </a:solidFill>
                </a:rPr>
                <a:t>EasyFuse</a:t>
              </a:r>
              <a:endParaRPr lang="de-DE" sz="11500" b="1" dirty="0">
                <a:solidFill>
                  <a:srgbClr val="013775"/>
                </a:solidFill>
              </a:endParaRPr>
            </a:p>
          </p:txBody>
        </p:sp>
        <p:sp>
          <p:nvSpPr>
            <p:cNvPr id="73" name="Rechteck 72"/>
            <p:cNvSpPr/>
            <p:nvPr/>
          </p:nvSpPr>
          <p:spPr>
            <a:xfrm>
              <a:off x="3504164" y="23730561"/>
              <a:ext cx="2356530" cy="112745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err="1" smtClean="0">
                  <a:solidFill>
                    <a:schemeClr val="tx1"/>
                  </a:solidFill>
                </a:rPr>
                <a:t>Kallisto</a:t>
              </a:r>
              <a:endParaRPr lang="de-DE" sz="32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hteck 73"/>
            <p:cNvSpPr/>
            <p:nvPr/>
          </p:nvSpPr>
          <p:spPr>
            <a:xfrm>
              <a:off x="12498140" y="23730561"/>
              <a:ext cx="2356530" cy="112745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err="1" smtClean="0">
                  <a:solidFill>
                    <a:schemeClr val="tx1"/>
                  </a:solidFill>
                </a:rPr>
                <a:t>soapfuse</a:t>
              </a:r>
              <a:endParaRPr lang="de-DE" sz="32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hteck 75"/>
            <p:cNvSpPr/>
            <p:nvPr/>
          </p:nvSpPr>
          <p:spPr>
            <a:xfrm>
              <a:off x="15357697" y="23730561"/>
              <a:ext cx="2356530" cy="112745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smtClean="0">
                  <a:solidFill>
                    <a:schemeClr val="tx1"/>
                  </a:solidFill>
                </a:rPr>
                <a:t>Mapsplice</a:t>
              </a:r>
              <a:endParaRPr lang="de-DE" sz="32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hteck 78"/>
            <p:cNvSpPr/>
            <p:nvPr/>
          </p:nvSpPr>
          <p:spPr>
            <a:xfrm>
              <a:off x="3504164" y="26084144"/>
              <a:ext cx="2356530" cy="112745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err="1" smtClean="0">
                  <a:solidFill>
                    <a:schemeClr val="tx1"/>
                  </a:solidFill>
                </a:rPr>
                <a:t>Pizzly</a:t>
              </a:r>
              <a:endParaRPr lang="de-DE" sz="32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hteck 79"/>
            <p:cNvSpPr/>
            <p:nvPr/>
          </p:nvSpPr>
          <p:spPr>
            <a:xfrm>
              <a:off x="20999828" y="23730561"/>
              <a:ext cx="2996016" cy="108629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err="1" smtClean="0">
                  <a:solidFill>
                    <a:schemeClr val="tx1"/>
                  </a:solidFill>
                </a:rPr>
                <a:t>fusioncatcher</a:t>
              </a:r>
              <a:endParaRPr lang="de-DE" sz="3200" dirty="0">
                <a:solidFill>
                  <a:schemeClr val="tx1"/>
                </a:solidFill>
              </a:endParaRPr>
            </a:p>
          </p:txBody>
        </p:sp>
        <p:sp>
          <p:nvSpPr>
            <p:cNvPr id="81" name="Rechteck 80"/>
            <p:cNvSpPr/>
            <p:nvPr/>
          </p:nvSpPr>
          <p:spPr>
            <a:xfrm>
              <a:off x="18199694" y="23730561"/>
              <a:ext cx="2356530" cy="112745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err="1" smtClean="0">
                  <a:solidFill>
                    <a:schemeClr val="tx1"/>
                  </a:solidFill>
                </a:rPr>
                <a:t>jaffa</a:t>
              </a:r>
              <a:endParaRPr lang="de-DE" sz="32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hteck 81"/>
            <p:cNvSpPr/>
            <p:nvPr/>
          </p:nvSpPr>
          <p:spPr>
            <a:xfrm>
              <a:off x="8364021" y="23730561"/>
              <a:ext cx="2356530" cy="112745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smtClean="0">
                  <a:solidFill>
                    <a:schemeClr val="tx1"/>
                  </a:solidFill>
                </a:rPr>
                <a:t>Star</a:t>
              </a:r>
              <a:endParaRPr lang="de-DE" sz="3200" dirty="0">
                <a:solidFill>
                  <a:schemeClr val="tx1"/>
                </a:solidFill>
              </a:endParaRPr>
            </a:p>
          </p:txBody>
        </p:sp>
        <p:sp>
          <p:nvSpPr>
            <p:cNvPr id="83" name="Rechteck 82"/>
            <p:cNvSpPr/>
            <p:nvPr/>
          </p:nvSpPr>
          <p:spPr>
            <a:xfrm>
              <a:off x="6789764" y="26084144"/>
              <a:ext cx="2356530" cy="112745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err="1" smtClean="0">
                  <a:solidFill>
                    <a:schemeClr val="tx1"/>
                  </a:solidFill>
                </a:rPr>
                <a:t>starfusion</a:t>
              </a:r>
              <a:endParaRPr lang="de-DE" sz="3200" dirty="0">
                <a:solidFill>
                  <a:schemeClr val="tx1"/>
                </a:solidFill>
              </a:endParaRPr>
            </a:p>
          </p:txBody>
        </p:sp>
        <p:sp>
          <p:nvSpPr>
            <p:cNvPr id="84" name="Rechteck 83"/>
            <p:cNvSpPr/>
            <p:nvPr/>
          </p:nvSpPr>
          <p:spPr>
            <a:xfrm>
              <a:off x="9629487" y="26084144"/>
              <a:ext cx="2356530" cy="112745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err="1" smtClean="0">
                  <a:solidFill>
                    <a:schemeClr val="tx1"/>
                  </a:solidFill>
                </a:rPr>
                <a:t>starchip</a:t>
              </a:r>
              <a:endParaRPr lang="de-DE" sz="3200" dirty="0">
                <a:solidFill>
                  <a:schemeClr val="tx1"/>
                </a:solidFill>
              </a:endParaRPr>
            </a:p>
          </p:txBody>
        </p:sp>
        <p:sp>
          <p:nvSpPr>
            <p:cNvPr id="85" name="Rechteck 84"/>
            <p:cNvSpPr/>
            <p:nvPr/>
          </p:nvSpPr>
          <p:spPr>
            <a:xfrm>
              <a:off x="7851175" y="28780795"/>
              <a:ext cx="3441713" cy="11274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err="1" smtClean="0">
                  <a:solidFill>
                    <a:schemeClr val="tx1"/>
                  </a:solidFill>
                </a:rPr>
                <a:t>Fusiongrep</a:t>
              </a:r>
              <a:r>
                <a:rPr lang="de-DE" sz="3200" dirty="0" smtClean="0">
                  <a:solidFill>
                    <a:schemeClr val="tx1"/>
                  </a:solidFill>
                </a:rPr>
                <a:t> (1)</a:t>
              </a:r>
              <a:endParaRPr lang="de-DE" sz="320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13625875" y="28002028"/>
              <a:ext cx="10592819" cy="104041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solidFill>
                    <a:schemeClr val="tx1"/>
                  </a:solidFill>
                </a:rPr>
                <a:t>Fetchdata</a:t>
              </a:r>
              <a:r>
                <a:rPr lang="en-US" dirty="0">
                  <a:solidFill>
                    <a:schemeClr val="tx1"/>
                  </a:solidFill>
                </a:rPr>
                <a:t> starts the following four, subsequent steps (fusion inspector is optional so far and the output not parsed):</a:t>
              </a:r>
            </a:p>
            <a:p>
              <a:pPr marL="342900" indent="-342900">
                <a:buFontTx/>
                <a:buAutoNum type="arabicParenR"/>
              </a:pPr>
              <a:r>
                <a:rPr lang="en-US" dirty="0" err="1" smtClean="0">
                  <a:solidFill>
                    <a:schemeClr val="tx1"/>
                  </a:solidFill>
                </a:rPr>
                <a:t>Grep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r>
                <a:rPr lang="en-US" dirty="0">
                  <a:solidFill>
                    <a:schemeClr val="tx1"/>
                  </a:solidFill>
                </a:rPr>
                <a:t>and parse predicted fusion genes from different tools </a:t>
              </a:r>
              <a:r>
                <a:rPr lang="en-US" dirty="0" smtClean="0">
                  <a:solidFill>
                    <a:schemeClr val="tx1"/>
                  </a:solidFill>
                </a:rPr>
                <a:t/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IN</a:t>
              </a:r>
              <a:r>
                <a:rPr lang="en-US" dirty="0">
                  <a:solidFill>
                    <a:schemeClr val="tx1"/>
                  </a:solidFill>
                </a:rPr>
                <a:t>: specific output files of individual tools; OUT</a:t>
              </a:r>
              <a:r>
                <a:rPr lang="en-US" dirty="0" smtClean="0">
                  <a:solidFill>
                    <a:schemeClr val="tx1"/>
                  </a:solidFill>
                </a:rPr>
                <a:t>: </a:t>
              </a:r>
              <a:r>
                <a:rPr lang="de-DE" dirty="0">
                  <a:solidFill>
                    <a:schemeClr val="tx1"/>
                  </a:solidFill>
                </a:rPr>
                <a:t>Detected_Fusions.csv, </a:t>
              </a:r>
              <a:r>
                <a:rPr lang="de-DE" dirty="0" smtClean="0">
                  <a:solidFill>
                    <a:schemeClr val="tx1"/>
                  </a:solidFill>
                </a:rPr>
                <a:t>Fusiongene_list.txt</a:t>
              </a:r>
              <a:endParaRPr lang="de-DE" dirty="0">
                <a:solidFill>
                  <a:schemeClr val="tx1"/>
                </a:solidFill>
              </a:endParaRPr>
            </a:p>
            <a:p>
              <a:pPr marL="342900" indent="-342900">
                <a:buFontTx/>
                <a:buAutoNum type="arabicParenR"/>
              </a:pPr>
              <a:r>
                <a:rPr lang="en-US" dirty="0" smtClean="0">
                  <a:solidFill>
                    <a:schemeClr val="tx1"/>
                  </a:solidFill>
                </a:rPr>
                <a:t>Run </a:t>
              </a:r>
              <a:r>
                <a:rPr lang="en-US" dirty="0" err="1" smtClean="0">
                  <a:solidFill>
                    <a:schemeClr val="tx1"/>
                  </a:solidFill>
                </a:rPr>
                <a:t>liftOver</a:t>
              </a:r>
              <a:r>
                <a:rPr lang="en-US" dirty="0" smtClean="0">
                  <a:solidFill>
                    <a:schemeClr val="tx1"/>
                  </a:solidFill>
                </a:rPr>
                <a:t> to convert hg38 coordinates for e.g. hg19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IN: </a:t>
              </a:r>
              <a:r>
                <a:rPr lang="de-DE" dirty="0" smtClean="0">
                  <a:solidFill>
                    <a:schemeClr val="tx1"/>
                  </a:solidFill>
                </a:rPr>
                <a:t>Detected_Fusions.csv; </a:t>
              </a:r>
              <a:r>
                <a:rPr lang="en-US" dirty="0" smtClean="0">
                  <a:solidFill>
                    <a:schemeClr val="tx1"/>
                  </a:solidFill>
                </a:rPr>
                <a:t>OUT</a:t>
              </a:r>
              <a:r>
                <a:rPr lang="en-US" dirty="0">
                  <a:solidFill>
                    <a:schemeClr val="tx1"/>
                  </a:solidFill>
                </a:rPr>
                <a:t>: </a:t>
              </a:r>
              <a:r>
                <a:rPr lang="de-DE" dirty="0" smtClean="0">
                  <a:solidFill>
                    <a:schemeClr val="tx1"/>
                  </a:solidFill>
                </a:rPr>
                <a:t>Detected_Fusions_hg19.csv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marL="342900" indent="-342900">
                <a:buFontTx/>
                <a:buAutoNum type="arabicParenR"/>
              </a:pPr>
              <a:r>
                <a:rPr lang="en-US" dirty="0" smtClean="0">
                  <a:solidFill>
                    <a:schemeClr val="tx1"/>
                  </a:solidFill>
                </a:rPr>
                <a:t>Run </a:t>
              </a:r>
              <a:r>
                <a:rPr lang="en-US" dirty="0">
                  <a:solidFill>
                    <a:schemeClr val="tx1"/>
                  </a:solidFill>
                </a:rPr>
                <a:t>fusion inspector on the list of candidate fusions </a:t>
              </a:r>
              <a:r>
                <a:rPr lang="en-US" dirty="0" smtClean="0">
                  <a:solidFill>
                    <a:schemeClr val="tx1"/>
                  </a:solidFill>
                </a:rPr>
                <a:t/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IN</a:t>
              </a:r>
              <a:r>
                <a:rPr lang="en-US" dirty="0">
                  <a:solidFill>
                    <a:schemeClr val="tx1"/>
                  </a:solidFill>
                </a:rPr>
                <a:t>: Fusionsgene_list.txt; OUT: </a:t>
              </a:r>
              <a:r>
                <a:rPr lang="en-US" dirty="0" err="1" smtClean="0">
                  <a:solidFill>
                    <a:schemeClr val="tx1"/>
                  </a:solidFill>
                </a:rPr>
                <a:t>Annotated_fusions_FuIn.tdt</a:t>
              </a:r>
              <a:endParaRPr lang="en-US" dirty="0">
                <a:solidFill>
                  <a:schemeClr val="tx1"/>
                </a:solidFill>
              </a:endParaRPr>
            </a:p>
            <a:p>
              <a:pPr marL="342900" indent="-342900">
                <a:buFontTx/>
                <a:buAutoNum type="arabicParenR"/>
              </a:pPr>
              <a:r>
                <a:rPr lang="en-US" dirty="0" smtClean="0">
                  <a:solidFill>
                    <a:schemeClr val="tx1"/>
                  </a:solidFill>
                </a:rPr>
                <a:t>Create </a:t>
              </a:r>
              <a:r>
                <a:rPr lang="en-US" dirty="0">
                  <a:solidFill>
                    <a:schemeClr val="tx1"/>
                  </a:solidFill>
                </a:rPr>
                <a:t>and annotate the breakpoint surrounding fusion sequence and their respective wild type background </a:t>
              </a:r>
              <a:r>
                <a:rPr lang="en-US" dirty="0" smtClean="0">
                  <a:solidFill>
                    <a:schemeClr val="tx1"/>
                  </a:solidFill>
                </a:rPr>
                <a:t>IN: Detected_Fusions.csv</a:t>
              </a:r>
              <a:r>
                <a:rPr lang="en-US" dirty="0">
                  <a:solidFill>
                    <a:schemeClr val="tx1"/>
                  </a:solidFill>
                </a:rPr>
                <a:t>; OUT: Context_Seqs.csv, </a:t>
              </a:r>
              <a:r>
                <a:rPr lang="en-US" dirty="0" err="1">
                  <a:solidFill>
                    <a:schemeClr val="tx1"/>
                  </a:solidFill>
                </a:rPr>
                <a:t>Context_Seqs.csv.fasta</a:t>
              </a:r>
              <a:r>
                <a:rPr lang="en-US" dirty="0">
                  <a:solidFill>
                    <a:schemeClr val="tx1"/>
                  </a:solidFill>
                </a:rPr>
                <a:t>, Context_Seqs.csv.fasta.info)</a:t>
              </a:r>
            </a:p>
            <a:p>
              <a:pPr marL="342900" indent="-342900">
                <a:buFontTx/>
                <a:buAutoNum type="arabicParenR"/>
              </a:pPr>
              <a:r>
                <a:rPr lang="en-US" dirty="0" smtClean="0">
                  <a:solidFill>
                    <a:schemeClr val="tx1"/>
                  </a:solidFill>
                </a:rPr>
                <a:t>Create </a:t>
              </a:r>
              <a:r>
                <a:rPr lang="en-US" dirty="0">
                  <a:solidFill>
                    <a:schemeClr val="tx1"/>
                  </a:solidFill>
                </a:rPr>
                <a:t>a pseudo genome from the context </a:t>
              </a:r>
              <a:r>
                <a:rPr lang="en-US" dirty="0" err="1" smtClean="0">
                  <a:solidFill>
                    <a:schemeClr val="tx1"/>
                  </a:solidFill>
                </a:rPr>
                <a:t>seqs</a:t>
              </a:r>
              <a:r>
                <a:rPr lang="en-US" dirty="0">
                  <a:solidFill>
                    <a:schemeClr val="tx1"/>
                  </a:solidFill>
                </a:rPr>
                <a:t/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IN</a:t>
              </a:r>
              <a:r>
                <a:rPr lang="en-US" dirty="0">
                  <a:solidFill>
                    <a:schemeClr val="tx1"/>
                  </a:solidFill>
                </a:rPr>
                <a:t>: </a:t>
              </a:r>
              <a:r>
                <a:rPr lang="en-US" dirty="0" err="1">
                  <a:solidFill>
                    <a:schemeClr val="tx1"/>
                  </a:solidFill>
                </a:rPr>
                <a:t>Context_Seqs.csv.fasta</a:t>
              </a:r>
              <a:r>
                <a:rPr lang="en-US" dirty="0">
                  <a:solidFill>
                    <a:schemeClr val="tx1"/>
                  </a:solidFill>
                </a:rPr>
                <a:t>, Context_Seqs.csv.fasta.info</a:t>
              </a:r>
              <a:r>
                <a:rPr lang="en-US" dirty="0" smtClean="0">
                  <a:solidFill>
                    <a:schemeClr val="tx1"/>
                  </a:solidFill>
                </a:rPr>
                <a:t>,; OUT: ???</a:t>
              </a:r>
              <a:endParaRPr lang="en-US" dirty="0">
                <a:solidFill>
                  <a:schemeClr val="tx1"/>
                </a:solidFill>
              </a:endParaRPr>
            </a:p>
            <a:p>
              <a:pPr marL="342900" indent="-342900">
                <a:buFontTx/>
                <a:buAutoNum type="arabicParenR"/>
              </a:pPr>
              <a:r>
                <a:rPr lang="en-US" dirty="0" smtClean="0">
                  <a:solidFill>
                    <a:schemeClr val="tx1"/>
                  </a:solidFill>
                </a:rPr>
                <a:t>Align </a:t>
              </a:r>
              <a:r>
                <a:rPr lang="en-US" dirty="0">
                  <a:solidFill>
                    <a:schemeClr val="tx1"/>
                  </a:solidFill>
                </a:rPr>
                <a:t>the </a:t>
              </a:r>
              <a:r>
                <a:rPr lang="en-US" dirty="0" smtClean="0">
                  <a:solidFill>
                    <a:schemeClr val="tx1"/>
                  </a:solidFill>
                </a:rPr>
                <a:t>filtered (a) and original reads (b) against </a:t>
              </a:r>
              <a:r>
                <a:rPr lang="en-US" dirty="0">
                  <a:solidFill>
                    <a:schemeClr val="tx1"/>
                  </a:solidFill>
                </a:rPr>
                <a:t>it </a:t>
              </a:r>
              <a:r>
                <a:rPr lang="en-US" dirty="0" smtClean="0">
                  <a:solidFill>
                    <a:schemeClr val="tx1"/>
                  </a:solidFill>
                </a:rPr>
                <a:t/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IN: {filtered}reads{1,2</a:t>
              </a:r>
              <a:r>
                <a:rPr lang="en-US" dirty="0">
                  <a:solidFill>
                    <a:schemeClr val="tx1"/>
                  </a:solidFill>
                </a:rPr>
                <a:t>}.</a:t>
              </a:r>
              <a:r>
                <a:rPr lang="en-US" dirty="0" smtClean="0">
                  <a:solidFill>
                    <a:schemeClr val="tx1"/>
                  </a:solidFill>
                </a:rPr>
                <a:t>fq.gz; OUT</a:t>
              </a:r>
              <a:r>
                <a:rPr lang="en-US" dirty="0">
                  <a:solidFill>
                    <a:schemeClr val="tx1"/>
                  </a:solidFill>
                </a:rPr>
                <a:t>: </a:t>
              </a:r>
              <a:r>
                <a:rPr lang="en-US" dirty="0" smtClean="0">
                  <a:solidFill>
                    <a:schemeClr val="tx1"/>
                  </a:solidFill>
                </a:rPr>
                <a:t>{filtered}</a:t>
              </a:r>
              <a:r>
                <a:rPr lang="en-US" dirty="0" err="1" smtClean="0">
                  <a:solidFill>
                    <a:schemeClr val="tx1"/>
                  </a:solidFill>
                </a:rPr>
                <a:t>ContextAligned.out.bam</a:t>
              </a:r>
              <a:endParaRPr lang="en-US" dirty="0">
                <a:solidFill>
                  <a:schemeClr val="tx1"/>
                </a:solidFill>
              </a:endParaRPr>
            </a:p>
            <a:p>
              <a:pPr marL="342900" indent="-342900">
                <a:buFontTx/>
                <a:buAutoNum type="arabicParenR"/>
              </a:pPr>
              <a:r>
                <a:rPr lang="en-US" dirty="0" smtClean="0">
                  <a:solidFill>
                    <a:schemeClr val="tx1"/>
                  </a:solidFill>
                </a:rPr>
                <a:t>Compare </a:t>
              </a:r>
              <a:r>
                <a:rPr lang="en-US" dirty="0">
                  <a:solidFill>
                    <a:schemeClr val="tx1"/>
                  </a:solidFill>
                </a:rPr>
                <a:t>and count junction and spanning pair mapping to fusion- and/or respective </a:t>
              </a:r>
              <a:r>
                <a:rPr lang="en-US" dirty="0" err="1">
                  <a:solidFill>
                    <a:schemeClr val="tx1"/>
                  </a:solidFill>
                </a:rPr>
                <a:t>wildtype</a:t>
              </a:r>
              <a:r>
                <a:rPr lang="en-US" dirty="0">
                  <a:solidFill>
                    <a:schemeClr val="tx1"/>
                  </a:solidFill>
                </a:rPr>
                <a:t> sequences </a:t>
              </a:r>
              <a:r>
                <a:rPr lang="en-US" dirty="0" smtClean="0">
                  <a:solidFill>
                    <a:schemeClr val="tx1"/>
                  </a:solidFill>
                </a:rPr>
                <a:t/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IN: </a:t>
              </a:r>
              <a:r>
                <a:rPr lang="en-US" dirty="0">
                  <a:solidFill>
                    <a:schemeClr val="tx1"/>
                  </a:solidFill>
                </a:rPr>
                <a:t>{</a:t>
              </a:r>
              <a:r>
                <a:rPr lang="en-US" dirty="0" smtClean="0">
                  <a:solidFill>
                    <a:schemeClr val="tx1"/>
                  </a:solidFill>
                </a:rPr>
                <a:t>filtered}</a:t>
              </a:r>
              <a:r>
                <a:rPr lang="en-US" dirty="0" err="1" smtClean="0">
                  <a:solidFill>
                    <a:schemeClr val="tx1"/>
                  </a:solidFill>
                </a:rPr>
                <a:t>ContextAligned.out.bam</a:t>
              </a:r>
              <a:r>
                <a:rPr lang="en-US" dirty="0" smtClean="0">
                  <a:solidFill>
                    <a:schemeClr val="tx1"/>
                  </a:solidFill>
                </a:rPr>
                <a:t>; </a:t>
              </a:r>
              <a:r>
                <a:rPr lang="en-US" dirty="0">
                  <a:solidFill>
                    <a:schemeClr val="tx1"/>
                  </a:solidFill>
                </a:rPr>
                <a:t>OUT: </a:t>
              </a:r>
              <a:r>
                <a:rPr lang="en-US" dirty="0" smtClean="0">
                  <a:solidFill>
                    <a:schemeClr val="tx1"/>
                  </a:solidFill>
                </a:rPr>
                <a:t>Requantify.csv</a:t>
              </a:r>
            </a:p>
          </p:txBody>
        </p:sp>
        <p:sp>
          <p:nvSpPr>
            <p:cNvPr id="125" name="Rechteck 124"/>
            <p:cNvSpPr/>
            <p:nvPr/>
          </p:nvSpPr>
          <p:spPr>
            <a:xfrm>
              <a:off x="24518357" y="23730561"/>
              <a:ext cx="2356530" cy="112745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err="1" smtClean="0">
                  <a:solidFill>
                    <a:schemeClr val="tx1"/>
                  </a:solidFill>
                </a:rPr>
                <a:t>infusion</a:t>
              </a:r>
              <a:endParaRPr lang="de-DE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33" name="Gerade Verbindung mit Pfeil 132"/>
            <p:cNvCxnSpPr>
              <a:stCxn id="43" idx="2"/>
              <a:endCxn id="46" idx="0"/>
            </p:cNvCxnSpPr>
            <p:nvPr/>
          </p:nvCxnSpPr>
          <p:spPr>
            <a:xfrm>
              <a:off x="13646658" y="13846213"/>
              <a:ext cx="0" cy="627012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winkelter Verbinder 169"/>
            <p:cNvCxnSpPr>
              <a:stCxn id="82" idx="2"/>
              <a:endCxn id="83" idx="0"/>
            </p:cNvCxnSpPr>
            <p:nvPr/>
          </p:nvCxnSpPr>
          <p:spPr>
            <a:xfrm rot="5400000">
              <a:off x="8142096" y="24683953"/>
              <a:ext cx="1226125" cy="1574257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winkelter Verbinder 172"/>
            <p:cNvCxnSpPr>
              <a:stCxn id="82" idx="2"/>
              <a:endCxn id="84" idx="0"/>
            </p:cNvCxnSpPr>
            <p:nvPr/>
          </p:nvCxnSpPr>
          <p:spPr>
            <a:xfrm rot="16200000" flipH="1">
              <a:off x="9561957" y="24838348"/>
              <a:ext cx="1226125" cy="1265466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winkelter Verbinder 178"/>
            <p:cNvCxnSpPr>
              <a:stCxn id="73" idx="2"/>
              <a:endCxn id="79" idx="0"/>
            </p:cNvCxnSpPr>
            <p:nvPr/>
          </p:nvCxnSpPr>
          <p:spPr>
            <a:xfrm rot="5400000">
              <a:off x="4069367" y="25471081"/>
              <a:ext cx="1226125" cy="12700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3" name="Gruppieren 312"/>
            <p:cNvGrpSpPr/>
            <p:nvPr/>
          </p:nvGrpSpPr>
          <p:grpSpPr>
            <a:xfrm>
              <a:off x="11292888" y="16136204"/>
              <a:ext cx="8533833" cy="6319468"/>
              <a:chOff x="10637322" y="15638123"/>
              <a:chExt cx="7822127" cy="5792436"/>
            </a:xfrm>
            <a:solidFill>
              <a:srgbClr val="EA0000"/>
            </a:solidFill>
          </p:grpSpPr>
          <p:sp>
            <p:nvSpPr>
              <p:cNvPr id="284" name="Rechteck 283"/>
              <p:cNvSpPr/>
              <p:nvPr/>
            </p:nvSpPr>
            <p:spPr>
              <a:xfrm>
                <a:off x="10637322" y="15641176"/>
                <a:ext cx="4247151" cy="5789383"/>
              </a:xfrm>
              <a:prstGeom prst="rect">
                <a:avLst/>
              </a:prstGeom>
              <a:solidFill>
                <a:srgbClr val="BDD7EE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de-DE" sz="3200" dirty="0" smtClean="0">
                    <a:solidFill>
                      <a:schemeClr val="tx1"/>
                    </a:solidFill>
                  </a:rPr>
                  <a:t>Filtering</a:t>
                </a:r>
                <a:endParaRPr lang="de-DE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Rechteck 69"/>
              <p:cNvSpPr/>
              <p:nvPr/>
            </p:nvSpPr>
            <p:spPr>
              <a:xfrm>
                <a:off x="14884474" y="15638123"/>
                <a:ext cx="3574975" cy="5792436"/>
              </a:xfrm>
              <a:prstGeom prst="rect">
                <a:avLst/>
              </a:prstGeom>
              <a:solidFill>
                <a:srgbClr val="BDD7EE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 smtClean="0">
                    <a:solidFill>
                      <a:schemeClr val="tx1"/>
                    </a:solidFill>
                  </a:rPr>
                  <a:t>Optional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filtering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of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fastq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files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to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remove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fusion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non-informative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reads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marL="342900" indent="-342900">
                  <a:buAutoNum type="arabicParenR"/>
                </a:pPr>
                <a:r>
                  <a:rPr lang="de-DE" dirty="0" err="1" smtClean="0">
                    <a:solidFill>
                      <a:schemeClr val="tx1"/>
                    </a:solidFill>
                  </a:rPr>
                  <a:t>star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alignment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with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chimeric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output</a:t>
                </a:r>
                <a:endParaRPr lang="de-DE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Tx/>
                  <a:buAutoNum type="arabicParenR"/>
                </a:pPr>
                <a:r>
                  <a:rPr lang="de-DE" dirty="0" smtClean="0">
                    <a:solidFill>
                      <a:schemeClr val="tx1"/>
                    </a:solidFill>
                  </a:rPr>
                  <a:t>Parse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output.bam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from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chimeric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alignment</a:t>
                </a:r>
                <a:endParaRPr lang="de-DE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Tx/>
                  <a:buAutoNum type="arabicParenR"/>
                </a:pPr>
                <a:r>
                  <a:rPr lang="de-DE" dirty="0" err="1" smtClean="0">
                    <a:solidFill>
                      <a:schemeClr val="tx1"/>
                    </a:solidFill>
                  </a:rPr>
                  <a:t>Generate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new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filtered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input.fastq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file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with</a:t>
                </a:r>
                <a:r>
                  <a:rPr lang="de-DE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 smtClean="0">
                    <a:solidFill>
                      <a:schemeClr val="tx1"/>
                    </a:solidFill>
                  </a:rPr>
                  <a:t>samtools</a:t>
                </a:r>
                <a:endParaRPr lang="de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hteck 43"/>
              <p:cNvSpPr/>
              <p:nvPr/>
            </p:nvSpPr>
            <p:spPr>
              <a:xfrm>
                <a:off x="11009909" y="17542336"/>
                <a:ext cx="3569766" cy="1033430"/>
              </a:xfrm>
              <a:prstGeom prst="rect">
                <a:avLst/>
              </a:prstGeom>
              <a:solidFill>
                <a:srgbClr val="5B9BD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200" dirty="0" err="1" smtClean="0">
                    <a:solidFill>
                      <a:schemeClr val="tx1"/>
                    </a:solidFill>
                  </a:rPr>
                  <a:t>Fusionreadfilter</a:t>
                </a:r>
                <a:r>
                  <a:rPr lang="de-DE" sz="3200" dirty="0" smtClean="0">
                    <a:solidFill>
                      <a:schemeClr val="tx1"/>
                    </a:solidFill>
                  </a:rPr>
                  <a:t> (2)</a:t>
                </a:r>
                <a:endParaRPr lang="de-DE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hteck 56"/>
              <p:cNvSpPr/>
              <p:nvPr/>
            </p:nvSpPr>
            <p:spPr>
              <a:xfrm>
                <a:off x="11009909" y="16224621"/>
                <a:ext cx="3569766" cy="103343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200" dirty="0" smtClean="0">
                    <a:solidFill>
                      <a:schemeClr val="tx1"/>
                    </a:solidFill>
                  </a:rPr>
                  <a:t>Star </a:t>
                </a:r>
                <a:r>
                  <a:rPr lang="de-DE" sz="3200" dirty="0" err="1" smtClean="0">
                    <a:solidFill>
                      <a:schemeClr val="tx1"/>
                    </a:solidFill>
                  </a:rPr>
                  <a:t>chimeric</a:t>
                </a:r>
                <a:r>
                  <a:rPr lang="de-DE" sz="3200" dirty="0" smtClean="0">
                    <a:solidFill>
                      <a:schemeClr val="tx1"/>
                    </a:solidFill>
                  </a:rPr>
                  <a:t> (1)</a:t>
                </a:r>
                <a:endParaRPr lang="de-DE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hteck 58"/>
              <p:cNvSpPr/>
              <p:nvPr/>
            </p:nvSpPr>
            <p:spPr>
              <a:xfrm>
                <a:off x="11009909" y="18915120"/>
                <a:ext cx="3569766" cy="103343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200" dirty="0" err="1" smtClean="0">
                    <a:solidFill>
                      <a:schemeClr val="tx1"/>
                    </a:solidFill>
                  </a:rPr>
                  <a:t>bam_to_fastq</a:t>
                </a:r>
                <a:r>
                  <a:rPr lang="de-DE" sz="3200" dirty="0" smtClean="0">
                    <a:solidFill>
                      <a:schemeClr val="tx1"/>
                    </a:solidFill>
                  </a:rPr>
                  <a:t> (3)</a:t>
                </a:r>
                <a:endParaRPr lang="de-DE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Rechteck 130"/>
              <p:cNvSpPr/>
              <p:nvPr/>
            </p:nvSpPr>
            <p:spPr>
              <a:xfrm>
                <a:off x="11009909" y="20197136"/>
                <a:ext cx="3569766" cy="1033430"/>
              </a:xfrm>
              <a:prstGeom prst="rect">
                <a:avLst/>
              </a:prstGeom>
              <a:grpFill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 smtClean="0">
                    <a:solidFill>
                      <a:schemeClr val="tx1"/>
                    </a:solidFill>
                  </a:rPr>
                  <a:t>Filtered reads{1,2</a:t>
                </a:r>
                <a:r>
                  <a:rPr lang="en-US" sz="3200" dirty="0">
                    <a:solidFill>
                      <a:schemeClr val="tx1"/>
                    </a:solidFill>
                  </a:rPr>
                  <a:t>}.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fq.gz</a:t>
                </a:r>
                <a:endParaRPr lang="de-DE" sz="3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4" name="Gerade Verbindung mit Pfeil 133"/>
              <p:cNvCxnSpPr>
                <a:stCxn id="57" idx="2"/>
                <a:endCxn id="44" idx="0"/>
              </p:cNvCxnSpPr>
              <p:nvPr/>
            </p:nvCxnSpPr>
            <p:spPr>
              <a:xfrm>
                <a:off x="12794792" y="17258051"/>
                <a:ext cx="0" cy="284285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Gerade Verbindung mit Pfeil 134"/>
              <p:cNvCxnSpPr>
                <a:stCxn id="44" idx="2"/>
                <a:endCxn id="59" idx="0"/>
              </p:cNvCxnSpPr>
              <p:nvPr/>
            </p:nvCxnSpPr>
            <p:spPr>
              <a:xfrm>
                <a:off x="12794792" y="18575766"/>
                <a:ext cx="0" cy="339354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Gerade Verbindung mit Pfeil 193"/>
              <p:cNvCxnSpPr>
                <a:stCxn id="59" idx="2"/>
                <a:endCxn id="131" idx="0"/>
              </p:cNvCxnSpPr>
              <p:nvPr/>
            </p:nvCxnSpPr>
            <p:spPr>
              <a:xfrm>
                <a:off x="12794792" y="19948550"/>
                <a:ext cx="0" cy="248586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4" name="Gerade Verbindung mit Pfeil 203"/>
            <p:cNvCxnSpPr>
              <a:stCxn id="7" idx="2"/>
              <a:endCxn id="9" idx="0"/>
            </p:cNvCxnSpPr>
            <p:nvPr/>
          </p:nvCxnSpPr>
          <p:spPr>
            <a:xfrm>
              <a:off x="15623312" y="4876690"/>
              <a:ext cx="1" cy="62765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 Verbindung mit Pfeil 207"/>
            <p:cNvCxnSpPr>
              <a:stCxn id="6" idx="2"/>
              <a:endCxn id="8" idx="0"/>
            </p:cNvCxnSpPr>
            <p:nvPr/>
          </p:nvCxnSpPr>
          <p:spPr>
            <a:xfrm>
              <a:off x="11641905" y="4582086"/>
              <a:ext cx="0" cy="922255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winkelter Verbinder 217"/>
            <p:cNvCxnSpPr>
              <a:stCxn id="26" idx="2"/>
              <a:endCxn id="36" idx="0"/>
            </p:cNvCxnSpPr>
            <p:nvPr/>
          </p:nvCxnSpPr>
          <p:spPr>
            <a:xfrm rot="5400000">
              <a:off x="11343252" y="7691314"/>
              <a:ext cx="1229934" cy="3415047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 Verbindung mit Pfeil 222"/>
            <p:cNvCxnSpPr>
              <a:stCxn id="31" idx="2"/>
              <a:endCxn id="43" idx="0"/>
            </p:cNvCxnSpPr>
            <p:nvPr/>
          </p:nvCxnSpPr>
          <p:spPr>
            <a:xfrm flipH="1">
              <a:off x="13646657" y="11140191"/>
              <a:ext cx="14874" cy="1578564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winkelter Verbinder 241"/>
            <p:cNvCxnSpPr>
              <a:stCxn id="9" idx="2"/>
              <a:endCxn id="26" idx="0"/>
            </p:cNvCxnSpPr>
            <p:nvPr/>
          </p:nvCxnSpPr>
          <p:spPr>
            <a:xfrm rot="5400000">
              <a:off x="14132223" y="6165319"/>
              <a:ext cx="1024612" cy="1957571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winkelter Verbinder 244"/>
            <p:cNvCxnSpPr>
              <a:stCxn id="8" idx="2"/>
              <a:endCxn id="26" idx="0"/>
            </p:cNvCxnSpPr>
            <p:nvPr/>
          </p:nvCxnSpPr>
          <p:spPr>
            <a:xfrm rot="16200000" flipH="1">
              <a:off x="12141518" y="6132185"/>
              <a:ext cx="1024612" cy="2023837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Rechteck 258"/>
            <p:cNvSpPr/>
            <p:nvPr/>
          </p:nvSpPr>
          <p:spPr>
            <a:xfrm>
              <a:off x="14081041" y="3454928"/>
              <a:ext cx="3021370" cy="1127458"/>
            </a:xfrm>
            <a:prstGeom prst="rect">
              <a:avLst/>
            </a:prstGeom>
            <a:solidFill>
              <a:srgbClr val="EA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reads{1,2}.fq.gz</a:t>
              </a:r>
              <a:endParaRPr lang="de-DE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Gewinkelter Verbinder 144"/>
            <p:cNvCxnSpPr>
              <a:stCxn id="131" idx="2"/>
              <a:endCxn id="73" idx="0"/>
            </p:cNvCxnSpPr>
            <p:nvPr/>
          </p:nvCxnSpPr>
          <p:spPr>
            <a:xfrm rot="5400000">
              <a:off x="8418005" y="18501907"/>
              <a:ext cx="1493079" cy="8964229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Gewinkelter Verbinder 147"/>
            <p:cNvCxnSpPr>
              <a:stCxn id="131" idx="2"/>
              <a:endCxn id="82" idx="0"/>
            </p:cNvCxnSpPr>
            <p:nvPr/>
          </p:nvCxnSpPr>
          <p:spPr>
            <a:xfrm rot="5400000">
              <a:off x="10847933" y="20931835"/>
              <a:ext cx="1493079" cy="4104372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winkelter Verbinder 153"/>
            <p:cNvCxnSpPr>
              <a:stCxn id="131" idx="2"/>
              <a:endCxn id="74" idx="0"/>
            </p:cNvCxnSpPr>
            <p:nvPr/>
          </p:nvCxnSpPr>
          <p:spPr>
            <a:xfrm rot="16200000" flipH="1">
              <a:off x="12914992" y="22969147"/>
              <a:ext cx="1493079" cy="29747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winkelter Verbinder 156"/>
            <p:cNvCxnSpPr>
              <a:stCxn id="131" idx="2"/>
              <a:endCxn id="76" idx="0"/>
            </p:cNvCxnSpPr>
            <p:nvPr/>
          </p:nvCxnSpPr>
          <p:spPr>
            <a:xfrm rot="16200000" flipH="1">
              <a:off x="14344771" y="21539369"/>
              <a:ext cx="1493079" cy="2889304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winkelter Verbinder 160"/>
            <p:cNvCxnSpPr>
              <a:stCxn id="131" idx="2"/>
              <a:endCxn id="81" idx="0"/>
            </p:cNvCxnSpPr>
            <p:nvPr/>
          </p:nvCxnSpPr>
          <p:spPr>
            <a:xfrm rot="16200000" flipH="1">
              <a:off x="15765769" y="20118370"/>
              <a:ext cx="1493079" cy="5731301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winkelter Verbinder 166"/>
            <p:cNvCxnSpPr>
              <a:stCxn id="131" idx="2"/>
              <a:endCxn id="125" idx="0"/>
            </p:cNvCxnSpPr>
            <p:nvPr/>
          </p:nvCxnSpPr>
          <p:spPr>
            <a:xfrm rot="16200000" flipH="1">
              <a:off x="18925101" y="16959039"/>
              <a:ext cx="1493079" cy="12049964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Gewinkelter Verbinder 314"/>
            <p:cNvCxnSpPr>
              <a:stCxn id="46" idx="2"/>
              <a:endCxn id="57" idx="0"/>
            </p:cNvCxnSpPr>
            <p:nvPr/>
          </p:nvCxnSpPr>
          <p:spPr>
            <a:xfrm rot="5400000">
              <a:off x="13058966" y="16188373"/>
              <a:ext cx="1175383" cy="13856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Rechteck 344"/>
            <p:cNvSpPr/>
            <p:nvPr/>
          </p:nvSpPr>
          <p:spPr>
            <a:xfrm>
              <a:off x="5952871" y="32231247"/>
              <a:ext cx="3702294" cy="112745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err="1" smtClean="0">
                  <a:solidFill>
                    <a:schemeClr val="tx1"/>
                  </a:solidFill>
                </a:rPr>
                <a:t>Fusioninspector</a:t>
              </a:r>
              <a:r>
                <a:rPr lang="de-DE" sz="3200" dirty="0" smtClean="0">
                  <a:solidFill>
                    <a:schemeClr val="tx1"/>
                  </a:solidFill>
                </a:rPr>
                <a:t> (3)</a:t>
              </a:r>
              <a:endParaRPr lang="de-DE" sz="3200" dirty="0">
                <a:solidFill>
                  <a:schemeClr val="tx1"/>
                </a:solidFill>
              </a:endParaRPr>
            </a:p>
          </p:txBody>
        </p:sp>
        <p:sp>
          <p:nvSpPr>
            <p:cNvPr id="346" name="Rechteck 345"/>
            <p:cNvSpPr/>
            <p:nvPr/>
          </p:nvSpPr>
          <p:spPr>
            <a:xfrm>
              <a:off x="9893247" y="32222657"/>
              <a:ext cx="3441713" cy="11274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err="1" smtClean="0">
                  <a:solidFill>
                    <a:schemeClr val="tx1"/>
                  </a:solidFill>
                </a:rPr>
                <a:t>Contextseq</a:t>
              </a:r>
              <a:r>
                <a:rPr lang="de-DE" sz="3200" dirty="0" smtClean="0">
                  <a:solidFill>
                    <a:schemeClr val="tx1"/>
                  </a:solidFill>
                </a:rPr>
                <a:t> (4)</a:t>
              </a:r>
              <a:endParaRPr lang="de-DE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347" name="Gewinkelter Verbinder 346"/>
            <p:cNvCxnSpPr>
              <a:endCxn id="346" idx="0"/>
            </p:cNvCxnSpPr>
            <p:nvPr/>
          </p:nvCxnSpPr>
          <p:spPr>
            <a:xfrm rot="16200000" flipH="1">
              <a:off x="10233057" y="30841609"/>
              <a:ext cx="720023" cy="2042072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Gewinkelter Verbinder 352"/>
            <p:cNvCxnSpPr>
              <a:endCxn id="345" idx="0"/>
            </p:cNvCxnSpPr>
            <p:nvPr/>
          </p:nvCxnSpPr>
          <p:spPr>
            <a:xfrm rot="5400000">
              <a:off x="8323720" y="30982934"/>
              <a:ext cx="728613" cy="1768014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Gewinkelter Verbinder 356"/>
            <p:cNvCxnSpPr>
              <a:stCxn id="79" idx="2"/>
              <a:endCxn id="85" idx="0"/>
            </p:cNvCxnSpPr>
            <p:nvPr/>
          </p:nvCxnSpPr>
          <p:spPr>
            <a:xfrm rot="16200000" flipH="1">
              <a:off x="6342634" y="25551396"/>
              <a:ext cx="1569193" cy="4889603"/>
            </a:xfrm>
            <a:prstGeom prst="bentConnector3">
              <a:avLst>
                <a:gd name="adj1" fmla="val 28148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Gewinkelter Verbinder 360"/>
            <p:cNvCxnSpPr>
              <a:stCxn id="83" idx="2"/>
              <a:endCxn id="85" idx="0"/>
            </p:cNvCxnSpPr>
            <p:nvPr/>
          </p:nvCxnSpPr>
          <p:spPr>
            <a:xfrm rot="16200000" flipH="1">
              <a:off x="7985434" y="27194196"/>
              <a:ext cx="1569193" cy="1604003"/>
            </a:xfrm>
            <a:prstGeom prst="bentConnector3">
              <a:avLst>
                <a:gd name="adj1" fmla="val 30576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Gewinkelter Verbinder 368"/>
            <p:cNvCxnSpPr>
              <a:stCxn id="74" idx="2"/>
              <a:endCxn id="85" idx="0"/>
            </p:cNvCxnSpPr>
            <p:nvPr/>
          </p:nvCxnSpPr>
          <p:spPr>
            <a:xfrm rot="5400000">
              <a:off x="9662831" y="24767221"/>
              <a:ext cx="3922776" cy="4104373"/>
            </a:xfrm>
            <a:prstGeom prst="bentConnector3">
              <a:avLst>
                <a:gd name="adj1" fmla="val 71853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Gewinkelter Verbinder 373"/>
            <p:cNvCxnSpPr>
              <a:stCxn id="84" idx="2"/>
              <a:endCxn id="85" idx="0"/>
            </p:cNvCxnSpPr>
            <p:nvPr/>
          </p:nvCxnSpPr>
          <p:spPr>
            <a:xfrm rot="5400000">
              <a:off x="9405296" y="27378338"/>
              <a:ext cx="1569193" cy="1235720"/>
            </a:xfrm>
            <a:prstGeom prst="bentConnector3">
              <a:avLst>
                <a:gd name="adj1" fmla="val 28148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Gewinkelter Verbinder 377"/>
            <p:cNvCxnSpPr>
              <a:stCxn id="76" idx="2"/>
              <a:endCxn id="85" idx="0"/>
            </p:cNvCxnSpPr>
            <p:nvPr/>
          </p:nvCxnSpPr>
          <p:spPr>
            <a:xfrm rot="5400000">
              <a:off x="11092609" y="23337442"/>
              <a:ext cx="3922776" cy="6963930"/>
            </a:xfrm>
            <a:prstGeom prst="bentConnector3">
              <a:avLst>
                <a:gd name="adj1" fmla="val 71853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Gewinkelter Verbinder 381"/>
            <p:cNvCxnSpPr>
              <a:stCxn id="81" idx="2"/>
              <a:endCxn id="85" idx="0"/>
            </p:cNvCxnSpPr>
            <p:nvPr/>
          </p:nvCxnSpPr>
          <p:spPr>
            <a:xfrm rot="5400000">
              <a:off x="12513608" y="21916444"/>
              <a:ext cx="3922776" cy="9805927"/>
            </a:xfrm>
            <a:prstGeom prst="bentConnector3">
              <a:avLst>
                <a:gd name="adj1" fmla="val 71368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Gewinkelter Verbinder 383"/>
            <p:cNvCxnSpPr>
              <a:stCxn id="80" idx="2"/>
              <a:endCxn id="85" idx="0"/>
            </p:cNvCxnSpPr>
            <p:nvPr/>
          </p:nvCxnSpPr>
          <p:spPr>
            <a:xfrm rot="5400000">
              <a:off x="14052965" y="20335923"/>
              <a:ext cx="3963939" cy="12925804"/>
            </a:xfrm>
            <a:prstGeom prst="bentConnector3">
              <a:avLst>
                <a:gd name="adj1" fmla="val 72107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Gewinkelter Verbinder 385"/>
            <p:cNvCxnSpPr>
              <a:stCxn id="125" idx="2"/>
              <a:endCxn id="85" idx="0"/>
            </p:cNvCxnSpPr>
            <p:nvPr/>
          </p:nvCxnSpPr>
          <p:spPr>
            <a:xfrm rot="5400000">
              <a:off x="15672939" y="18757112"/>
              <a:ext cx="3922776" cy="16124590"/>
            </a:xfrm>
            <a:prstGeom prst="bentConnector3">
              <a:avLst>
                <a:gd name="adj1" fmla="val 71853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7" name="Rechteck 396"/>
            <p:cNvSpPr/>
            <p:nvPr/>
          </p:nvSpPr>
          <p:spPr>
            <a:xfrm>
              <a:off x="9893247" y="33627658"/>
              <a:ext cx="3441713" cy="112745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>
                  <a:solidFill>
                    <a:schemeClr val="tx1"/>
                  </a:solidFill>
                </a:rPr>
                <a:t>S</a:t>
              </a:r>
              <a:r>
                <a:rPr lang="de-DE" sz="3200" dirty="0" smtClean="0">
                  <a:solidFill>
                    <a:schemeClr val="tx1"/>
                  </a:solidFill>
                </a:rPr>
                <a:t>tarindex (5)</a:t>
              </a:r>
              <a:endParaRPr lang="de-DE" sz="3200" dirty="0">
                <a:solidFill>
                  <a:schemeClr val="tx1"/>
                </a:solidFill>
              </a:endParaRPr>
            </a:p>
          </p:txBody>
        </p:sp>
        <p:sp>
          <p:nvSpPr>
            <p:cNvPr id="399" name="Rechteck 398"/>
            <p:cNvSpPr/>
            <p:nvPr/>
          </p:nvSpPr>
          <p:spPr>
            <a:xfrm>
              <a:off x="9886319" y="37014193"/>
              <a:ext cx="3441713" cy="11274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smtClean="0">
                  <a:solidFill>
                    <a:schemeClr val="tx1"/>
                  </a:solidFill>
                </a:rPr>
                <a:t>Requantify (7b)</a:t>
              </a:r>
              <a:endParaRPr lang="de-DE" sz="3200" dirty="0">
                <a:solidFill>
                  <a:schemeClr val="tx1"/>
                </a:solidFill>
              </a:endParaRPr>
            </a:p>
          </p:txBody>
        </p:sp>
        <p:sp>
          <p:nvSpPr>
            <p:cNvPr id="400" name="Rechteck 399"/>
            <p:cNvSpPr/>
            <p:nvPr/>
          </p:nvSpPr>
          <p:spPr>
            <a:xfrm>
              <a:off x="6092014" y="35334660"/>
              <a:ext cx="3441713" cy="112745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smtClean="0">
                  <a:solidFill>
                    <a:schemeClr val="tx1"/>
                  </a:solidFill>
                </a:rPr>
                <a:t>Star (6a)</a:t>
              </a:r>
              <a:endParaRPr lang="de-DE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402" name="Gewinkelter Verbinder 401"/>
            <p:cNvCxnSpPr>
              <a:stCxn id="131" idx="2"/>
            </p:cNvCxnSpPr>
            <p:nvPr/>
          </p:nvCxnSpPr>
          <p:spPr>
            <a:xfrm rot="5400000">
              <a:off x="7640479" y="16977839"/>
              <a:ext cx="746537" cy="11265822"/>
            </a:xfrm>
            <a:prstGeom prst="bentConnector2">
              <a:avLst/>
            </a:prstGeom>
            <a:ln w="571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Gewinkelter Verbinder 434"/>
            <p:cNvCxnSpPr>
              <a:endCxn id="400" idx="1"/>
            </p:cNvCxnSpPr>
            <p:nvPr/>
          </p:nvCxnSpPr>
          <p:spPr>
            <a:xfrm rot="16200000" flipH="1">
              <a:off x="-2220759" y="27585615"/>
              <a:ext cx="12914369" cy="3711177"/>
            </a:xfrm>
            <a:prstGeom prst="bentConnector2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Gewinkelter Verbinder 467"/>
            <p:cNvCxnSpPr/>
            <p:nvPr/>
          </p:nvCxnSpPr>
          <p:spPr>
            <a:xfrm rot="16200000" flipH="1">
              <a:off x="9781782" y="18281777"/>
              <a:ext cx="23812828" cy="11420397"/>
            </a:xfrm>
            <a:prstGeom prst="bentConnector3">
              <a:avLst>
                <a:gd name="adj1" fmla="val 117"/>
              </a:avLst>
            </a:prstGeom>
            <a:ln w="5715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Gewinkelter Verbinder 476"/>
            <p:cNvCxnSpPr>
              <a:endCxn id="504" idx="3"/>
            </p:cNvCxnSpPr>
            <p:nvPr/>
          </p:nvCxnSpPr>
          <p:spPr>
            <a:xfrm rot="10800000" flipV="1">
              <a:off x="13333829" y="35898387"/>
              <a:ext cx="14064567" cy="1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Gewinkelter Verbinder 492"/>
            <p:cNvCxnSpPr>
              <a:stCxn id="346" idx="2"/>
              <a:endCxn id="397" idx="0"/>
            </p:cNvCxnSpPr>
            <p:nvPr/>
          </p:nvCxnSpPr>
          <p:spPr>
            <a:xfrm rot="5400000">
              <a:off x="11475333" y="33488886"/>
              <a:ext cx="277544" cy="13856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Gewinkelter Verbinder 495"/>
            <p:cNvCxnSpPr>
              <a:stCxn id="397" idx="2"/>
              <a:endCxn id="400" idx="0"/>
            </p:cNvCxnSpPr>
            <p:nvPr/>
          </p:nvCxnSpPr>
          <p:spPr>
            <a:xfrm rot="5400000">
              <a:off x="9423717" y="33144272"/>
              <a:ext cx="579544" cy="3801233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4" name="Rechteck 503"/>
            <p:cNvSpPr/>
            <p:nvPr/>
          </p:nvSpPr>
          <p:spPr>
            <a:xfrm>
              <a:off x="9892115" y="35334660"/>
              <a:ext cx="3441713" cy="112745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smtClean="0">
                  <a:solidFill>
                    <a:schemeClr val="tx1"/>
                  </a:solidFill>
                </a:rPr>
                <a:t>Star (6b)</a:t>
              </a:r>
              <a:endParaRPr lang="de-DE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506" name="Gewinkelter Verbinder 505"/>
            <p:cNvCxnSpPr>
              <a:stCxn id="397" idx="2"/>
              <a:endCxn id="504" idx="0"/>
            </p:cNvCxnSpPr>
            <p:nvPr/>
          </p:nvCxnSpPr>
          <p:spPr>
            <a:xfrm rot="5400000">
              <a:off x="11323767" y="35044321"/>
              <a:ext cx="579544" cy="1132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Gewinkelter Verbinder 519"/>
            <p:cNvCxnSpPr>
              <a:stCxn id="504" idx="2"/>
              <a:endCxn id="399" idx="0"/>
            </p:cNvCxnSpPr>
            <p:nvPr/>
          </p:nvCxnSpPr>
          <p:spPr>
            <a:xfrm rot="5400000">
              <a:off x="11334037" y="36735257"/>
              <a:ext cx="552075" cy="5795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Gewinkelter Verbinder 522"/>
            <p:cNvCxnSpPr>
              <a:stCxn id="400" idx="2"/>
              <a:endCxn id="700" idx="0"/>
            </p:cNvCxnSpPr>
            <p:nvPr/>
          </p:nvCxnSpPr>
          <p:spPr>
            <a:xfrm rot="5400000">
              <a:off x="7531472" y="36732793"/>
              <a:ext cx="552075" cy="10724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Gewinkelter Verbinder 529"/>
            <p:cNvCxnSpPr>
              <a:stCxn id="399" idx="2"/>
              <a:endCxn id="549" idx="0"/>
            </p:cNvCxnSpPr>
            <p:nvPr/>
          </p:nvCxnSpPr>
          <p:spPr>
            <a:xfrm rot="5400000">
              <a:off x="11010877" y="38737950"/>
              <a:ext cx="1192600" cy="13856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5" name="Rechteck 544"/>
            <p:cNvSpPr/>
            <p:nvPr/>
          </p:nvSpPr>
          <p:spPr>
            <a:xfrm>
              <a:off x="7851175" y="30359360"/>
              <a:ext cx="3441713" cy="1127458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err="1">
                  <a:solidFill>
                    <a:schemeClr val="tx1"/>
                  </a:solidFill>
                </a:rPr>
                <a:t>liftOver</a:t>
              </a:r>
              <a:r>
                <a:rPr lang="de-DE" sz="3200" dirty="0">
                  <a:solidFill>
                    <a:schemeClr val="tx1"/>
                  </a:solidFill>
                </a:rPr>
                <a:t> (2)</a:t>
              </a:r>
            </a:p>
          </p:txBody>
        </p:sp>
        <p:cxnSp>
          <p:nvCxnSpPr>
            <p:cNvPr id="546" name="Gewinkelter Verbinder 545"/>
            <p:cNvCxnSpPr>
              <a:stCxn id="85" idx="2"/>
              <a:endCxn id="545" idx="0"/>
            </p:cNvCxnSpPr>
            <p:nvPr/>
          </p:nvCxnSpPr>
          <p:spPr>
            <a:xfrm rot="5400000">
              <a:off x="9346479" y="30133806"/>
              <a:ext cx="451108" cy="13856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9" name="Rechteck 548"/>
            <p:cNvSpPr/>
            <p:nvPr/>
          </p:nvSpPr>
          <p:spPr>
            <a:xfrm>
              <a:off x="9886319" y="39334250"/>
              <a:ext cx="3441713" cy="11274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smtClean="0">
                  <a:solidFill>
                    <a:schemeClr val="tx1"/>
                  </a:solidFill>
                </a:rPr>
                <a:t>Model prediction</a:t>
              </a:r>
              <a:endParaRPr lang="de-DE" sz="3200" dirty="0">
                <a:solidFill>
                  <a:schemeClr val="tx1"/>
                </a:solidFill>
              </a:endParaRPr>
            </a:p>
          </p:txBody>
        </p:sp>
        <p:sp>
          <p:nvSpPr>
            <p:cNvPr id="555" name="Rechteck 554"/>
            <p:cNvSpPr/>
            <p:nvPr/>
          </p:nvSpPr>
          <p:spPr>
            <a:xfrm>
              <a:off x="13919646" y="41300077"/>
              <a:ext cx="7683174" cy="1118653"/>
            </a:xfrm>
            <a:prstGeom prst="rect">
              <a:avLst/>
            </a:prstGeom>
            <a:solidFill>
              <a:srgbClr val="FFBDBD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 smtClean="0">
                  <a:solidFill>
                    <a:schemeClr val="tx1"/>
                  </a:solidFill>
                </a:rPr>
                <a:t>The final </a:t>
              </a:r>
              <a:r>
                <a:rPr lang="de-DE" dirty="0" err="1" smtClean="0">
                  <a:solidFill>
                    <a:schemeClr val="tx1"/>
                  </a:solidFill>
                </a:rPr>
                <a:t>output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contains</a:t>
              </a:r>
              <a:r>
                <a:rPr lang="de-DE" dirty="0" smtClean="0">
                  <a:solidFill>
                    <a:schemeClr val="tx1"/>
                  </a:solidFill>
                </a:rPr>
                <a:t> all </a:t>
              </a:r>
              <a:r>
                <a:rPr lang="de-DE" dirty="0" err="1" smtClean="0">
                  <a:solidFill>
                    <a:schemeClr val="tx1"/>
                  </a:solidFill>
                </a:rPr>
                <a:t>predicted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events</a:t>
              </a:r>
              <a:r>
                <a:rPr lang="de-DE" dirty="0" smtClean="0">
                  <a:solidFill>
                    <a:schemeClr val="tx1"/>
                  </a:solidFill>
                </a:rPr>
                <a:t>, </a:t>
              </a:r>
              <a:r>
                <a:rPr lang="de-DE" dirty="0" err="1" smtClean="0">
                  <a:solidFill>
                    <a:schemeClr val="tx1"/>
                  </a:solidFill>
                </a:rPr>
                <a:t>including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annotation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information</a:t>
              </a:r>
              <a:r>
                <a:rPr lang="de-DE" dirty="0" smtClean="0">
                  <a:solidFill>
                    <a:schemeClr val="tx1"/>
                  </a:solidFill>
                </a:rPr>
                <a:t>, </a:t>
              </a:r>
              <a:r>
                <a:rPr lang="de-DE" dirty="0" err="1" smtClean="0">
                  <a:solidFill>
                    <a:schemeClr val="tx1"/>
                  </a:solidFill>
                </a:rPr>
                <a:t>the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peptide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sequence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and</a:t>
              </a:r>
              <a:r>
                <a:rPr lang="de-DE" dirty="0" smtClean="0">
                  <a:solidFill>
                    <a:schemeClr val="tx1"/>
                  </a:solidFill>
                </a:rPr>
                <a:t> a prediction </a:t>
              </a:r>
              <a:r>
                <a:rPr lang="de-DE" dirty="0" err="1" smtClean="0">
                  <a:solidFill>
                    <a:schemeClr val="tx1"/>
                  </a:solidFill>
                </a:rPr>
                <a:t>value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561" name="Gewinkelter Verbinder 560"/>
            <p:cNvCxnSpPr>
              <a:stCxn id="549" idx="2"/>
              <a:endCxn id="565" idx="0"/>
            </p:cNvCxnSpPr>
            <p:nvPr/>
          </p:nvCxnSpPr>
          <p:spPr>
            <a:xfrm rot="16200000" flipH="1">
              <a:off x="11199322" y="40869561"/>
              <a:ext cx="829564" cy="13857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5" name="Rechteck 564"/>
            <p:cNvSpPr/>
            <p:nvPr/>
          </p:nvSpPr>
          <p:spPr>
            <a:xfrm>
              <a:off x="9900176" y="41291272"/>
              <a:ext cx="3441713" cy="1127458"/>
            </a:xfrm>
            <a:prstGeom prst="rect">
              <a:avLst/>
            </a:prstGeom>
            <a:solidFill>
              <a:srgbClr val="EA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smtClean="0">
                  <a:solidFill>
                    <a:schemeClr val="tx1"/>
                  </a:solidFill>
                </a:rPr>
                <a:t>Final </a:t>
              </a:r>
              <a:r>
                <a:rPr lang="de-DE" sz="3200" dirty="0" err="1" smtClean="0">
                  <a:solidFill>
                    <a:schemeClr val="tx1"/>
                  </a:solidFill>
                </a:rPr>
                <a:t>output</a:t>
              </a:r>
              <a:endParaRPr lang="de-DE" sz="3200" dirty="0">
                <a:solidFill>
                  <a:schemeClr val="tx1"/>
                </a:solidFill>
              </a:endParaRPr>
            </a:p>
          </p:txBody>
        </p:sp>
        <p:sp>
          <p:nvSpPr>
            <p:cNvPr id="567" name="Rechteck 566"/>
            <p:cNvSpPr/>
            <p:nvPr/>
          </p:nvSpPr>
          <p:spPr>
            <a:xfrm>
              <a:off x="13912672" y="38985722"/>
              <a:ext cx="7690149" cy="194655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Combine information from various sources and apply training model to assign a predictive value for each fusion (likelihood for being a true positive event)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IN: Detected_Fusions.csv, context_seq.csv, requantification.csv, sampels.csv, 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OUT: ???.csv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69" name="Rechteck 568"/>
            <p:cNvSpPr/>
            <p:nvPr/>
          </p:nvSpPr>
          <p:spPr>
            <a:xfrm>
              <a:off x="13341890" y="41300077"/>
              <a:ext cx="577757" cy="1118653"/>
            </a:xfrm>
            <a:prstGeom prst="rect">
              <a:avLst/>
            </a:prstGeom>
            <a:solidFill>
              <a:srgbClr val="FFBDBD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73" name="Rechteck 572"/>
            <p:cNvSpPr/>
            <p:nvPr/>
          </p:nvSpPr>
          <p:spPr>
            <a:xfrm>
              <a:off x="1469282" y="10039084"/>
              <a:ext cx="2702145" cy="11274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solidFill>
                    <a:schemeClr val="tx1"/>
                  </a:solidFill>
                </a:rPr>
                <a:t>Accessor</a:t>
              </a:r>
              <a:r>
                <a:rPr lang="en-US" dirty="0">
                  <a:solidFill>
                    <a:schemeClr val="tx1"/>
                  </a:solidFill>
                </a:rPr>
                <a:t> to the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monitoring file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"samples.csv"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574" name="Rechteck 573"/>
            <p:cNvSpPr/>
            <p:nvPr/>
          </p:nvSpPr>
          <p:spPr>
            <a:xfrm>
              <a:off x="4193935" y="10039083"/>
              <a:ext cx="1564774" cy="11021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err="1" smtClean="0">
                  <a:solidFill>
                    <a:schemeClr val="tx1"/>
                  </a:solidFill>
                </a:rPr>
                <a:t>samples</a:t>
              </a:r>
              <a:endParaRPr lang="de-DE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578" name="Gewinkelter Verbinder 577"/>
            <p:cNvCxnSpPr>
              <a:stCxn id="26" idx="2"/>
              <a:endCxn id="574" idx="0"/>
            </p:cNvCxnSpPr>
            <p:nvPr/>
          </p:nvCxnSpPr>
          <p:spPr>
            <a:xfrm rot="5400000">
              <a:off x="8693425" y="5066766"/>
              <a:ext cx="1255214" cy="8689420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Rechteck 699"/>
            <p:cNvSpPr/>
            <p:nvPr/>
          </p:nvSpPr>
          <p:spPr>
            <a:xfrm>
              <a:off x="6081290" y="37014193"/>
              <a:ext cx="3441713" cy="11274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 smtClean="0">
                  <a:solidFill>
                    <a:schemeClr val="tx1"/>
                  </a:solidFill>
                </a:rPr>
                <a:t>Requantify (7a)</a:t>
              </a:r>
              <a:endParaRPr lang="de-DE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702" name="Gewinkelter Verbinder 701"/>
            <p:cNvCxnSpPr>
              <a:stCxn id="700" idx="2"/>
              <a:endCxn id="549" idx="0"/>
            </p:cNvCxnSpPr>
            <p:nvPr/>
          </p:nvCxnSpPr>
          <p:spPr>
            <a:xfrm rot="16200000" flipH="1">
              <a:off x="9108362" y="36835435"/>
              <a:ext cx="1192599" cy="3805029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Gewinkelter Verbinder 708"/>
            <p:cNvCxnSpPr>
              <a:stCxn id="26" idx="2"/>
              <a:endCxn id="31" idx="0"/>
            </p:cNvCxnSpPr>
            <p:nvPr/>
          </p:nvCxnSpPr>
          <p:spPr>
            <a:xfrm rot="5400000">
              <a:off x="13049205" y="9396196"/>
              <a:ext cx="1228864" cy="4211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7" name="Grafik 7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18357" y="41144809"/>
              <a:ext cx="5070246" cy="11641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2061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557</Words>
  <Application>Microsoft Office PowerPoint</Application>
  <PresentationFormat>Benutzerdefiniert</PresentationFormat>
  <Paragraphs>90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Holtstraeter</dc:creator>
  <cp:lastModifiedBy>David Weber</cp:lastModifiedBy>
  <cp:revision>295</cp:revision>
  <cp:lastPrinted>2019-01-17T15:23:15Z</cp:lastPrinted>
  <dcterms:created xsi:type="dcterms:W3CDTF">2018-07-12T07:27:49Z</dcterms:created>
  <dcterms:modified xsi:type="dcterms:W3CDTF">2019-01-17T15:32:53Z</dcterms:modified>
</cp:coreProperties>
</file>