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0275213" cy="42803763"/>
  <p:notesSz cx="9926638" cy="1435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013775"/>
    <a:srgbClr val="FFBDBD"/>
    <a:srgbClr val="BDD7EE"/>
    <a:srgbClr val="5B9BD5"/>
    <a:srgbClr val="DEEBF7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6395" autoAdjust="0"/>
  </p:normalViewPr>
  <p:slideViewPr>
    <p:cSldViewPr snapToGrid="0">
      <p:cViewPr>
        <p:scale>
          <a:sx n="25" d="100"/>
          <a:sy n="25" d="100"/>
        </p:scale>
        <p:origin x="270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3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8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7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5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5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6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AD8-1016-4FA8-89A6-AA2E3D347A8C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hteck 136"/>
          <p:cNvSpPr/>
          <p:nvPr/>
        </p:nvSpPr>
        <p:spPr>
          <a:xfrm>
            <a:off x="5779489" y="37581272"/>
            <a:ext cx="8301551" cy="3405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dirty="0" err="1">
                <a:solidFill>
                  <a:schemeClr val="tx1"/>
                </a:solidFill>
              </a:rPr>
              <a:t>s</a:t>
            </a:r>
            <a:r>
              <a:rPr lang="de-DE" sz="3200" dirty="0" err="1" smtClean="0">
                <a:solidFill>
                  <a:schemeClr val="tx1"/>
                </a:solidFill>
              </a:rPr>
              <a:t>ummarize_data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68" name="Rechteck 11"/>
          <p:cNvSpPr/>
          <p:nvPr/>
        </p:nvSpPr>
        <p:spPr>
          <a:xfrm flipH="1">
            <a:off x="18655003" y="37918922"/>
            <a:ext cx="594101" cy="1946551"/>
          </a:xfrm>
          <a:custGeom>
            <a:avLst/>
            <a:gdLst>
              <a:gd name="connsiteX0" fmla="*/ 0 w 598784"/>
              <a:gd name="connsiteY0" fmla="*/ 0 h 2031325"/>
              <a:gd name="connsiteX1" fmla="*/ 598784 w 598784"/>
              <a:gd name="connsiteY1" fmla="*/ 0 h 2031325"/>
              <a:gd name="connsiteX2" fmla="*/ 598784 w 598784"/>
              <a:gd name="connsiteY2" fmla="*/ 2031325 h 2031325"/>
              <a:gd name="connsiteX3" fmla="*/ 0 w 598784"/>
              <a:gd name="connsiteY3" fmla="*/ 2031325 h 2031325"/>
              <a:gd name="connsiteX4" fmla="*/ 0 w 5987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598784 w 611484"/>
              <a:gd name="connsiteY2" fmla="*/ 2031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391195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4" h="2031325">
                <a:moveTo>
                  <a:pt x="0" y="0"/>
                </a:moveTo>
                <a:lnTo>
                  <a:pt x="611484" y="391195"/>
                </a:lnTo>
                <a:lnTo>
                  <a:pt x="611484" y="1523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468584" y="12335252"/>
            <a:ext cx="6522653" cy="130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SLURM </a:t>
            </a:r>
            <a:r>
              <a:rPr lang="en-US" dirty="0"/>
              <a:t>lower levels depend on higher; everything on the same level (e.g. </a:t>
            </a:r>
            <a:r>
              <a:rPr lang="en-US" dirty="0" err="1"/>
              <a:t>Kallisto</a:t>
            </a:r>
            <a:r>
              <a:rPr lang="en-US" dirty="0"/>
              <a:t> and Seq2hla) and all unconnected (e.g. Mapsplice and </a:t>
            </a:r>
            <a:r>
              <a:rPr lang="en-US" dirty="0" err="1"/>
              <a:t>Starfusion</a:t>
            </a:r>
            <a:r>
              <a:rPr lang="en-US" dirty="0"/>
              <a:t>) jobs may run in parallel</a:t>
            </a:r>
            <a:endParaRPr lang="de-DE" sz="3600" dirty="0"/>
          </a:p>
        </p:txBody>
      </p:sp>
      <p:sp>
        <p:nvSpPr>
          <p:cNvPr id="334" name="Rechteck 333"/>
          <p:cNvSpPr/>
          <p:nvPr/>
        </p:nvSpPr>
        <p:spPr>
          <a:xfrm>
            <a:off x="5758709" y="26924291"/>
            <a:ext cx="7867166" cy="993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dirty="0" err="1" smtClean="0">
                <a:solidFill>
                  <a:schemeClr val="tx1"/>
                </a:solidFill>
              </a:rPr>
              <a:t>fetchdata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1470783" y="12346724"/>
            <a:ext cx="26906212" cy="24734023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7344168" y="2639386"/>
            <a:ext cx="6323980" cy="2237303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Directory containing read files in </a:t>
            </a:r>
            <a:r>
              <a:rPr lang="en-US" dirty="0" err="1">
                <a:solidFill>
                  <a:schemeClr val="tx1"/>
                </a:solidFill>
              </a:rPr>
              <a:t>fastq</a:t>
            </a:r>
            <a:r>
              <a:rPr lang="en-US" dirty="0">
                <a:solidFill>
                  <a:schemeClr val="tx1"/>
                </a:solidFill>
              </a:rPr>
              <a:t> format.</a:t>
            </a:r>
          </a:p>
          <a:p>
            <a:r>
              <a:rPr lang="en-US" dirty="0">
                <a:solidFill>
                  <a:schemeClr val="tx1"/>
                </a:solidFill>
              </a:rPr>
              <a:t>Read files must end on "*.fastq.gz" or "*.fq.gz"; all</a:t>
            </a:r>
          </a:p>
          <a:p>
            <a:r>
              <a:rPr lang="en-US" dirty="0">
                <a:solidFill>
                  <a:schemeClr val="tx1"/>
                </a:solidFill>
              </a:rPr>
              <a:t>other files in the directory are ignored. Only </a:t>
            </a:r>
            <a:r>
              <a:rPr lang="en-US" dirty="0" smtClean="0">
                <a:solidFill>
                  <a:schemeClr val="tx1"/>
                </a:solidFill>
              </a:rPr>
              <a:t>Paired-End </a:t>
            </a:r>
            <a:r>
              <a:rPr lang="en-US" dirty="0">
                <a:solidFill>
                  <a:schemeClr val="tx1"/>
                </a:solidFill>
              </a:rPr>
              <a:t>data is currently supported and R1/R2 </a:t>
            </a:r>
            <a:r>
              <a:rPr lang="en-US" dirty="0" smtClean="0">
                <a:solidFill>
                  <a:schemeClr val="tx1"/>
                </a:solidFill>
              </a:rPr>
              <a:t>read files may </a:t>
            </a:r>
            <a:r>
              <a:rPr lang="en-US" dirty="0">
                <a:solidFill>
                  <a:schemeClr val="tx1"/>
                </a:solidFill>
              </a:rPr>
              <a:t>not differ in their names (except for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de-DE" dirty="0" smtClean="0">
                <a:solidFill>
                  <a:schemeClr val="tx1"/>
                </a:solidFill>
              </a:rPr>
              <a:t>"R1/R2</a:t>
            </a:r>
            <a:r>
              <a:rPr lang="de-DE" dirty="0">
                <a:solidFill>
                  <a:schemeClr val="tx1"/>
                </a:solidFill>
              </a:rPr>
              <a:t>"-identifier).</a:t>
            </a:r>
          </a:p>
        </p:txBody>
      </p:sp>
      <p:sp>
        <p:nvSpPr>
          <p:cNvPr id="7" name="Rechteck 6"/>
          <p:cNvSpPr/>
          <p:nvPr/>
        </p:nvSpPr>
        <p:spPr>
          <a:xfrm>
            <a:off x="13902455" y="2633114"/>
            <a:ext cx="3441713" cy="2243576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dirty="0" smtClean="0">
                <a:solidFill>
                  <a:schemeClr val="tx1"/>
                </a:solidFill>
              </a:rPr>
              <a:t>File </a:t>
            </a:r>
            <a:r>
              <a:rPr lang="de-DE" sz="3200" dirty="0" err="1" smtClean="0">
                <a:solidFill>
                  <a:schemeClr val="tx1"/>
                </a:solidFill>
              </a:rPr>
              <a:t>directory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262" name="Gewinkelter Verbinder 261"/>
          <p:cNvCxnSpPr/>
          <p:nvPr/>
        </p:nvCxnSpPr>
        <p:spPr>
          <a:xfrm rot="5400000">
            <a:off x="10928362" y="7680211"/>
            <a:ext cx="8147764" cy="1951516"/>
          </a:xfrm>
          <a:prstGeom prst="bentConnector3">
            <a:avLst>
              <a:gd name="adj1" fmla="val 9234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5372961" y="12684180"/>
            <a:ext cx="4453760" cy="1127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Gerneate</a:t>
            </a:r>
            <a:r>
              <a:rPr lang="de-DE" dirty="0" smtClean="0">
                <a:solidFill>
                  <a:schemeClr val="tx1"/>
                </a:solidFill>
              </a:rPr>
              <a:t> fastqc 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5372960" y="14482743"/>
            <a:ext cx="4453761" cy="1127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Read </a:t>
            </a:r>
            <a:r>
              <a:rPr lang="de-DE" dirty="0" err="1" smtClean="0">
                <a:solidFill>
                  <a:schemeClr val="tx1"/>
                </a:solidFill>
              </a:rPr>
              <a:t>trimming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according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fastqc report (</a:t>
            </a:r>
            <a:r>
              <a:rPr lang="de-DE" dirty="0" err="1" smtClean="0">
                <a:solidFill>
                  <a:schemeClr val="tx1"/>
                </a:solidFill>
              </a:rPr>
              <a:t>from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end </a:t>
            </a:r>
            <a:r>
              <a:rPr lang="de-DE" dirty="0" err="1" smtClean="0">
                <a:solidFill>
                  <a:schemeClr val="tx1"/>
                </a:solidFill>
              </a:rPr>
              <a:t>until</a:t>
            </a:r>
            <a:r>
              <a:rPr lang="de-DE" dirty="0" smtClean="0">
                <a:solidFill>
                  <a:schemeClr val="tx1"/>
                </a:solidFill>
              </a:rPr>
              <a:t> FRED-score </a:t>
            </a:r>
            <a:r>
              <a:rPr lang="de-DE" dirty="0" err="1">
                <a:solidFill>
                  <a:schemeClr val="tx1"/>
                </a:solidFill>
              </a:rPr>
              <a:t>cutoff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28)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6743656" y="10039084"/>
            <a:ext cx="2702145" cy="1127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Convenience methods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for logging </a:t>
            </a:r>
            <a:r>
              <a:rPr lang="en-GB" dirty="0" err="1" smtClean="0">
                <a:solidFill>
                  <a:schemeClr val="tx1"/>
                </a:solidFill>
              </a:rPr>
              <a:t>infos</a:t>
            </a:r>
            <a:r>
              <a:rPr lang="en-GB" dirty="0" smtClean="0">
                <a:solidFill>
                  <a:schemeClr val="tx1"/>
                </a:solidFill>
              </a:rPr>
              <a:t>/debug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statements and errors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7952078" y="5312355"/>
            <a:ext cx="5716072" cy="1498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Static methods collection for: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Creating folder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Grant </a:t>
            </a:r>
            <a:r>
              <a:rPr lang="en-US" dirty="0">
                <a:solidFill>
                  <a:schemeClr val="tx1"/>
                </a:solidFill>
              </a:rPr>
              <a:t>specific permissions for </a:t>
            </a:r>
            <a:r>
              <a:rPr lang="en-US" dirty="0" smtClean="0">
                <a:solidFill>
                  <a:schemeClr val="tx1"/>
                </a:solidFill>
              </a:rPr>
              <a:t>files/directories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 err="1">
                <a:solidFill>
                  <a:schemeClr val="tx1"/>
                </a:solidFill>
              </a:rPr>
              <a:t>fastq</a:t>
            </a:r>
            <a:r>
              <a:rPr lang="en-US" dirty="0">
                <a:solidFill>
                  <a:schemeClr val="tx1"/>
                </a:solidFill>
              </a:rPr>
              <a:t> files from specified input </a:t>
            </a:r>
            <a:r>
              <a:rPr lang="en-US" dirty="0" smtClean="0">
                <a:solidFill>
                  <a:schemeClr val="tx1"/>
                </a:solidFill>
              </a:rPr>
              <a:t>directory 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 err="1">
                <a:solidFill>
                  <a:schemeClr val="tx1"/>
                </a:solidFill>
              </a:rPr>
              <a:t>icam</a:t>
            </a:r>
            <a:r>
              <a:rPr lang="en-US" dirty="0">
                <a:solidFill>
                  <a:schemeClr val="tx1"/>
                </a:solidFill>
              </a:rPr>
              <a:t> data from searching a directory tree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224441" y="5504342"/>
            <a:ext cx="3696608" cy="1127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Provides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methods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reading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config.ini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retrieving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470782" y="2639386"/>
            <a:ext cx="7788017" cy="2237304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Configuration </a:t>
            </a:r>
            <a:r>
              <a:rPr lang="en-US" dirty="0">
                <a:solidFill>
                  <a:schemeClr val="tx1"/>
                </a:solidFill>
              </a:rPr>
              <a:t>file containing all user input required for running the</a:t>
            </a:r>
          </a:p>
          <a:p>
            <a:r>
              <a:rPr lang="en-US" dirty="0">
                <a:solidFill>
                  <a:schemeClr val="tx1"/>
                </a:solidFill>
              </a:rPr>
              <a:t>fusion prediction pipeline within 6 sections: </a:t>
            </a:r>
            <a:r>
              <a:rPr lang="en-US" i="1" dirty="0">
                <a:solidFill>
                  <a:schemeClr val="tx1"/>
                </a:solidFill>
              </a:rPr>
              <a:t>“general”, “resources”, “commands”, “indices”, “</a:t>
            </a:r>
            <a:r>
              <a:rPr lang="en-US" i="1" dirty="0" err="1">
                <a:solidFill>
                  <a:schemeClr val="tx1"/>
                </a:solidFill>
              </a:rPr>
              <a:t>otherFiles</a:t>
            </a:r>
            <a:r>
              <a:rPr lang="en-US" i="1" dirty="0">
                <a:solidFill>
                  <a:schemeClr val="tx1"/>
                </a:solidFill>
              </a:rPr>
              <a:t>”, “</a:t>
            </a:r>
            <a:r>
              <a:rPr lang="en-US" i="1" dirty="0" err="1">
                <a:solidFill>
                  <a:schemeClr val="tx1"/>
                </a:solidFill>
              </a:rPr>
              <a:t>easyfuse_helper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r>
              <a:rPr lang="en-US" dirty="0">
                <a:solidFill>
                  <a:schemeClr val="tx1"/>
                </a:solidFill>
              </a:rPr>
              <a:t>Only “general” section might require modifications before a run (e.g.</a:t>
            </a:r>
          </a:p>
          <a:p>
            <a:r>
              <a:rPr lang="en-US" dirty="0">
                <a:solidFill>
                  <a:schemeClr val="tx1"/>
                </a:solidFill>
              </a:rPr>
              <a:t>define email sender/receiver or tools to run). Other sections contain</a:t>
            </a:r>
          </a:p>
          <a:p>
            <a:r>
              <a:rPr lang="en-US" dirty="0">
                <a:solidFill>
                  <a:schemeClr val="tx1"/>
                </a:solidFill>
              </a:rPr>
              <a:t>path to programs and required files as well as resource definitions</a:t>
            </a:r>
          </a:p>
          <a:p>
            <a:r>
              <a:rPr lang="en-US" dirty="0">
                <a:solidFill>
                  <a:schemeClr val="tx1"/>
                </a:solidFill>
              </a:rPr>
              <a:t>and need to be adjusted only upon installation on a new system.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68" name="Gruppieren 67"/>
          <p:cNvGrpSpPr/>
          <p:nvPr/>
        </p:nvGrpSpPr>
        <p:grpSpPr>
          <a:xfrm>
            <a:off x="24116421" y="2653617"/>
            <a:ext cx="4260574" cy="8698246"/>
            <a:chOff x="1790700" y="5768422"/>
            <a:chExt cx="3905250" cy="7972829"/>
          </a:xfrm>
        </p:grpSpPr>
        <p:sp>
          <p:nvSpPr>
            <p:cNvPr id="66" name="Textfeld 65"/>
            <p:cNvSpPr txBox="1"/>
            <p:nvPr/>
          </p:nvSpPr>
          <p:spPr>
            <a:xfrm>
              <a:off x="1790700" y="5803101"/>
              <a:ext cx="390525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 smtClean="0"/>
                <a:t>Legend</a:t>
              </a:r>
              <a:endParaRPr lang="de-DE" sz="36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39469" y="5768422"/>
              <a:ext cx="3856481" cy="7972829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hteck 1"/>
            <p:cNvSpPr/>
            <p:nvPr/>
          </p:nvSpPr>
          <p:spPr>
            <a:xfrm>
              <a:off x="2160545" y="10407397"/>
              <a:ext cx="3154681" cy="10334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Helper script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160545" y="8620136"/>
              <a:ext cx="3154681" cy="1033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Main processing script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160545" y="6832876"/>
              <a:ext cx="3154681" cy="1033430"/>
            </a:xfrm>
            <a:prstGeom prst="rect">
              <a:avLst/>
            </a:prstGeom>
            <a:solidFill>
              <a:srgbClr val="FF5757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Important</a:t>
              </a:r>
              <a:r>
                <a:rPr lang="de-DE" sz="3200" dirty="0" smtClean="0">
                  <a:solidFill>
                    <a:schemeClr val="tx1"/>
                  </a:solidFill>
                </a:rPr>
                <a:t> I/O </a:t>
              </a:r>
              <a:r>
                <a:rPr lang="de-DE" sz="3200" dirty="0" err="1" smtClean="0">
                  <a:solidFill>
                    <a:schemeClr val="tx1"/>
                  </a:solidFill>
                </a:rPr>
                <a:t>files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160545" y="12194658"/>
              <a:ext cx="3154681" cy="103343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Call external tool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9921048" y="3454628"/>
            <a:ext cx="3441713" cy="1127458"/>
          </a:xfrm>
          <a:prstGeom prst="rect">
            <a:avLst/>
          </a:prstGeom>
          <a:solidFill>
            <a:srgbClr val="FF5757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c</a:t>
            </a:r>
            <a:r>
              <a:rPr lang="de-DE" sz="3200" dirty="0" smtClean="0">
                <a:solidFill>
                  <a:schemeClr val="tx1"/>
                </a:solidFill>
              </a:rPr>
              <a:t>onfig.ini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921048" y="5504341"/>
            <a:ext cx="3441713" cy="1127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config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3902456" y="5504341"/>
            <a:ext cx="3441713" cy="1127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iomethods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258801" y="2639386"/>
            <a:ext cx="692061" cy="2216148"/>
          </a:xfrm>
          <a:custGeom>
            <a:avLst/>
            <a:gdLst>
              <a:gd name="connsiteX0" fmla="*/ 0 w 598784"/>
              <a:gd name="connsiteY0" fmla="*/ 0 h 2031325"/>
              <a:gd name="connsiteX1" fmla="*/ 598784 w 598784"/>
              <a:gd name="connsiteY1" fmla="*/ 0 h 2031325"/>
              <a:gd name="connsiteX2" fmla="*/ 598784 w 598784"/>
              <a:gd name="connsiteY2" fmla="*/ 2031325 h 2031325"/>
              <a:gd name="connsiteX3" fmla="*/ 0 w 598784"/>
              <a:gd name="connsiteY3" fmla="*/ 2031325 h 2031325"/>
              <a:gd name="connsiteX4" fmla="*/ 0 w 5987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598784 w 611484"/>
              <a:gd name="connsiteY2" fmla="*/ 2031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34344"/>
              <a:gd name="connsiteY0" fmla="*/ 0 h 2031325"/>
              <a:gd name="connsiteX1" fmla="*/ 634344 w 634344"/>
              <a:gd name="connsiteY1" fmla="*/ 739140 h 2031325"/>
              <a:gd name="connsiteX2" fmla="*/ 611484 w 634344"/>
              <a:gd name="connsiteY2" fmla="*/ 1523325 h 2031325"/>
              <a:gd name="connsiteX3" fmla="*/ 0 w 634344"/>
              <a:gd name="connsiteY3" fmla="*/ 2031325 h 2031325"/>
              <a:gd name="connsiteX4" fmla="*/ 0 w 634344"/>
              <a:gd name="connsiteY4" fmla="*/ 0 h 2031325"/>
              <a:gd name="connsiteX0" fmla="*/ 0 w 634344"/>
              <a:gd name="connsiteY0" fmla="*/ 0 h 2031325"/>
              <a:gd name="connsiteX1" fmla="*/ 634344 w 634344"/>
              <a:gd name="connsiteY1" fmla="*/ 739140 h 2031325"/>
              <a:gd name="connsiteX2" fmla="*/ 626724 w 634344"/>
              <a:gd name="connsiteY2" fmla="*/ 1782405 h 2031325"/>
              <a:gd name="connsiteX3" fmla="*/ 0 w 634344"/>
              <a:gd name="connsiteY3" fmla="*/ 2031325 h 2031325"/>
              <a:gd name="connsiteX4" fmla="*/ 0 w 634344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44" h="2031325">
                <a:moveTo>
                  <a:pt x="0" y="0"/>
                </a:moveTo>
                <a:lnTo>
                  <a:pt x="634344" y="739140"/>
                </a:lnTo>
                <a:lnTo>
                  <a:pt x="626724" y="178240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solidFill>
            <a:srgbClr val="FFBD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1944885" y="7656411"/>
            <a:ext cx="3441713" cy="11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15977999" y="7256163"/>
            <a:ext cx="7690149" cy="1946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Main script to start the pipeline. Creates a folder tree for all data. </a:t>
            </a:r>
            <a:r>
              <a:rPr lang="en-US" dirty="0" smtClean="0">
                <a:solidFill>
                  <a:schemeClr val="tx1"/>
                </a:solidFill>
              </a:rPr>
              <a:t>Creates command </a:t>
            </a:r>
            <a:r>
              <a:rPr lang="en-US" dirty="0">
                <a:solidFill>
                  <a:schemeClr val="tx1"/>
                </a:solidFill>
              </a:rPr>
              <a:t>line strings for all programs based on the selection </a:t>
            </a:r>
            <a:r>
              <a:rPr lang="en-US" dirty="0" smtClean="0">
                <a:solidFill>
                  <a:schemeClr val="tx1"/>
                </a:solidFill>
              </a:rPr>
              <a:t>of programs </a:t>
            </a:r>
            <a:r>
              <a:rPr lang="en-US" dirty="0">
                <a:solidFill>
                  <a:schemeClr val="tx1"/>
                </a:solidFill>
              </a:rPr>
              <a:t>and defined </a:t>
            </a:r>
            <a:r>
              <a:rPr lang="en-US" dirty="0" smtClean="0">
                <a:solidFill>
                  <a:schemeClr val="tx1"/>
                </a:solidFill>
              </a:rPr>
              <a:t>resources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. Creates "</a:t>
            </a:r>
            <a:r>
              <a:rPr lang="en-US" dirty="0" smtClean="0">
                <a:solidFill>
                  <a:schemeClr val="tx1"/>
                </a:solidFill>
              </a:rPr>
              <a:t>samples.csv“ for </a:t>
            </a:r>
            <a:r>
              <a:rPr lang="en-US" dirty="0">
                <a:solidFill>
                  <a:schemeClr val="tx1"/>
                </a:solidFill>
              </a:rPr>
              <a:t>progress monitoring. Checks </a:t>
            </a:r>
            <a:r>
              <a:rPr lang="en-US" dirty="0" err="1">
                <a:solidFill>
                  <a:schemeClr val="tx1"/>
                </a:solidFill>
              </a:rPr>
              <a:t>fastq</a:t>
            </a:r>
            <a:r>
              <a:rPr lang="en-US" dirty="0">
                <a:solidFill>
                  <a:schemeClr val="tx1"/>
                </a:solidFill>
              </a:rPr>
              <a:t> files from the input directory </a:t>
            </a:r>
            <a:r>
              <a:rPr lang="en-US" dirty="0" smtClean="0">
                <a:solidFill>
                  <a:schemeClr val="tx1"/>
                </a:solidFill>
              </a:rPr>
              <a:t>and processes </a:t>
            </a:r>
            <a:r>
              <a:rPr lang="en-US" dirty="0">
                <a:solidFill>
                  <a:schemeClr val="tx1"/>
                </a:solidFill>
              </a:rPr>
              <a:t>them in pairs. Organizes and prepares </a:t>
            </a:r>
            <a:r>
              <a:rPr lang="en-US" dirty="0" err="1">
                <a:solidFill>
                  <a:schemeClr val="tx1"/>
                </a:solidFill>
              </a:rPr>
              <a:t>slurm</a:t>
            </a:r>
            <a:r>
              <a:rPr lang="en-US" dirty="0">
                <a:solidFill>
                  <a:schemeClr val="tx1"/>
                </a:solidFill>
              </a:rPr>
              <a:t> jobs.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11"/>
          <p:cNvSpPr/>
          <p:nvPr/>
        </p:nvSpPr>
        <p:spPr>
          <a:xfrm flipH="1">
            <a:off x="15390873" y="7256163"/>
            <a:ext cx="594101" cy="1946551"/>
          </a:xfrm>
          <a:custGeom>
            <a:avLst/>
            <a:gdLst>
              <a:gd name="connsiteX0" fmla="*/ 0 w 598784"/>
              <a:gd name="connsiteY0" fmla="*/ 0 h 2031325"/>
              <a:gd name="connsiteX1" fmla="*/ 598784 w 598784"/>
              <a:gd name="connsiteY1" fmla="*/ 0 h 2031325"/>
              <a:gd name="connsiteX2" fmla="*/ 598784 w 598784"/>
              <a:gd name="connsiteY2" fmla="*/ 2031325 h 2031325"/>
              <a:gd name="connsiteX3" fmla="*/ 0 w 598784"/>
              <a:gd name="connsiteY3" fmla="*/ 2031325 h 2031325"/>
              <a:gd name="connsiteX4" fmla="*/ 0 w 5987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598784 w 611484"/>
              <a:gd name="connsiteY2" fmla="*/ 2031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19567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19567 h 2031325"/>
              <a:gd name="connsiteX2" fmla="*/ 611484 w 611484"/>
              <a:gd name="connsiteY2" fmla="*/ 1568765 h 2031325"/>
              <a:gd name="connsiteX3" fmla="*/ 0 w 611484"/>
              <a:gd name="connsiteY3" fmla="*/ 2031325 h 2031325"/>
              <a:gd name="connsiteX4" fmla="*/ 0 w 611484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4" h="2031325">
                <a:moveTo>
                  <a:pt x="0" y="0"/>
                </a:moveTo>
                <a:lnTo>
                  <a:pt x="611484" y="419567"/>
                </a:lnTo>
                <a:lnTo>
                  <a:pt x="611484" y="156876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1965365" y="10012733"/>
            <a:ext cx="3392332" cy="1127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969614" y="9729813"/>
            <a:ext cx="7698534" cy="1744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methods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collection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1) Creating an </a:t>
            </a:r>
            <a:r>
              <a:rPr lang="en-US" dirty="0" err="1">
                <a:solidFill>
                  <a:schemeClr val="tx1"/>
                </a:solidFill>
              </a:rPr>
              <a:t>sbatch</a:t>
            </a:r>
            <a:r>
              <a:rPr lang="en-US" dirty="0">
                <a:solidFill>
                  <a:schemeClr val="tx1"/>
                </a:solidFill>
              </a:rPr>
              <a:t> script and sending it to </a:t>
            </a:r>
            <a:r>
              <a:rPr lang="en-US" dirty="0" err="1">
                <a:solidFill>
                  <a:schemeClr val="tx1"/>
                </a:solidFill>
              </a:rPr>
              <a:t>slurm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2) Command line execution w/o </a:t>
            </a:r>
            <a:r>
              <a:rPr lang="en-US" dirty="0" err="1">
                <a:solidFill>
                  <a:schemeClr val="tx1"/>
                </a:solidFill>
              </a:rPr>
              <a:t>slurm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3) Command line execution w/o </a:t>
            </a:r>
            <a:r>
              <a:rPr lang="en-US" dirty="0" err="1">
                <a:solidFill>
                  <a:schemeClr val="tx1"/>
                </a:solidFill>
              </a:rPr>
              <a:t>slurm</a:t>
            </a:r>
            <a:r>
              <a:rPr lang="en-US" dirty="0">
                <a:solidFill>
                  <a:schemeClr val="tx1"/>
                </a:solidFill>
              </a:rPr>
              <a:t> with storing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4) Retrieving a list of currently running job ids based on a</a:t>
            </a:r>
          </a:p>
          <a:p>
            <a:r>
              <a:rPr lang="en-US" dirty="0">
                <a:solidFill>
                  <a:schemeClr val="tx1"/>
                </a:solidFill>
              </a:rPr>
              <a:t>lookup of a specified job 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11"/>
          <p:cNvSpPr/>
          <p:nvPr/>
        </p:nvSpPr>
        <p:spPr>
          <a:xfrm flipH="1">
            <a:off x="15367513" y="9728967"/>
            <a:ext cx="608614" cy="1757865"/>
          </a:xfrm>
          <a:custGeom>
            <a:avLst/>
            <a:gdLst>
              <a:gd name="connsiteX0" fmla="*/ 0 w 598784"/>
              <a:gd name="connsiteY0" fmla="*/ 0 h 2031325"/>
              <a:gd name="connsiteX1" fmla="*/ 598784 w 598784"/>
              <a:gd name="connsiteY1" fmla="*/ 0 h 2031325"/>
              <a:gd name="connsiteX2" fmla="*/ 598784 w 598784"/>
              <a:gd name="connsiteY2" fmla="*/ 2031325 h 2031325"/>
              <a:gd name="connsiteX3" fmla="*/ 0 w 598784"/>
              <a:gd name="connsiteY3" fmla="*/ 2031325 h 2031325"/>
              <a:gd name="connsiteX4" fmla="*/ 0 w 5987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598784 w 611484"/>
              <a:gd name="connsiteY2" fmla="*/ 2031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14940 w 611484"/>
              <a:gd name="connsiteY0" fmla="*/ 0 h 1834422"/>
              <a:gd name="connsiteX1" fmla="*/ 611484 w 611484"/>
              <a:gd name="connsiteY1" fmla="*/ 298397 h 1834422"/>
              <a:gd name="connsiteX2" fmla="*/ 611484 w 611484"/>
              <a:gd name="connsiteY2" fmla="*/ 1326422 h 1834422"/>
              <a:gd name="connsiteX3" fmla="*/ 0 w 611484"/>
              <a:gd name="connsiteY3" fmla="*/ 1834422 h 1834422"/>
              <a:gd name="connsiteX4" fmla="*/ 14940 w 611484"/>
              <a:gd name="connsiteY4" fmla="*/ 0 h 1834422"/>
              <a:gd name="connsiteX0" fmla="*/ 14940 w 611484"/>
              <a:gd name="connsiteY0" fmla="*/ 0 h 1834422"/>
              <a:gd name="connsiteX1" fmla="*/ 611484 w 611484"/>
              <a:gd name="connsiteY1" fmla="*/ 298397 h 1834422"/>
              <a:gd name="connsiteX2" fmla="*/ 551727 w 611484"/>
              <a:gd name="connsiteY2" fmla="*/ 1508179 h 1834422"/>
              <a:gd name="connsiteX3" fmla="*/ 0 w 611484"/>
              <a:gd name="connsiteY3" fmla="*/ 1834422 h 1834422"/>
              <a:gd name="connsiteX4" fmla="*/ 14940 w 611484"/>
              <a:gd name="connsiteY4" fmla="*/ 0 h 1834422"/>
              <a:gd name="connsiteX0" fmla="*/ 14940 w 626422"/>
              <a:gd name="connsiteY0" fmla="*/ 0 h 1834422"/>
              <a:gd name="connsiteX1" fmla="*/ 611484 w 626422"/>
              <a:gd name="connsiteY1" fmla="*/ 298397 h 1834422"/>
              <a:gd name="connsiteX2" fmla="*/ 626422 w 626422"/>
              <a:gd name="connsiteY2" fmla="*/ 1493032 h 1834422"/>
              <a:gd name="connsiteX3" fmla="*/ 0 w 626422"/>
              <a:gd name="connsiteY3" fmla="*/ 1834422 h 1834422"/>
              <a:gd name="connsiteX4" fmla="*/ 14940 w 626422"/>
              <a:gd name="connsiteY4" fmla="*/ 0 h 183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22" h="1834422">
                <a:moveTo>
                  <a:pt x="14940" y="0"/>
                </a:moveTo>
                <a:lnTo>
                  <a:pt x="611484" y="298397"/>
                </a:lnTo>
                <a:lnTo>
                  <a:pt x="626422" y="1493032"/>
                </a:lnTo>
                <a:lnTo>
                  <a:pt x="0" y="1834422"/>
                </a:lnTo>
                <a:lnTo>
                  <a:pt x="1494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9468309" y="10013803"/>
            <a:ext cx="1564774" cy="1127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logger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1925800" y="12718755"/>
            <a:ext cx="3441713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fastqc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1925800" y="14473224"/>
            <a:ext cx="3441713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skewer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8" name="Rechteck 11"/>
          <p:cNvSpPr/>
          <p:nvPr/>
        </p:nvSpPr>
        <p:spPr>
          <a:xfrm flipH="1">
            <a:off x="17347584" y="5312355"/>
            <a:ext cx="604493" cy="1498950"/>
          </a:xfrm>
          <a:custGeom>
            <a:avLst/>
            <a:gdLst>
              <a:gd name="connsiteX0" fmla="*/ 0 w 598784"/>
              <a:gd name="connsiteY0" fmla="*/ 0 h 2031325"/>
              <a:gd name="connsiteX1" fmla="*/ 598784 w 598784"/>
              <a:gd name="connsiteY1" fmla="*/ 0 h 2031325"/>
              <a:gd name="connsiteX2" fmla="*/ 598784 w 598784"/>
              <a:gd name="connsiteY2" fmla="*/ 2031325 h 2031325"/>
              <a:gd name="connsiteX3" fmla="*/ 0 w 598784"/>
              <a:gd name="connsiteY3" fmla="*/ 2031325 h 2031325"/>
              <a:gd name="connsiteX4" fmla="*/ 0 w 5987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598784 w 611484"/>
              <a:gd name="connsiteY2" fmla="*/ 2031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11484"/>
              <a:gd name="connsiteY0" fmla="*/ 0 h 2031325"/>
              <a:gd name="connsiteX1" fmla="*/ 611484 w 611484"/>
              <a:gd name="connsiteY1" fmla="*/ 495300 h 2031325"/>
              <a:gd name="connsiteX2" fmla="*/ 611484 w 611484"/>
              <a:gd name="connsiteY2" fmla="*/ 1523325 h 2031325"/>
              <a:gd name="connsiteX3" fmla="*/ 0 w 611484"/>
              <a:gd name="connsiteY3" fmla="*/ 2031325 h 2031325"/>
              <a:gd name="connsiteX4" fmla="*/ 0 w 611484"/>
              <a:gd name="connsiteY4" fmla="*/ 0 h 2031325"/>
              <a:gd name="connsiteX0" fmla="*/ 0 w 622180"/>
              <a:gd name="connsiteY0" fmla="*/ 0 h 2031325"/>
              <a:gd name="connsiteX1" fmla="*/ 622180 w 622180"/>
              <a:gd name="connsiteY1" fmla="*/ 269981 h 2031325"/>
              <a:gd name="connsiteX2" fmla="*/ 611484 w 622180"/>
              <a:gd name="connsiteY2" fmla="*/ 1523325 h 2031325"/>
              <a:gd name="connsiteX3" fmla="*/ 0 w 622180"/>
              <a:gd name="connsiteY3" fmla="*/ 2031325 h 2031325"/>
              <a:gd name="connsiteX4" fmla="*/ 0 w 622180"/>
              <a:gd name="connsiteY4" fmla="*/ 0 h 2031325"/>
              <a:gd name="connsiteX0" fmla="*/ 0 w 622180"/>
              <a:gd name="connsiteY0" fmla="*/ 0 h 2031325"/>
              <a:gd name="connsiteX1" fmla="*/ 622180 w 622180"/>
              <a:gd name="connsiteY1" fmla="*/ 269981 h 2031325"/>
              <a:gd name="connsiteX2" fmla="*/ 611484 w 622180"/>
              <a:gd name="connsiteY2" fmla="*/ 1776808 h 2031325"/>
              <a:gd name="connsiteX3" fmla="*/ 0 w 622180"/>
              <a:gd name="connsiteY3" fmla="*/ 2031325 h 2031325"/>
              <a:gd name="connsiteX4" fmla="*/ 0 w 622180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180" h="2031325">
                <a:moveTo>
                  <a:pt x="0" y="0"/>
                </a:moveTo>
                <a:lnTo>
                  <a:pt x="622180" y="269981"/>
                </a:lnTo>
                <a:cubicBezTo>
                  <a:pt x="618615" y="687762"/>
                  <a:pt x="615049" y="1359027"/>
                  <a:pt x="611484" y="1776808"/>
                </a:cubicBez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1033084" y="481011"/>
            <a:ext cx="82090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dirty="0" smtClean="0">
                <a:solidFill>
                  <a:srgbClr val="013775"/>
                </a:solidFill>
              </a:rPr>
              <a:t>EasyFuse</a:t>
            </a:r>
            <a:endParaRPr lang="de-DE" sz="11500" b="1" dirty="0">
              <a:solidFill>
                <a:srgbClr val="013775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504164" y="23273361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Kallisto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2472740" y="23273361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soapfuse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5357697" y="23273361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Mapsplice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504164" y="25017344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Pizzly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0999828" y="23273361"/>
            <a:ext cx="2996016" cy="108629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fusioncatcher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18199694" y="23273361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jaffa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8364021" y="23273361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Star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6789764" y="25017344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starfusion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9629487" y="25017344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starchip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7851175" y="27275845"/>
            <a:ext cx="3441713" cy="11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Fusiongrep</a:t>
            </a:r>
            <a:r>
              <a:rPr lang="de-DE" sz="3200" dirty="0" smtClean="0">
                <a:solidFill>
                  <a:schemeClr val="tx1"/>
                </a:solidFill>
              </a:rPr>
              <a:t> (1)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3625875" y="26935228"/>
            <a:ext cx="10592819" cy="9926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Fetchdata starts the following four, subsequent steps (fusion inspector is optional so far and the output not parsed):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>
                <a:solidFill>
                  <a:schemeClr val="tx1"/>
                </a:solidFill>
              </a:rPr>
              <a:t>Grep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parse predicted fusion genes from different tools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: specific output files of individual tools; OUT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de-DE" dirty="0">
                <a:solidFill>
                  <a:schemeClr val="tx1"/>
                </a:solidFill>
              </a:rPr>
              <a:t>Detected_Fusions.csv, </a:t>
            </a:r>
            <a:r>
              <a:rPr lang="de-DE" dirty="0" smtClean="0">
                <a:solidFill>
                  <a:schemeClr val="tx1"/>
                </a:solidFill>
              </a:rPr>
              <a:t>Fusiongene_list.txt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liftOver</a:t>
            </a:r>
            <a:r>
              <a:rPr lang="en-US" dirty="0" smtClean="0">
                <a:solidFill>
                  <a:schemeClr val="tx1"/>
                </a:solidFill>
              </a:rPr>
              <a:t> to convert hg38 coordinates for e.g. hg19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IN: </a:t>
            </a:r>
            <a:r>
              <a:rPr lang="de-DE" dirty="0" smtClean="0">
                <a:solidFill>
                  <a:schemeClr val="tx1"/>
                </a:solidFill>
              </a:rPr>
              <a:t>Detected_Fusions.csv; </a:t>
            </a:r>
            <a:r>
              <a:rPr lang="en-US" dirty="0" smtClean="0">
                <a:solidFill>
                  <a:schemeClr val="tx1"/>
                </a:solidFill>
              </a:rPr>
              <a:t>OUT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de-DE" dirty="0" smtClean="0">
                <a:solidFill>
                  <a:schemeClr val="tx1"/>
                </a:solidFill>
              </a:rPr>
              <a:t>Detected_Fusions_hg19.csv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fusion inspector on the list of candidate fusions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: Fusionsgene_list.txt; OUT: </a:t>
            </a:r>
            <a:r>
              <a:rPr lang="en-US" dirty="0" err="1" smtClean="0">
                <a:solidFill>
                  <a:schemeClr val="tx1"/>
                </a:solidFill>
              </a:rPr>
              <a:t>Annotated_fusions_FuIn.tdt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and annotate the breakpoint surrounding fusion sequence and their respective wild type background </a:t>
            </a:r>
            <a:r>
              <a:rPr lang="en-US" dirty="0" smtClean="0">
                <a:solidFill>
                  <a:schemeClr val="tx1"/>
                </a:solidFill>
              </a:rPr>
              <a:t>IN: Detected_Fusions.csv</a:t>
            </a:r>
            <a:r>
              <a:rPr lang="en-US" dirty="0">
                <a:solidFill>
                  <a:schemeClr val="tx1"/>
                </a:solidFill>
              </a:rPr>
              <a:t>; OUT: Context_Seqs.csv, </a:t>
            </a:r>
            <a:r>
              <a:rPr lang="en-US" dirty="0" err="1">
                <a:solidFill>
                  <a:schemeClr val="tx1"/>
                </a:solidFill>
              </a:rPr>
              <a:t>Context_Seqs.csv.fasta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Context_Seqs.csv.fasta.info,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Context_Seqs.csv_peptide.fasta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Context_Seqs.csv_transcript.fasta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Context_Seqs.csv.bed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 pseudo genome from the context </a:t>
            </a:r>
            <a:r>
              <a:rPr lang="en-US" dirty="0" err="1" smtClean="0">
                <a:solidFill>
                  <a:schemeClr val="tx1"/>
                </a:solidFill>
              </a:rPr>
              <a:t>seqs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Context_Seqs.csv.fasta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Context_Seqs.csv.fasta.info; </a:t>
            </a:r>
            <a:r>
              <a:rPr lang="en-US" dirty="0" smtClean="0">
                <a:solidFill>
                  <a:schemeClr val="tx1"/>
                </a:solidFill>
              </a:rPr>
              <a:t>OUT: </a:t>
            </a:r>
            <a:r>
              <a:rPr lang="en-US" dirty="0" err="1" smtClean="0">
                <a:solidFill>
                  <a:schemeClr val="tx1"/>
                </a:solidFill>
              </a:rPr>
              <a:t>STAR_idx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Align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filtered (a) and original reads (b) against </a:t>
            </a:r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IN: {filtered}reads{1,2</a:t>
            </a:r>
            <a:r>
              <a:rPr lang="en-US" dirty="0">
                <a:solidFill>
                  <a:schemeClr val="tx1"/>
                </a:solidFill>
              </a:rPr>
              <a:t>}.</a:t>
            </a:r>
            <a:r>
              <a:rPr lang="en-US" dirty="0" smtClean="0">
                <a:solidFill>
                  <a:schemeClr val="tx1"/>
                </a:solidFill>
              </a:rPr>
              <a:t>fq.gz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Context_Seqs.csv.fasta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OUT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fltr,org</a:t>
            </a:r>
            <a:r>
              <a:rPr lang="en-US" dirty="0">
                <a:solidFill>
                  <a:schemeClr val="tx1"/>
                </a:solidFill>
              </a:rPr>
              <a:t>}_</a:t>
            </a:r>
            <a:r>
              <a:rPr lang="en-US" dirty="0" err="1" smtClean="0">
                <a:solidFill>
                  <a:schemeClr val="tx1"/>
                </a:solidFill>
              </a:rPr>
              <a:t>Aligned.sortedByCoord.out.bam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Compare </a:t>
            </a:r>
            <a:r>
              <a:rPr lang="en-US" dirty="0">
                <a:solidFill>
                  <a:schemeClr val="tx1"/>
                </a:solidFill>
              </a:rPr>
              <a:t>and count junction and spanning pair mapping to fusion- and/or respective </a:t>
            </a:r>
            <a:r>
              <a:rPr lang="en-US" dirty="0" err="1">
                <a:solidFill>
                  <a:schemeClr val="tx1"/>
                </a:solidFill>
              </a:rPr>
              <a:t>wildtype</a:t>
            </a:r>
            <a:r>
              <a:rPr lang="en-US" dirty="0">
                <a:solidFill>
                  <a:schemeClr val="tx1"/>
                </a:solidFill>
              </a:rPr>
              <a:t> sequences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IN: </a:t>
            </a:r>
            <a:r>
              <a:rPr lang="en-US" dirty="0" err="1" smtClean="0">
                <a:solidFill>
                  <a:schemeClr val="tx1"/>
                </a:solidFill>
              </a:rPr>
              <a:t>Aligned.sortedByCoord.out.bam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chemeClr val="tx1"/>
                </a:solidFill>
              </a:rPr>
              <a:t>OUT: </a:t>
            </a:r>
            <a:r>
              <a:rPr lang="en-US" dirty="0">
                <a:solidFill>
                  <a:schemeClr val="tx1"/>
                </a:solidFill>
              </a:rPr>
              <a:t>classification</a:t>
            </a:r>
            <a:r>
              <a:rPr lang="en-US" dirty="0" smtClean="0">
                <a:solidFill>
                  <a:schemeClr val="tx1"/>
                </a:solidFill>
              </a:rPr>
              <a:t>_{fltr,org}.</a:t>
            </a:r>
            <a:r>
              <a:rPr lang="en-US" dirty="0" err="1" smtClean="0">
                <a:solidFill>
                  <a:schemeClr val="tx1"/>
                </a:solidFill>
              </a:rPr>
              <a:t>tdt</a:t>
            </a:r>
            <a:r>
              <a:rPr lang="en-US" dirty="0">
                <a:solidFill>
                  <a:schemeClr val="tx1"/>
                </a:solidFill>
              </a:rPr>
              <a:t>, classification</a:t>
            </a:r>
            <a:r>
              <a:rPr lang="en-US" dirty="0" smtClean="0">
                <a:solidFill>
                  <a:schemeClr val="tx1"/>
                </a:solidFill>
              </a:rPr>
              <a:t>_{fltr,org}.</a:t>
            </a:r>
            <a:r>
              <a:rPr lang="en-US" dirty="0" err="1" smtClean="0">
                <a:solidFill>
                  <a:schemeClr val="tx1"/>
                </a:solidFill>
              </a:rPr>
              <a:t>tdt.counts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24518357" y="23273361"/>
            <a:ext cx="2356530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infusion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32"/>
          <p:cNvCxnSpPr>
            <a:stCxn id="43" idx="2"/>
            <a:endCxn id="46" idx="0"/>
          </p:cNvCxnSpPr>
          <p:nvPr/>
        </p:nvCxnSpPr>
        <p:spPr>
          <a:xfrm>
            <a:off x="13646658" y="13846213"/>
            <a:ext cx="0" cy="6270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winkelter Verbinder 169"/>
          <p:cNvCxnSpPr>
            <a:stCxn id="82" idx="2"/>
            <a:endCxn id="83" idx="0"/>
          </p:cNvCxnSpPr>
          <p:nvPr/>
        </p:nvCxnSpPr>
        <p:spPr>
          <a:xfrm rot="5400000">
            <a:off x="8446896" y="23921953"/>
            <a:ext cx="616525" cy="15742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r Verbinder 172"/>
          <p:cNvCxnSpPr>
            <a:stCxn id="82" idx="2"/>
            <a:endCxn id="84" idx="0"/>
          </p:cNvCxnSpPr>
          <p:nvPr/>
        </p:nvCxnSpPr>
        <p:spPr>
          <a:xfrm rot="16200000" flipH="1">
            <a:off x="9866757" y="24076348"/>
            <a:ext cx="616525" cy="126546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winkelter Verbinder 178"/>
          <p:cNvCxnSpPr>
            <a:stCxn id="73" idx="2"/>
            <a:endCxn id="79" idx="0"/>
          </p:cNvCxnSpPr>
          <p:nvPr/>
        </p:nvCxnSpPr>
        <p:spPr>
          <a:xfrm rot="5400000">
            <a:off x="4374167" y="24709081"/>
            <a:ext cx="616525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uppieren 312"/>
          <p:cNvGrpSpPr/>
          <p:nvPr/>
        </p:nvGrpSpPr>
        <p:grpSpPr>
          <a:xfrm>
            <a:off x="11292888" y="16136204"/>
            <a:ext cx="8533833" cy="6319468"/>
            <a:chOff x="10637322" y="15638123"/>
            <a:chExt cx="7822127" cy="5792436"/>
          </a:xfrm>
          <a:solidFill>
            <a:srgbClr val="EA0000"/>
          </a:solidFill>
        </p:grpSpPr>
        <p:sp>
          <p:nvSpPr>
            <p:cNvPr id="284" name="Rechteck 283"/>
            <p:cNvSpPr/>
            <p:nvPr/>
          </p:nvSpPr>
          <p:spPr>
            <a:xfrm>
              <a:off x="10637322" y="15641176"/>
              <a:ext cx="4247151" cy="5789383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3200" dirty="0" smtClean="0">
                  <a:solidFill>
                    <a:schemeClr val="tx1"/>
                  </a:solidFill>
                </a:rPr>
                <a:t>Filtering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14884474" y="15638123"/>
              <a:ext cx="3574975" cy="5792436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Optional </a:t>
              </a:r>
              <a:r>
                <a:rPr lang="de-DE" dirty="0" err="1" smtClean="0">
                  <a:solidFill>
                    <a:schemeClr val="tx1"/>
                  </a:solidFill>
                </a:rPr>
                <a:t>filtering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of</a:t>
              </a:r>
              <a:r>
                <a:rPr lang="de-DE" dirty="0" smtClean="0">
                  <a:solidFill>
                    <a:schemeClr val="tx1"/>
                  </a:solidFill>
                </a:rPr>
                <a:t> fastq </a:t>
              </a:r>
              <a:r>
                <a:rPr lang="de-DE" dirty="0" err="1" smtClean="0">
                  <a:solidFill>
                    <a:schemeClr val="tx1"/>
                  </a:solidFill>
                </a:rPr>
                <a:t>files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remove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fusion</a:t>
              </a:r>
              <a:r>
                <a:rPr lang="de-DE" dirty="0" smtClean="0">
                  <a:solidFill>
                    <a:schemeClr val="tx1"/>
                  </a:solidFill>
                </a:rPr>
                <a:t> non-informative </a:t>
              </a:r>
              <a:r>
                <a:rPr lang="de-DE" dirty="0" err="1" smtClean="0">
                  <a:solidFill>
                    <a:schemeClr val="tx1"/>
                  </a:solidFill>
                </a:rPr>
                <a:t>reads</a:t>
              </a:r>
              <a:r>
                <a:rPr lang="de-DE" dirty="0" smtClean="0">
                  <a:solidFill>
                    <a:schemeClr val="tx1"/>
                  </a:solidFill>
                </a:rPr>
                <a:t>:</a:t>
              </a:r>
            </a:p>
            <a:p>
              <a:pPr marL="342900" indent="-342900">
                <a:buAutoNum type="arabicParenR"/>
              </a:pPr>
              <a:r>
                <a:rPr lang="de-DE" dirty="0" err="1" smtClean="0">
                  <a:solidFill>
                    <a:schemeClr val="tx1"/>
                  </a:solidFill>
                </a:rPr>
                <a:t>star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alignment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with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chimeric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output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de-DE" dirty="0" smtClean="0">
                  <a:solidFill>
                    <a:schemeClr val="tx1"/>
                  </a:solidFill>
                </a:rPr>
                <a:t>Parse </a:t>
              </a:r>
              <a:r>
                <a:rPr lang="de-DE" dirty="0" err="1" smtClean="0">
                  <a:solidFill>
                    <a:schemeClr val="tx1"/>
                  </a:solidFill>
                </a:rPr>
                <a:t>output.bam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from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chimeric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alignment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de-DE" dirty="0" err="1" smtClean="0">
                  <a:solidFill>
                    <a:schemeClr val="tx1"/>
                  </a:solidFill>
                </a:rPr>
                <a:t>Generate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new</a:t>
              </a:r>
              <a:r>
                <a:rPr lang="de-DE" dirty="0" smtClean="0">
                  <a:solidFill>
                    <a:schemeClr val="tx1"/>
                  </a:solidFill>
                </a:rPr>
                <a:t> filtered </a:t>
              </a:r>
              <a:r>
                <a:rPr lang="de-DE" dirty="0" err="1" smtClean="0">
                  <a:solidFill>
                    <a:schemeClr val="tx1"/>
                  </a:solidFill>
                </a:rPr>
                <a:t>input.fastq</a:t>
              </a:r>
              <a:r>
                <a:rPr lang="de-DE" dirty="0" smtClean="0">
                  <a:solidFill>
                    <a:schemeClr val="tx1"/>
                  </a:solidFill>
                </a:rPr>
                <a:t> file </a:t>
              </a:r>
              <a:r>
                <a:rPr lang="de-DE" dirty="0" err="1" smtClean="0">
                  <a:solidFill>
                    <a:schemeClr val="tx1"/>
                  </a:solidFill>
                </a:rPr>
                <a:t>with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samtools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11009909" y="17542336"/>
              <a:ext cx="3569766" cy="1033430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Fusionreadfilter</a:t>
              </a:r>
              <a:r>
                <a:rPr lang="de-DE" sz="3200" dirty="0" smtClean="0">
                  <a:solidFill>
                    <a:schemeClr val="tx1"/>
                  </a:solidFill>
                </a:rPr>
                <a:t> (2)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1009909" y="16224621"/>
              <a:ext cx="3569766" cy="103343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Star </a:t>
              </a:r>
              <a:r>
                <a:rPr lang="de-DE" sz="3200" dirty="0" err="1" smtClean="0">
                  <a:solidFill>
                    <a:schemeClr val="tx1"/>
                  </a:solidFill>
                </a:rPr>
                <a:t>chimeric</a:t>
              </a:r>
              <a:r>
                <a:rPr lang="de-DE" sz="3200" dirty="0" smtClean="0">
                  <a:solidFill>
                    <a:schemeClr val="tx1"/>
                  </a:solidFill>
                </a:rPr>
                <a:t> (1)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1009909" y="18915120"/>
              <a:ext cx="3569766" cy="103343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bam_to_fastq</a:t>
              </a:r>
              <a:r>
                <a:rPr lang="de-DE" sz="3200" dirty="0" smtClean="0">
                  <a:solidFill>
                    <a:schemeClr val="tx1"/>
                  </a:solidFill>
                </a:rPr>
                <a:t> (3)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11009909" y="20197136"/>
              <a:ext cx="3569766" cy="1033430"/>
            </a:xfrm>
            <a:prstGeom prst="rect">
              <a:avLst/>
            </a:prstGeom>
            <a:solidFill>
              <a:srgbClr val="FF5757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f</a:t>
              </a:r>
              <a:r>
                <a:rPr lang="en-US" sz="3200" dirty="0" smtClean="0">
                  <a:solidFill>
                    <a:schemeClr val="tx1"/>
                  </a:solidFill>
                </a:rPr>
                <a:t>iltered </a:t>
              </a:r>
              <a:r>
                <a:rPr lang="en-US" sz="3200" dirty="0" smtClean="0">
                  <a:solidFill>
                    <a:schemeClr val="tx1"/>
                  </a:solidFill>
                </a:rPr>
                <a:t>reads{1,2</a:t>
              </a:r>
              <a:r>
                <a:rPr lang="en-US" sz="3200" dirty="0">
                  <a:solidFill>
                    <a:schemeClr val="tx1"/>
                  </a:solidFill>
                </a:rPr>
                <a:t>}.</a:t>
              </a:r>
              <a:r>
                <a:rPr lang="en-US" sz="3200" dirty="0" smtClean="0">
                  <a:solidFill>
                    <a:schemeClr val="tx1"/>
                  </a:solidFill>
                </a:rPr>
                <a:t>fq.gz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Gerade Verbindung mit Pfeil 133"/>
            <p:cNvCxnSpPr>
              <a:stCxn id="57" idx="2"/>
              <a:endCxn id="44" idx="0"/>
            </p:cNvCxnSpPr>
            <p:nvPr/>
          </p:nvCxnSpPr>
          <p:spPr>
            <a:xfrm>
              <a:off x="12794792" y="17258051"/>
              <a:ext cx="0" cy="284285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/>
            <p:cNvCxnSpPr>
              <a:stCxn id="44" idx="2"/>
              <a:endCxn id="59" idx="0"/>
            </p:cNvCxnSpPr>
            <p:nvPr/>
          </p:nvCxnSpPr>
          <p:spPr>
            <a:xfrm>
              <a:off x="12794792" y="18575766"/>
              <a:ext cx="0" cy="339354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/>
            <p:cNvCxnSpPr>
              <a:stCxn id="59" idx="2"/>
              <a:endCxn id="131" idx="0"/>
            </p:cNvCxnSpPr>
            <p:nvPr/>
          </p:nvCxnSpPr>
          <p:spPr>
            <a:xfrm>
              <a:off x="12794792" y="19948550"/>
              <a:ext cx="0" cy="248586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Gerade Verbindung mit Pfeil 203"/>
          <p:cNvCxnSpPr>
            <a:stCxn id="7" idx="2"/>
            <a:endCxn id="9" idx="0"/>
          </p:cNvCxnSpPr>
          <p:nvPr/>
        </p:nvCxnSpPr>
        <p:spPr>
          <a:xfrm>
            <a:off x="15623312" y="4876690"/>
            <a:ext cx="1" cy="6276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stCxn id="6" idx="2"/>
            <a:endCxn id="8" idx="0"/>
          </p:cNvCxnSpPr>
          <p:nvPr/>
        </p:nvCxnSpPr>
        <p:spPr>
          <a:xfrm>
            <a:off x="11641905" y="4582086"/>
            <a:ext cx="0" cy="9222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winkelter Verbinder 217"/>
          <p:cNvCxnSpPr>
            <a:stCxn id="26" idx="2"/>
            <a:endCxn id="36" idx="0"/>
          </p:cNvCxnSpPr>
          <p:nvPr/>
        </p:nvCxnSpPr>
        <p:spPr>
          <a:xfrm rot="5400000">
            <a:off x="11343252" y="7691314"/>
            <a:ext cx="1229934" cy="341504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31" idx="2"/>
            <a:endCxn id="43" idx="0"/>
          </p:cNvCxnSpPr>
          <p:nvPr/>
        </p:nvCxnSpPr>
        <p:spPr>
          <a:xfrm flipH="1">
            <a:off x="13646657" y="11140191"/>
            <a:ext cx="14874" cy="15785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winkelter Verbinder 241"/>
          <p:cNvCxnSpPr>
            <a:stCxn id="9" idx="2"/>
            <a:endCxn id="26" idx="0"/>
          </p:cNvCxnSpPr>
          <p:nvPr/>
        </p:nvCxnSpPr>
        <p:spPr>
          <a:xfrm rot="5400000">
            <a:off x="14132223" y="6165319"/>
            <a:ext cx="1024612" cy="195757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winkelter Verbinder 244"/>
          <p:cNvCxnSpPr>
            <a:stCxn id="8" idx="2"/>
            <a:endCxn id="26" idx="0"/>
          </p:cNvCxnSpPr>
          <p:nvPr/>
        </p:nvCxnSpPr>
        <p:spPr>
          <a:xfrm rot="16200000" flipH="1">
            <a:off x="12141518" y="6132185"/>
            <a:ext cx="1024612" cy="202383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14081041" y="3454928"/>
            <a:ext cx="3021370" cy="1127458"/>
          </a:xfrm>
          <a:prstGeom prst="rect">
            <a:avLst/>
          </a:prstGeom>
          <a:solidFill>
            <a:srgbClr val="FF5757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reads{1,2}.fq.gz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45" name="Gewinkelter Verbinder 144"/>
          <p:cNvCxnSpPr>
            <a:stCxn id="131" idx="2"/>
            <a:endCxn id="73" idx="0"/>
          </p:cNvCxnSpPr>
          <p:nvPr/>
        </p:nvCxnSpPr>
        <p:spPr>
          <a:xfrm rot="5400000">
            <a:off x="8646605" y="18273307"/>
            <a:ext cx="1035879" cy="896422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r Verbinder 147"/>
          <p:cNvCxnSpPr>
            <a:stCxn id="131" idx="2"/>
            <a:endCxn id="82" idx="0"/>
          </p:cNvCxnSpPr>
          <p:nvPr/>
        </p:nvCxnSpPr>
        <p:spPr>
          <a:xfrm rot="5400000">
            <a:off x="11076533" y="20703235"/>
            <a:ext cx="1035879" cy="4104372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r Verbinder 153"/>
          <p:cNvCxnSpPr>
            <a:stCxn id="131" idx="2"/>
            <a:endCxn id="74" idx="0"/>
          </p:cNvCxnSpPr>
          <p:nvPr/>
        </p:nvCxnSpPr>
        <p:spPr>
          <a:xfrm rot="16200000" flipH="1">
            <a:off x="13130892" y="22753247"/>
            <a:ext cx="1035879" cy="4347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r Verbinder 156"/>
          <p:cNvCxnSpPr>
            <a:stCxn id="131" idx="2"/>
            <a:endCxn id="76" idx="0"/>
          </p:cNvCxnSpPr>
          <p:nvPr/>
        </p:nvCxnSpPr>
        <p:spPr>
          <a:xfrm rot="16200000" flipH="1">
            <a:off x="14573371" y="21310769"/>
            <a:ext cx="1035879" cy="2889304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winkelter Verbinder 160"/>
          <p:cNvCxnSpPr>
            <a:stCxn id="131" idx="2"/>
            <a:endCxn id="81" idx="0"/>
          </p:cNvCxnSpPr>
          <p:nvPr/>
        </p:nvCxnSpPr>
        <p:spPr>
          <a:xfrm rot="16200000" flipH="1">
            <a:off x="15994369" y="19889770"/>
            <a:ext cx="1035879" cy="573130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r Verbinder 166"/>
          <p:cNvCxnSpPr>
            <a:stCxn id="131" idx="2"/>
            <a:endCxn id="125" idx="0"/>
          </p:cNvCxnSpPr>
          <p:nvPr/>
        </p:nvCxnSpPr>
        <p:spPr>
          <a:xfrm rot="16200000" flipH="1">
            <a:off x="19153701" y="16730439"/>
            <a:ext cx="1035879" cy="12049964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winkelter Verbinder 314"/>
          <p:cNvCxnSpPr>
            <a:stCxn id="46" idx="2"/>
            <a:endCxn id="57" idx="0"/>
          </p:cNvCxnSpPr>
          <p:nvPr/>
        </p:nvCxnSpPr>
        <p:spPr>
          <a:xfrm rot="5400000">
            <a:off x="13058966" y="16188373"/>
            <a:ext cx="1175383" cy="1385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hteck 344"/>
          <p:cNvSpPr/>
          <p:nvPr/>
        </p:nvSpPr>
        <p:spPr>
          <a:xfrm>
            <a:off x="5952871" y="30688197"/>
            <a:ext cx="3702294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Fusioninspector</a:t>
            </a:r>
            <a:r>
              <a:rPr lang="de-DE" sz="3200" dirty="0" smtClean="0">
                <a:solidFill>
                  <a:schemeClr val="tx1"/>
                </a:solidFill>
              </a:rPr>
              <a:t> (3)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9893247" y="30679607"/>
            <a:ext cx="3441713" cy="11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Contextseq</a:t>
            </a:r>
            <a:r>
              <a:rPr lang="de-DE" sz="3200" dirty="0" smtClean="0">
                <a:solidFill>
                  <a:schemeClr val="tx1"/>
                </a:solidFill>
              </a:rPr>
              <a:t> (4)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347" name="Gewinkelter Verbinder 346"/>
          <p:cNvCxnSpPr>
            <a:endCxn id="346" idx="0"/>
          </p:cNvCxnSpPr>
          <p:nvPr/>
        </p:nvCxnSpPr>
        <p:spPr>
          <a:xfrm rot="16200000" flipH="1">
            <a:off x="10233057" y="29298559"/>
            <a:ext cx="720023" cy="204207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winkelter Verbinder 352"/>
          <p:cNvCxnSpPr>
            <a:endCxn id="345" idx="0"/>
          </p:cNvCxnSpPr>
          <p:nvPr/>
        </p:nvCxnSpPr>
        <p:spPr>
          <a:xfrm rot="5400000">
            <a:off x="8323720" y="29439884"/>
            <a:ext cx="728613" cy="176801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winkelter Verbinder 356"/>
          <p:cNvCxnSpPr>
            <a:stCxn id="79" idx="2"/>
            <a:endCxn id="85" idx="0"/>
          </p:cNvCxnSpPr>
          <p:nvPr/>
        </p:nvCxnSpPr>
        <p:spPr>
          <a:xfrm rot="16200000" flipH="1">
            <a:off x="6561709" y="24265521"/>
            <a:ext cx="1131043" cy="488960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winkelter Verbinder 360"/>
          <p:cNvCxnSpPr>
            <a:stCxn id="83" idx="2"/>
            <a:endCxn id="85" idx="0"/>
          </p:cNvCxnSpPr>
          <p:nvPr/>
        </p:nvCxnSpPr>
        <p:spPr>
          <a:xfrm rot="16200000" flipH="1">
            <a:off x="8204509" y="25908321"/>
            <a:ext cx="1131043" cy="160400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winkelter Verbinder 373"/>
          <p:cNvCxnSpPr>
            <a:stCxn id="84" idx="2"/>
            <a:endCxn id="85" idx="0"/>
          </p:cNvCxnSpPr>
          <p:nvPr/>
        </p:nvCxnSpPr>
        <p:spPr>
          <a:xfrm rot="5400000">
            <a:off x="9624371" y="26092463"/>
            <a:ext cx="1131043" cy="12357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winkelter Verbinder 385"/>
          <p:cNvCxnSpPr>
            <a:stCxn id="125" idx="2"/>
            <a:endCxn id="85" idx="0"/>
          </p:cNvCxnSpPr>
          <p:nvPr/>
        </p:nvCxnSpPr>
        <p:spPr>
          <a:xfrm rot="5400000">
            <a:off x="16196814" y="17776037"/>
            <a:ext cx="2875026" cy="16124590"/>
          </a:xfrm>
          <a:prstGeom prst="bentConnector3">
            <a:avLst>
              <a:gd name="adj1" fmla="val 804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echteck 396"/>
          <p:cNvSpPr/>
          <p:nvPr/>
        </p:nvSpPr>
        <p:spPr>
          <a:xfrm>
            <a:off x="9893247" y="32084608"/>
            <a:ext cx="3441713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</a:t>
            </a:r>
            <a:r>
              <a:rPr lang="de-DE" sz="3200" dirty="0" smtClean="0">
                <a:solidFill>
                  <a:schemeClr val="tx1"/>
                </a:solidFill>
              </a:rPr>
              <a:t>tarindex (5)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9886319" y="35471143"/>
            <a:ext cx="3441713" cy="11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Requantify (7b)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92014" y="33791610"/>
            <a:ext cx="3441713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Star (6a)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402" name="Gewinkelter Verbinder 401"/>
          <p:cNvCxnSpPr>
            <a:stCxn id="131" idx="2"/>
          </p:cNvCxnSpPr>
          <p:nvPr/>
        </p:nvCxnSpPr>
        <p:spPr>
          <a:xfrm rot="5400000">
            <a:off x="7758243" y="16860073"/>
            <a:ext cx="511007" cy="11265824"/>
          </a:xfrm>
          <a:prstGeom prst="bentConnector2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Gewinkelter Verbinder 434"/>
          <p:cNvCxnSpPr>
            <a:endCxn id="400" idx="1"/>
          </p:cNvCxnSpPr>
          <p:nvPr/>
        </p:nvCxnSpPr>
        <p:spPr>
          <a:xfrm rot="16200000" flipH="1">
            <a:off x="-1584664" y="26678661"/>
            <a:ext cx="11606850" cy="374650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Gewinkelter Verbinder 467"/>
          <p:cNvCxnSpPr/>
          <p:nvPr/>
        </p:nvCxnSpPr>
        <p:spPr>
          <a:xfrm rot="16200000" flipH="1">
            <a:off x="10553308" y="17510249"/>
            <a:ext cx="22269776" cy="11420399"/>
          </a:xfrm>
          <a:prstGeom prst="bentConnector3">
            <a:avLst>
              <a:gd name="adj1" fmla="val 215"/>
            </a:avLst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Gewinkelter Verbinder 476"/>
          <p:cNvCxnSpPr>
            <a:endCxn id="504" idx="3"/>
          </p:cNvCxnSpPr>
          <p:nvPr/>
        </p:nvCxnSpPr>
        <p:spPr>
          <a:xfrm rot="10800000" flipV="1">
            <a:off x="13333829" y="34355337"/>
            <a:ext cx="1406456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winkelter Verbinder 492"/>
          <p:cNvCxnSpPr>
            <a:stCxn id="346" idx="2"/>
            <a:endCxn id="397" idx="0"/>
          </p:cNvCxnSpPr>
          <p:nvPr/>
        </p:nvCxnSpPr>
        <p:spPr>
          <a:xfrm rot="5400000">
            <a:off x="11475333" y="31945836"/>
            <a:ext cx="277543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winkelter Verbinder 495"/>
          <p:cNvCxnSpPr>
            <a:stCxn id="397" idx="2"/>
            <a:endCxn id="400" idx="0"/>
          </p:cNvCxnSpPr>
          <p:nvPr/>
        </p:nvCxnSpPr>
        <p:spPr>
          <a:xfrm rot="5400000">
            <a:off x="9423716" y="31601222"/>
            <a:ext cx="579544" cy="38012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hteck 503"/>
          <p:cNvSpPr/>
          <p:nvPr/>
        </p:nvSpPr>
        <p:spPr>
          <a:xfrm>
            <a:off x="9892115" y="33791610"/>
            <a:ext cx="3441713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Star (6b)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506" name="Gewinkelter Verbinder 505"/>
          <p:cNvCxnSpPr>
            <a:stCxn id="397" idx="2"/>
            <a:endCxn id="504" idx="0"/>
          </p:cNvCxnSpPr>
          <p:nvPr/>
        </p:nvCxnSpPr>
        <p:spPr>
          <a:xfrm rot="5400000">
            <a:off x="11323766" y="33501272"/>
            <a:ext cx="579544" cy="11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winkelter Verbinder 519"/>
          <p:cNvCxnSpPr>
            <a:stCxn id="504" idx="2"/>
            <a:endCxn id="399" idx="0"/>
          </p:cNvCxnSpPr>
          <p:nvPr/>
        </p:nvCxnSpPr>
        <p:spPr>
          <a:xfrm rot="5400000">
            <a:off x="11334037" y="35192207"/>
            <a:ext cx="552075" cy="57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winkelter Verbinder 522"/>
          <p:cNvCxnSpPr>
            <a:stCxn id="400" idx="2"/>
            <a:endCxn id="700" idx="0"/>
          </p:cNvCxnSpPr>
          <p:nvPr/>
        </p:nvCxnSpPr>
        <p:spPr>
          <a:xfrm rot="5400000">
            <a:off x="7531472" y="35189743"/>
            <a:ext cx="552075" cy="107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winkelter Verbinder 529"/>
          <p:cNvCxnSpPr>
            <a:stCxn id="399" idx="2"/>
          </p:cNvCxnSpPr>
          <p:nvPr/>
        </p:nvCxnSpPr>
        <p:spPr>
          <a:xfrm rot="5400000">
            <a:off x="10915845" y="37289932"/>
            <a:ext cx="1382663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7851175" y="28816310"/>
            <a:ext cx="3441713" cy="1127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liftOver</a:t>
            </a:r>
            <a:r>
              <a:rPr lang="de-DE" sz="3200" dirty="0">
                <a:solidFill>
                  <a:schemeClr val="tx1"/>
                </a:solidFill>
              </a:rPr>
              <a:t> (2)</a:t>
            </a:r>
          </a:p>
        </p:txBody>
      </p:sp>
      <p:cxnSp>
        <p:nvCxnSpPr>
          <p:cNvPr id="546" name="Gewinkelter Verbinder 545"/>
          <p:cNvCxnSpPr>
            <a:stCxn id="85" idx="2"/>
            <a:endCxn id="545" idx="0"/>
          </p:cNvCxnSpPr>
          <p:nvPr/>
        </p:nvCxnSpPr>
        <p:spPr>
          <a:xfrm rot="5400000">
            <a:off x="9365529" y="28609806"/>
            <a:ext cx="41300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hteck 554"/>
          <p:cNvSpPr/>
          <p:nvPr/>
        </p:nvSpPr>
        <p:spPr>
          <a:xfrm>
            <a:off x="13919646" y="41484508"/>
            <a:ext cx="7683174" cy="1118653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The final </a:t>
            </a:r>
            <a:r>
              <a:rPr lang="de-DE" dirty="0" err="1" smtClean="0">
                <a:solidFill>
                  <a:schemeClr val="tx1"/>
                </a:solidFill>
              </a:rPr>
              <a:t>output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contains</a:t>
            </a:r>
            <a:r>
              <a:rPr lang="de-DE" dirty="0" smtClean="0">
                <a:solidFill>
                  <a:schemeClr val="tx1"/>
                </a:solidFill>
              </a:rPr>
              <a:t> all </a:t>
            </a:r>
            <a:r>
              <a:rPr lang="de-DE" dirty="0" err="1" smtClean="0">
                <a:solidFill>
                  <a:schemeClr val="tx1"/>
                </a:solidFill>
              </a:rPr>
              <a:t>predicted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events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including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annotation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information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peptide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sequence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prediction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value</a:t>
            </a:r>
            <a:r>
              <a:rPr lang="de-DE" dirty="0" smtClean="0">
                <a:solidFill>
                  <a:schemeClr val="tx1"/>
                </a:solidFill>
              </a:rPr>
              <a:t>. The </a:t>
            </a:r>
            <a:r>
              <a:rPr lang="de-DE" dirty="0" err="1" smtClean="0">
                <a:solidFill>
                  <a:schemeClr val="tx1"/>
                </a:solidFill>
              </a:rPr>
              <a:t>output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generate</a:t>
            </a:r>
            <a:r>
              <a:rPr lang="de-DE" dirty="0" smtClean="0">
                <a:solidFill>
                  <a:schemeClr val="tx1"/>
                </a:solidFill>
              </a:rPr>
              <a:t> per </a:t>
            </a:r>
            <a:r>
              <a:rPr lang="de-DE" dirty="0" err="1" smtClean="0">
                <a:solidFill>
                  <a:schemeClr val="tx1"/>
                </a:solidFill>
              </a:rPr>
              <a:t>replicate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 err="1" smtClean="0">
                <a:solidFill>
                  <a:schemeClr val="tx1"/>
                </a:solidFill>
              </a:rPr>
              <a:t>Replicates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ehen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available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have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combined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subsequently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1" name="Gewinkelter Verbinder 560"/>
          <p:cNvCxnSpPr>
            <a:endCxn id="565" idx="0"/>
          </p:cNvCxnSpPr>
          <p:nvPr/>
        </p:nvCxnSpPr>
        <p:spPr>
          <a:xfrm rot="16200000" flipH="1">
            <a:off x="11098906" y="40906463"/>
            <a:ext cx="1030396" cy="138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hteck 564"/>
          <p:cNvSpPr/>
          <p:nvPr/>
        </p:nvSpPr>
        <p:spPr>
          <a:xfrm>
            <a:off x="9900176" y="41428590"/>
            <a:ext cx="3441713" cy="1127458"/>
          </a:xfrm>
          <a:prstGeom prst="rect">
            <a:avLst/>
          </a:prstGeom>
          <a:solidFill>
            <a:srgbClr val="FF5757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Final </a:t>
            </a:r>
            <a:r>
              <a:rPr lang="de-DE" sz="3200" dirty="0" err="1" smtClean="0">
                <a:solidFill>
                  <a:schemeClr val="tx1"/>
                </a:solidFill>
              </a:rPr>
              <a:t>output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69" name="Rechteck 568"/>
          <p:cNvSpPr/>
          <p:nvPr/>
        </p:nvSpPr>
        <p:spPr>
          <a:xfrm>
            <a:off x="13341890" y="41484508"/>
            <a:ext cx="577757" cy="1118653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1469282" y="10039084"/>
            <a:ext cx="2702145" cy="1127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Accessor</a:t>
            </a:r>
            <a:r>
              <a:rPr lang="en-US" dirty="0">
                <a:solidFill>
                  <a:schemeClr val="tx1"/>
                </a:solidFill>
              </a:rPr>
              <a:t> to the</a:t>
            </a:r>
          </a:p>
          <a:p>
            <a:r>
              <a:rPr lang="en-US" dirty="0">
                <a:solidFill>
                  <a:schemeClr val="tx1"/>
                </a:solidFill>
              </a:rPr>
              <a:t>monitoring file</a:t>
            </a:r>
          </a:p>
          <a:p>
            <a:r>
              <a:rPr lang="en-US" dirty="0">
                <a:solidFill>
                  <a:schemeClr val="tx1"/>
                </a:solidFill>
              </a:rPr>
              <a:t>"samples.csv"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4" name="Rechteck 573"/>
          <p:cNvSpPr/>
          <p:nvPr/>
        </p:nvSpPr>
        <p:spPr>
          <a:xfrm>
            <a:off x="4193935" y="10039083"/>
            <a:ext cx="1564774" cy="1102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samples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578" name="Gewinkelter Verbinder 577"/>
          <p:cNvCxnSpPr>
            <a:stCxn id="26" idx="2"/>
            <a:endCxn id="574" idx="0"/>
          </p:cNvCxnSpPr>
          <p:nvPr/>
        </p:nvCxnSpPr>
        <p:spPr>
          <a:xfrm rot="5400000">
            <a:off x="8693425" y="5066766"/>
            <a:ext cx="1255214" cy="86894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hteck 699"/>
          <p:cNvSpPr/>
          <p:nvPr/>
        </p:nvSpPr>
        <p:spPr>
          <a:xfrm>
            <a:off x="6081290" y="35471143"/>
            <a:ext cx="3441713" cy="11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Requantify (7a)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702" name="Gewinkelter Verbinder 701"/>
          <p:cNvCxnSpPr>
            <a:stCxn id="700" idx="2"/>
          </p:cNvCxnSpPr>
          <p:nvPr/>
        </p:nvCxnSpPr>
        <p:spPr>
          <a:xfrm rot="16200000" flipH="1">
            <a:off x="9013330" y="35387417"/>
            <a:ext cx="1382663" cy="380502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Gewinkelter Verbinder 708"/>
          <p:cNvCxnSpPr>
            <a:stCxn id="26" idx="2"/>
            <a:endCxn id="31" idx="0"/>
          </p:cNvCxnSpPr>
          <p:nvPr/>
        </p:nvCxnSpPr>
        <p:spPr>
          <a:xfrm rot="5400000">
            <a:off x="13049205" y="9396196"/>
            <a:ext cx="1228864" cy="421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7" name="Grafik 7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357" y="41328573"/>
            <a:ext cx="5070246" cy="1164148"/>
          </a:xfrm>
          <a:prstGeom prst="rect">
            <a:avLst/>
          </a:prstGeom>
        </p:spPr>
      </p:pic>
      <p:sp>
        <p:nvSpPr>
          <p:cNvPr id="138" name="Rechteck 137"/>
          <p:cNvSpPr/>
          <p:nvPr/>
        </p:nvSpPr>
        <p:spPr>
          <a:xfrm>
            <a:off x="14081041" y="37589359"/>
            <a:ext cx="10158434" cy="3393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Summarize_data</a:t>
            </a:r>
            <a:r>
              <a:rPr lang="en-US" dirty="0" smtClean="0">
                <a:solidFill>
                  <a:schemeClr val="tx1"/>
                </a:solidFill>
              </a:rPr>
              <a:t> combines all information and generates a pdf document containing some statistics.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schemeClr val="tx1"/>
                </a:solidFill>
              </a:rPr>
              <a:t>Combine </a:t>
            </a:r>
            <a:r>
              <a:rPr lang="en-US" dirty="0">
                <a:solidFill>
                  <a:schemeClr val="tx1"/>
                </a:solidFill>
              </a:rPr>
              <a:t>information from various sources and </a:t>
            </a:r>
            <a:r>
              <a:rPr lang="en-US" dirty="0" smtClean="0">
                <a:solidFill>
                  <a:schemeClr val="tx1"/>
                </a:solidFill>
              </a:rPr>
              <a:t>apply </a:t>
            </a:r>
            <a:r>
              <a:rPr lang="en-US" dirty="0" err="1" smtClean="0">
                <a:solidFill>
                  <a:schemeClr val="tx1"/>
                </a:solidFill>
              </a:rPr>
              <a:t>R_model_prediction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IN: </a:t>
            </a:r>
            <a:r>
              <a:rPr lang="en-US" dirty="0">
                <a:solidFill>
                  <a:schemeClr val="tx1"/>
                </a:solidFill>
              </a:rPr>
              <a:t>Detected_Fusions.csv, context_seq.csv, requantification.csv, samples.csv,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OUT: </a:t>
            </a:r>
            <a:r>
              <a:rPr lang="en-US" dirty="0" smtClean="0">
                <a:solidFill>
                  <a:schemeClr val="tx1"/>
                </a:solidFill>
              </a:rPr>
              <a:t>{Samplename}_fusRank.csv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schemeClr val="tx1"/>
                </a:solidFill>
              </a:rPr>
              <a:t>Apply model to available data and attach two columns with labels and predictive values.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Samplename</a:t>
            </a:r>
            <a:r>
              <a:rPr lang="en-US" dirty="0">
                <a:solidFill>
                  <a:schemeClr val="tx1"/>
                </a:solidFill>
              </a:rPr>
              <a:t>}_</a:t>
            </a:r>
            <a:r>
              <a:rPr lang="en-US" dirty="0" smtClean="0">
                <a:solidFill>
                  <a:schemeClr val="tx1"/>
                </a:solidFill>
              </a:rPr>
              <a:t>fusRank.csv, </a:t>
            </a:r>
            <a:r>
              <a:rPr lang="en-US" dirty="0" err="1" smtClean="0">
                <a:solidFill>
                  <a:schemeClr val="tx1"/>
                </a:solidFill>
              </a:rPr>
              <a:t>R_model.rds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OUT: {Samplename}_</a:t>
            </a:r>
            <a:r>
              <a:rPr lang="en-US" dirty="0" smtClean="0">
                <a:solidFill>
                  <a:schemeClr val="tx1"/>
                </a:solidFill>
              </a:rPr>
              <a:t>fusRank.csv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9216390" y="39348407"/>
            <a:ext cx="4445142" cy="1127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R_model_prediction</a:t>
            </a:r>
            <a:r>
              <a:rPr lang="de-DE" sz="3200" dirty="0" smtClean="0">
                <a:solidFill>
                  <a:schemeClr val="tx1"/>
                </a:solidFill>
              </a:rPr>
              <a:t> (2)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9216390" y="38035296"/>
            <a:ext cx="4445142" cy="1127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j</a:t>
            </a:r>
            <a:r>
              <a:rPr lang="de-DE" sz="3200" dirty="0" err="1" smtClean="0">
                <a:solidFill>
                  <a:schemeClr val="tx1"/>
                </a:solidFill>
              </a:rPr>
              <a:t>oin_data</a:t>
            </a:r>
            <a:r>
              <a:rPr lang="de-DE" sz="3200" dirty="0" smtClean="0">
                <a:solidFill>
                  <a:schemeClr val="tx1"/>
                </a:solidFill>
              </a:rPr>
              <a:t> (1)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/>
          <p:cNvCxnSpPr>
            <a:stCxn id="74" idx="2"/>
          </p:cNvCxnSpPr>
          <p:nvPr/>
        </p:nvCxnSpPr>
        <p:spPr>
          <a:xfrm>
            <a:off x="13651005" y="24400819"/>
            <a:ext cx="0" cy="23095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>
            <a:stCxn id="76" idx="2"/>
          </p:cNvCxnSpPr>
          <p:nvPr/>
        </p:nvCxnSpPr>
        <p:spPr>
          <a:xfrm>
            <a:off x="16535962" y="24400819"/>
            <a:ext cx="0" cy="23506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stCxn id="81" idx="2"/>
          </p:cNvCxnSpPr>
          <p:nvPr/>
        </p:nvCxnSpPr>
        <p:spPr>
          <a:xfrm>
            <a:off x="19377959" y="24400819"/>
            <a:ext cx="0" cy="23506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80" idx="2"/>
          </p:cNvCxnSpPr>
          <p:nvPr/>
        </p:nvCxnSpPr>
        <p:spPr>
          <a:xfrm>
            <a:off x="22497836" y="24359656"/>
            <a:ext cx="0" cy="23630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6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580</Words>
  <Application>Microsoft Office PowerPoint</Application>
  <PresentationFormat>Benutzerdefiniert</PresentationFormat>
  <Paragraphs>95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Holtstraeter</dc:creator>
  <cp:lastModifiedBy>David Weber</cp:lastModifiedBy>
  <cp:revision>304</cp:revision>
  <cp:lastPrinted>2019-02-01T09:01:44Z</cp:lastPrinted>
  <dcterms:created xsi:type="dcterms:W3CDTF">2018-07-12T07:27:49Z</dcterms:created>
  <dcterms:modified xsi:type="dcterms:W3CDTF">2019-02-01T09:58:13Z</dcterms:modified>
</cp:coreProperties>
</file>