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a3e90f2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a3e90f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a3e90f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a3e90f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a3e90f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a3e90f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9a3e90f2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9a3e90f2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9a3e90f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9a3e90f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9a3e90f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9a3e90f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a3e90f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a3e90f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9a3e90f2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9a3e90f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9a3e90f2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9a3e90f2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son-schema.org/" TargetMode="External"/><Relationship Id="rId4" Type="http://schemas.openxmlformats.org/officeDocument/2006/relationships/hyperlink" Target="http://avro.apache.org/" TargetMode="External"/><Relationship Id="rId9" Type="http://schemas.openxmlformats.org/officeDocument/2006/relationships/image" Target="../media/image6.png"/><Relationship Id="rId5" Type="http://schemas.openxmlformats.org/officeDocument/2006/relationships/hyperlink" Target="https://developers.google.com/protocol-buffers" TargetMode="External"/><Relationship Id="rId6" Type="http://schemas.openxmlformats.org/officeDocument/2006/relationships/hyperlink" Target="http://thrift.apache.org/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a4gh-schemas.readthedocs.io/en/latest/appendix/proto_intro.html" TargetMode="External"/><Relationship Id="rId4" Type="http://schemas.openxmlformats.org/officeDocument/2006/relationships/hyperlink" Target="https://phenopackets-schema.readthedocs.io/en/latest/" TargetMode="External"/><Relationship Id="rId5" Type="http://schemas.openxmlformats.org/officeDocument/2006/relationships/hyperlink" Target="https://gelreportmodels.genomicsengland.co.uk/" TargetMode="External"/><Relationship Id="rId6" Type="http://schemas.openxmlformats.org/officeDocument/2006/relationships/hyperlink" Target="https://www.genomicsdb.org/" TargetMode="External"/><Relationship Id="rId7" Type="http://schemas.openxmlformats.org/officeDocument/2006/relationships/hyperlink" Target="http://campagnelab.org/software/goby/" TargetMode="External"/><Relationship Id="rId8" Type="http://schemas.openxmlformats.org/officeDocument/2006/relationships/hyperlink" Target="https://doi.org/10.1371/journal.pone.007987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hyperlink" Target="https://github.com/danielgtaylor/python-betterproto" TargetMode="External"/><Relationship Id="rId7" Type="http://schemas.openxmlformats.org/officeDocument/2006/relationships/hyperlink" Target="https://gitlab.rlp.net/tron/addannot/-/tree/v0.3.0/neofox/mode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hyperlink" Target="https://gitlab.rlp.net/tron/addannot/-/merge_requests/32/diff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data modelling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 case: neoantigen representation in Neofox</a:t>
            </a:r>
            <a:endParaRPr sz="2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2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Franziska Lang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Pablo Riesgo Ferreiro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22</a:t>
            </a:r>
            <a:r>
              <a:rPr baseline="30000" lang="en" sz="1400"/>
              <a:t>th</a:t>
            </a:r>
            <a:r>
              <a:rPr lang="en" sz="1400"/>
              <a:t> September 2020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675" y="160850"/>
            <a:ext cx="5937699" cy="4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Enforce data normalisation</a:t>
            </a:r>
            <a:r>
              <a:rPr lang="en" sz="1600"/>
              <a:t>. The model acts as a base line representation, data validation is usually implemented on top of the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Improved collaboration</a:t>
            </a:r>
            <a:r>
              <a:rPr lang="en" sz="1600"/>
              <a:t>. Connect the low level technical data modelling with high level data knowledge enabling an easier interaction within a multidisciplinary team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Easier integration</a:t>
            </a:r>
            <a:r>
              <a:rPr lang="en" sz="1600"/>
              <a:t>. Facilitate</a:t>
            </a:r>
            <a:r>
              <a:rPr lang="en" sz="1600"/>
              <a:t> integration of different systems and technologies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Centralize data documentation and knowledge transfer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Enforce a </a:t>
            </a:r>
            <a:r>
              <a:rPr b="1" lang="en" sz="1600"/>
              <a:t>robust software architecture</a:t>
            </a:r>
            <a:r>
              <a:rPr lang="en" sz="1600"/>
              <a:t> with separation of concerns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6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data modelling/serialization tools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Traditional approaches: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2001: XML Schema Definition (XSD)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2010: JSON schema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https://json-schema.org/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Binary serialization approaches: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2009: </a:t>
            </a:r>
            <a:r>
              <a:rPr b="1" lang="en" sz="1500"/>
              <a:t>Apache Avro</a:t>
            </a:r>
            <a:r>
              <a:rPr lang="en" sz="1500"/>
              <a:t>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http://avro.apache.org/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2008: </a:t>
            </a:r>
            <a:r>
              <a:rPr b="1" lang="en" sz="1500"/>
              <a:t>Protocol Buffers</a:t>
            </a:r>
            <a:r>
              <a:rPr lang="en" sz="1500"/>
              <a:t>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https://developers.google.com/protocol-buffers</a:t>
            </a:r>
            <a:r>
              <a:rPr lang="en" sz="1500"/>
              <a:t> (Google)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2007: Apache Thrift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http://thrift.apache.org/</a:t>
            </a:r>
            <a:r>
              <a:rPr lang="en" sz="1500"/>
              <a:t> (Facebook)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Derived advantages: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Source code generation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Documentation</a:t>
            </a:r>
            <a:endParaRPr sz="15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3425" y="925850"/>
            <a:ext cx="14097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6974" y="1478224"/>
            <a:ext cx="1409700" cy="5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16975" y="2045499"/>
            <a:ext cx="1302592" cy="5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66925" y="3805300"/>
            <a:ext cx="4306200" cy="10839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compared neoantigen data modelling in both Apache Avro and Protocol Buffers.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Protocol buffers was chosen for Neofox due to its better user experience.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modelling biological data using these tools?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Genomics Alliance 4 Genomics Health (GA4GH)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https://ga4gh-schemas.readthedocs.io/en/latest/appendix/proto_intro.html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https://phenopackets-schema.readthedocs.io/en/latest/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Genomics England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https://gelreportmodels.genomicsengland.co.uk/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GenomicsDB (used in GATK4)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https://www.genomicsdb.org/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Weill Cornell Medical College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http://campagnelab.org/software/goby/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Campagne et al. Compression of structured high throughput sequencing data.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https://doi.org/10.1371/journal.pone.0079871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5106150" y="1875055"/>
            <a:ext cx="9795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rotoc compiler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5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buffers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1031"/>
            <a:ext cx="4038600" cy="182879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5" name="Google Shape;85;p17"/>
          <p:cNvSpPr txBox="1"/>
          <p:nvPr/>
        </p:nvSpPr>
        <p:spPr>
          <a:xfrm>
            <a:off x="311700" y="3184775"/>
            <a:ext cx="4038600" cy="5727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The data modeller has to define the biological data determining field names and data types</a:t>
            </a:r>
            <a:endParaRPr i="1" sz="1300"/>
          </a:p>
        </p:txBody>
      </p:sp>
      <p:cxnSp>
        <p:nvCxnSpPr>
          <p:cNvPr id="86" name="Google Shape;86;p17"/>
          <p:cNvCxnSpPr>
            <a:stCxn id="84" idx="3"/>
            <a:endCxn id="82" idx="1"/>
          </p:cNvCxnSpPr>
          <p:nvPr/>
        </p:nvCxnSpPr>
        <p:spPr>
          <a:xfrm>
            <a:off x="4350300" y="2155428"/>
            <a:ext cx="756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850" y="928025"/>
            <a:ext cx="1704893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3563" y="2672450"/>
            <a:ext cx="1223550" cy="122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89" name="Google Shape;89;p17"/>
          <p:cNvCxnSpPr>
            <a:stCxn id="82" idx="3"/>
            <a:endCxn id="87" idx="1"/>
          </p:cNvCxnSpPr>
          <p:nvPr/>
        </p:nvCxnSpPr>
        <p:spPr>
          <a:xfrm flipH="1" rot="10800000">
            <a:off x="6085650" y="1214305"/>
            <a:ext cx="697200" cy="9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2" idx="3"/>
            <a:endCxn id="88" idx="1"/>
          </p:cNvCxnSpPr>
          <p:nvPr/>
        </p:nvCxnSpPr>
        <p:spPr>
          <a:xfrm>
            <a:off x="6085650" y="2161405"/>
            <a:ext cx="937800" cy="112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6782850" y="1615800"/>
            <a:ext cx="1704900" cy="5727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Multiple languages are supported effectively enabling multiple technologies</a:t>
            </a:r>
            <a:endParaRPr i="1" sz="900"/>
          </a:p>
        </p:txBody>
      </p:sp>
      <p:sp>
        <p:nvSpPr>
          <p:cNvPr id="92" name="Google Shape;92;p17"/>
          <p:cNvSpPr txBox="1"/>
          <p:nvPr/>
        </p:nvSpPr>
        <p:spPr>
          <a:xfrm>
            <a:off x="7023488" y="4048375"/>
            <a:ext cx="1223400" cy="7065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The models are documented with the model itself and with the comments</a:t>
            </a:r>
            <a:endParaRPr i="1" sz="900"/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4401900"/>
            <a:ext cx="5153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betterproto: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https://github.com/danielgtaylor/python-betterproto</a:t>
            </a:r>
            <a:r>
              <a:rPr lang="en" sz="900"/>
              <a:t>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Implementation available here: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https://gitlab.rlp.net/tron/addannot/-/tree/v0.3.0/neofox/model</a:t>
            </a:r>
            <a:r>
              <a:rPr lang="en" sz="900"/>
              <a:t> 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Avro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75" y="1448289"/>
            <a:ext cx="4038601" cy="19383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0" name="Google Shape;100;p18"/>
          <p:cNvSpPr txBox="1"/>
          <p:nvPr/>
        </p:nvSpPr>
        <p:spPr>
          <a:xfrm>
            <a:off x="235500" y="3489575"/>
            <a:ext cx="4038600" cy="7866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The data modelling is very similar to Protocol Buffers</a:t>
            </a:r>
            <a:endParaRPr i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/>
              <a:t>The main difference is the ability to define required and optional fields</a:t>
            </a:r>
            <a:endParaRPr i="1" sz="1300"/>
          </a:p>
        </p:txBody>
      </p:sp>
      <p:sp>
        <p:nvSpPr>
          <p:cNvPr id="101" name="Google Shape;101;p18"/>
          <p:cNvSpPr/>
          <p:nvPr/>
        </p:nvSpPr>
        <p:spPr>
          <a:xfrm>
            <a:off x="4854625" y="2131125"/>
            <a:ext cx="12234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avrotools</a:t>
            </a:r>
            <a:endParaRPr/>
          </a:p>
        </p:txBody>
      </p:sp>
      <p:cxnSp>
        <p:nvCxnSpPr>
          <p:cNvPr id="102" name="Google Shape;102;p18"/>
          <p:cNvCxnSpPr>
            <a:stCxn id="99" idx="3"/>
            <a:endCxn id="101" idx="1"/>
          </p:cNvCxnSpPr>
          <p:nvPr/>
        </p:nvCxnSpPr>
        <p:spPr>
          <a:xfrm>
            <a:off x="4295676" y="2417457"/>
            <a:ext cx="5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850" y="670900"/>
            <a:ext cx="719050" cy="7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700" y="670900"/>
            <a:ext cx="719050" cy="71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8"/>
          <p:cNvCxnSpPr>
            <a:stCxn id="101" idx="0"/>
            <a:endCxn id="103" idx="2"/>
          </p:cNvCxnSpPr>
          <p:nvPr/>
        </p:nvCxnSpPr>
        <p:spPr>
          <a:xfrm rot="10800000">
            <a:off x="5102425" y="1389825"/>
            <a:ext cx="36390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1" idx="0"/>
            <a:endCxn id="104" idx="2"/>
          </p:cNvCxnSpPr>
          <p:nvPr/>
        </p:nvCxnSpPr>
        <p:spPr>
          <a:xfrm flipH="1" rot="10800000">
            <a:off x="5466325" y="1389825"/>
            <a:ext cx="58080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4816675" y="368825"/>
            <a:ext cx="558600" cy="1887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AVSC</a:t>
            </a:r>
            <a:endParaRPr i="1" sz="900"/>
          </a:p>
        </p:txBody>
      </p:sp>
      <p:sp>
        <p:nvSpPr>
          <p:cNvPr id="108" name="Google Shape;108;p18"/>
          <p:cNvSpPr txBox="1"/>
          <p:nvPr/>
        </p:nvSpPr>
        <p:spPr>
          <a:xfrm>
            <a:off x="5767925" y="368825"/>
            <a:ext cx="558600" cy="1887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AVPR</a:t>
            </a:r>
            <a:endParaRPr i="1" sz="9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2850" y="928025"/>
            <a:ext cx="1704893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0" name="Google Shape;110;p18"/>
          <p:cNvSpPr txBox="1"/>
          <p:nvPr/>
        </p:nvSpPr>
        <p:spPr>
          <a:xfrm>
            <a:off x="6782850" y="1615800"/>
            <a:ext cx="1704900" cy="5727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Support for less languages + worst Python integration</a:t>
            </a:r>
            <a:endParaRPr i="1" sz="900"/>
          </a:p>
        </p:txBody>
      </p:sp>
      <p:cxnSp>
        <p:nvCxnSpPr>
          <p:cNvPr id="111" name="Google Shape;111;p18"/>
          <p:cNvCxnSpPr>
            <a:stCxn id="101" idx="3"/>
            <a:endCxn id="109" idx="1"/>
          </p:cNvCxnSpPr>
          <p:nvPr/>
        </p:nvCxnSpPr>
        <p:spPr>
          <a:xfrm flipH="1" rot="10800000">
            <a:off x="6078025" y="1214475"/>
            <a:ext cx="704700" cy="12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3563" y="2672450"/>
            <a:ext cx="1223550" cy="122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8"/>
          <p:cNvSpPr txBox="1"/>
          <p:nvPr/>
        </p:nvSpPr>
        <p:spPr>
          <a:xfrm>
            <a:off x="7023500" y="4048375"/>
            <a:ext cx="1223400" cy="452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Documentation is similar</a:t>
            </a:r>
            <a:endParaRPr i="1" sz="900"/>
          </a:p>
        </p:txBody>
      </p:sp>
      <p:cxnSp>
        <p:nvCxnSpPr>
          <p:cNvPr id="114" name="Google Shape;114;p18"/>
          <p:cNvCxnSpPr>
            <a:stCxn id="101" idx="3"/>
            <a:endCxn id="112" idx="1"/>
          </p:cNvCxnSpPr>
          <p:nvPr/>
        </p:nvCxnSpPr>
        <p:spPr>
          <a:xfrm>
            <a:off x="6078025" y="2417475"/>
            <a:ext cx="945600" cy="8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8"/>
          <p:cNvSpPr txBox="1"/>
          <p:nvPr/>
        </p:nvSpPr>
        <p:spPr>
          <a:xfrm>
            <a:off x="235500" y="4590175"/>
            <a:ext cx="5700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Implementation available here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https://gitlab.rlp.net/tron/addannot/-/merge_requests/32/diffs</a:t>
            </a:r>
            <a:r>
              <a:rPr lang="en" sz="1000"/>
              <a:t> </a:t>
            </a:r>
            <a:endParaRPr sz="1000"/>
          </a:p>
        </p:txBody>
      </p:sp>
      <p:sp>
        <p:nvSpPr>
          <p:cNvPr id="116" name="Google Shape;116;p18"/>
          <p:cNvSpPr txBox="1"/>
          <p:nvPr/>
        </p:nvSpPr>
        <p:spPr>
          <a:xfrm>
            <a:off x="4816675" y="2813925"/>
            <a:ext cx="1336200" cy="7191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/>
              <a:t>More complex compilation process due to intermediate formats</a:t>
            </a:r>
            <a:endParaRPr i="1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1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Neofox neoantigens model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3050" y="831025"/>
            <a:ext cx="29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/>
              <a:t>We fully modelled Neofox input and output</a:t>
            </a:r>
            <a:endParaRPr b="1" sz="1400" u="sng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Input data is parsed into these models and then validated ensuring </a:t>
            </a:r>
            <a:r>
              <a:rPr b="1" lang="en" sz="1400"/>
              <a:t>consistency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Neofox internally works with model objects improving the </a:t>
            </a:r>
            <a:r>
              <a:rPr b="1" lang="en" sz="1400"/>
              <a:t>decoupling of software components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Machine readability</a:t>
            </a:r>
            <a:r>
              <a:rPr lang="en" sz="1400"/>
              <a:t> of the output is ensured by using models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3285000" y="696725"/>
            <a:ext cx="5547300" cy="4283700"/>
            <a:chOff x="3285000" y="620525"/>
            <a:chExt cx="5547300" cy="4283700"/>
          </a:xfrm>
        </p:grpSpPr>
        <p:sp>
          <p:nvSpPr>
            <p:cNvPr id="124" name="Google Shape;124;p19"/>
            <p:cNvSpPr/>
            <p:nvPr/>
          </p:nvSpPr>
          <p:spPr>
            <a:xfrm>
              <a:off x="3285000" y="620525"/>
              <a:ext cx="5547300" cy="428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71675" y="696725"/>
              <a:ext cx="5209424" cy="4122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22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Neofox Application Programming Interface (API)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9950"/>
            <a:ext cx="8520600" cy="3416400"/>
          </a:xfrm>
          <a:prstGeom prst="rect">
            <a:avLst/>
          </a:prstGeom>
          <a:solidFill>
            <a:srgbClr val="FFF2CC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neoantigen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from neofox.model.neoantigen import Neoantigen, Patient, Gene, Mutation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gene = Gene(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assembly=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"hg19"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gene=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"VCAN"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transcript_identifier=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"uc003kii.3"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mutation = Mutation(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position=</a:t>
            </a:r>
            <a:r>
              <a:rPr lang="en" sz="8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1007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wild_type_aminoacid=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"I"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mutated_aminoacid=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left_flanking_region=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"DEVLGEPSQDILV"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right_flanking_region=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"DQTRLEATISPET"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neoantigen = Neoantigen(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gene=gene, mutation=mutation, patient_identifier=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"patient_123"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rna_expression=</a:t>
            </a:r>
            <a:r>
              <a:rPr lang="en" sz="8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0.519506894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rna_variant_allele_frequency=</a:t>
            </a:r>
            <a:r>
              <a:rPr lang="en" sz="8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0.857142857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dna_variant_allele_frequency=</a:t>
            </a:r>
            <a:r>
              <a:rPr lang="en" sz="8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0.294573643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patient = Patient(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identifier=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"patient_123"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is_rna_available=</a:t>
            </a:r>
            <a:r>
              <a:rPr lang="en" sz="8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mhc_i_alleles=[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"HLA-A*03:01"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… ,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"HLA-C*12:03"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mhc_i_i_alleles=[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"HLA-DRB1*11:04"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… ,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"HLA-DPB1*04:01"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validate data (eg: invalid aminoacids will fail validation)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from neofox.model.validation import ModelValidator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valid_neoantigen = ModelValidator.validate_neoantigen(neoantigen)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run Neofox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from neofox.neofox import NeoFox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annotations = NeoFox(neoantigens=[valid_neoantigen], patients=[patient], patient_id=</a:t>
            </a:r>
            <a:r>
              <a:rPr lang="en" sz="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"patient_123"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, num_cpus=</a:t>
            </a:r>
            <a:r>
              <a:rPr lang="en" sz="8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).get_annotations()</a:t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serialization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125" y="485600"/>
            <a:ext cx="4864001" cy="44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