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E3B4481D.xml" ContentType="application/vnd.ms-powerpoint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omments/modernComment_10F_D7C4BC1E.xml" ContentType="application/vnd.ms-powerpoint.comment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73" r:id="rId5"/>
    <p:sldId id="270" r:id="rId6"/>
    <p:sldId id="264" r:id="rId7"/>
    <p:sldId id="272" r:id="rId8"/>
    <p:sldId id="260" r:id="rId9"/>
    <p:sldId id="271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AC3520A-480D-FD0D-C4BF-7CFC05E7769B}" name="Neveah Charles &lt;Student&gt;" initials="N&lt;" userId="S::0612110610@my.browardschools.com::c62c1eae-80ab-4acb-b933-90a828f537b0" providerId="AD"/>
  <p188:author id="{1FC3F02A-C448-FC3A-4AC6-0397F3A9B461}" name="Khris-Dylan B. Gainza &lt;Student&gt;" initials="K&lt;" userId="S::0615014039@my.browardschools.com::476dd244-6c51-4a8e-a2a1-e5db141d2903" providerId="AD"/>
  <p188:author id="{20B79C58-7B4E-A30F-CDE4-6CB5B9CCA6E1}" name="Tyrese K. Nord &lt;Student&gt;" initials="TN" userId="S::0615151601@my.browardschools.com::7455f380-6c25-48df-b93a-bc7cf9cb96d4" providerId="AD"/>
  <p188:author id="{63A570F6-D1B0-2C4E-8B82-4E857B1F3CA3}" name="Liam F. Reiser &lt;Student&gt;" initials="L&lt;" userId="S::0613097332@my.browardschools.com::87895ae4-3463-4b7f-86bc-5cc3f536c0e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AB39EC-DEC9-41D3-821F-45E178BD5B11}" v="19" dt="2024-12-06T15:20:47.681"/>
    <p1510:client id="{508B9D75-9B1E-5B7D-4F4D-C051A1DA24BA}" v="30" dt="2024-12-06T03:45:54.279"/>
    <p1510:client id="{6395152D-353E-B71B-2DBC-DD252C4BFC57}" v="52" dt="2024-12-06T23:51:14.422"/>
    <p1510:client id="{A6FD87ED-566B-3DB9-0927-744B6D3929DF}" v="188" dt="2024-12-06T15:55:37.864"/>
    <p1510:client id="{B23744ED-BEAF-0EA6-1E4F-E2B8515049FA}" v="31" dt="2024-12-06T15:58:06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omments/modernComment_101_E3B4481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1C65C9F-7DEA-4DFB-B086-9B67D4B4DB4A}" authorId="{63A570F6-D1B0-2C4E-8B82-4E857B1F3CA3}" created="2024-11-21T15:28:15.59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820242973" sldId="257"/>
      <ac:spMk id="3" creationId="{852F8F04-060D-D854-8A72-7F4A26E38B57}"/>
    </ac:deMkLst>
    <p188:replyLst>
      <p188:reply id="{96C558D5-F27B-45F1-BC06-218852EE5105}" authorId="{1FC3F02A-C448-FC3A-4AC6-0397F3A9B461}" created="2024-11-21T15:33:37.704">
        <p188:txBody>
          <a:bodyPr/>
          <a:lstStyle/>
          <a:p>
            <a:r>
              <a:rPr lang="en-US"/>
              <a:t>idk man these are kinda cringe, sounds ai</a:t>
            </a:r>
          </a:p>
        </p188:txBody>
      </p188:reply>
      <p188:reply id="{4435698B-8F2B-451E-B5C0-EDEED04E658E}" authorId="{1FC3F02A-C448-FC3A-4AC6-0397F3A9B461}" created="2024-11-21T15:34:58.473">
        <p188:txBody>
          <a:bodyPr/>
          <a:lstStyle/>
          <a:p>
            <a:r>
              <a:rPr lang="en-US"/>
              <a:t>really the only concern with nuclear power is cost and "safety". people already know that it makes a lot of energy and is sustainable but we need to drive these forces</a:t>
            </a:r>
          </a:p>
        </p188:txBody>
      </p188:reply>
    </p188:replyLst>
    <p188:txBody>
      <a:bodyPr/>
      <a:lstStyle/>
      <a:p>
        <a:r>
          <a:rPr lang="en-US"/>
          <a:t>Wich is the best hook its all made by ai </a:t>
        </a:r>
      </a:p>
    </p188:txBody>
  </p188:cm>
</p188:cmLst>
</file>

<file path=ppt/comments/modernComment_10F_D7C4BC1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01C244E-14F6-4405-B3BB-C224E07FF7A8}" authorId="{20B79C58-7B4E-A30F-CDE4-6CB5B9CCA6E1}" created="2024-12-04T15:34:44.957">
    <pc:sldMkLst xmlns:pc="http://schemas.microsoft.com/office/powerpoint/2013/main/command">
      <pc:docMk/>
      <pc:sldMk cId="3619994654" sldId="271"/>
    </pc:sldMkLst>
    <p188:replyLst>
      <p188:reply id="{0F183E33-554E-4ED4-815F-5C4F2C6D6FAD}" authorId="{BAC3520A-480D-FD0D-C4BF-7CFC05E7769B}" created="2024-12-04T15:48:52.900">
        <p188:txBody>
          <a:bodyPr/>
          <a:lstStyle/>
          <a:p>
            <a:r>
              <a:rPr lang="en-US"/>
              <a:t>vid</a:t>
            </a:r>
          </a:p>
        </p188:txBody>
      </p188:reply>
    </p188:replyLst>
    <p188:txBody>
      <a:bodyPr/>
      <a:lstStyle/>
      <a:p>
        <a:r>
          <a:rPr lang="en-US"/>
          <a:t>Are we doing a voice over or a vid?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1048AC-5B9D-4DB3-B608-AC87772EF341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F1F1F04-618F-42EF-BBA4-3160F55F1088}">
      <dgm:prSet/>
      <dgm:spPr/>
      <dgm:t>
        <a:bodyPr/>
        <a:lstStyle/>
        <a:p>
          <a:pPr>
            <a:defRPr b="1"/>
          </a:pPr>
          <a:r>
            <a:rPr lang="en-US" dirty="0">
              <a:latin typeface="Aptos Display" panose="020F0302020204030204"/>
            </a:rPr>
            <a:t>Safety</a:t>
          </a:r>
          <a:endParaRPr lang="en-US" dirty="0"/>
        </a:p>
      </dgm:t>
    </dgm:pt>
    <dgm:pt modelId="{B6C13EED-F6BC-4FDD-B12A-BE9BFD309403}" type="parTrans" cxnId="{EC6DB5C9-B300-4C2C-82E6-CD24F5CC8DCF}">
      <dgm:prSet/>
      <dgm:spPr/>
      <dgm:t>
        <a:bodyPr/>
        <a:lstStyle/>
        <a:p>
          <a:endParaRPr lang="en-US"/>
        </a:p>
      </dgm:t>
    </dgm:pt>
    <dgm:pt modelId="{3F2D5F84-D31A-4534-84DD-1F592837806B}" type="sibTrans" cxnId="{EC6DB5C9-B300-4C2C-82E6-CD24F5CC8DCF}">
      <dgm:prSet/>
      <dgm:spPr/>
      <dgm:t>
        <a:bodyPr/>
        <a:lstStyle/>
        <a:p>
          <a:endParaRPr lang="en-US"/>
        </a:p>
      </dgm:t>
    </dgm:pt>
    <dgm:pt modelId="{EE0EE984-1E5A-4538-B49C-F08C732193F2}">
      <dgm:prSet/>
      <dgm:spPr/>
      <dgm:t>
        <a:bodyPr/>
        <a:lstStyle/>
        <a:p>
          <a:pPr rtl="0"/>
          <a:r>
            <a:rPr lang="en-US" dirty="0"/>
            <a:t>People like to use accidents like </a:t>
          </a:r>
          <a:r>
            <a:rPr lang="en-US" dirty="0" err="1">
              <a:latin typeface="Aptos Display" panose="020F0302020204030204"/>
            </a:rPr>
            <a:t>Fukishima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/>
            <a:t>to justify opposition toward nuclear power, however </a:t>
          </a:r>
          <a:r>
            <a:rPr lang="en-US" dirty="0">
              <a:latin typeface="Aptos Display" panose="020F0302020204030204"/>
            </a:rPr>
            <a:t>nuclear accidents</a:t>
          </a:r>
          <a:r>
            <a:rPr lang="en-US" dirty="0"/>
            <a:t> are usually caused by human error or natural disasters</a:t>
          </a:r>
          <a:r>
            <a:rPr lang="en-US" dirty="0">
              <a:latin typeface="Aptos Display" panose="020F0302020204030204"/>
            </a:rPr>
            <a:t>.</a:t>
          </a:r>
          <a:endParaRPr lang="en-US" dirty="0"/>
        </a:p>
      </dgm:t>
    </dgm:pt>
    <dgm:pt modelId="{5930A5DD-C432-4D36-AFCB-E52E10265B70}" type="parTrans" cxnId="{6A668B00-67C5-4919-A4A6-77E97868F094}">
      <dgm:prSet/>
      <dgm:spPr/>
      <dgm:t>
        <a:bodyPr/>
        <a:lstStyle/>
        <a:p>
          <a:endParaRPr lang="en-US"/>
        </a:p>
      </dgm:t>
    </dgm:pt>
    <dgm:pt modelId="{7932937C-1D9C-4878-BD37-DB6311A1CB10}" type="sibTrans" cxnId="{6A668B00-67C5-4919-A4A6-77E97868F094}">
      <dgm:prSet/>
      <dgm:spPr/>
      <dgm:t>
        <a:bodyPr/>
        <a:lstStyle/>
        <a:p>
          <a:endParaRPr lang="en-US"/>
        </a:p>
      </dgm:t>
    </dgm:pt>
    <dgm:pt modelId="{343B3831-C15A-4FC7-B74A-F395666A3B2A}">
      <dgm:prSet/>
      <dgm:spPr/>
      <dgm:t>
        <a:bodyPr/>
        <a:lstStyle/>
        <a:p>
          <a:pPr>
            <a:defRPr b="1"/>
          </a:pPr>
          <a:r>
            <a:rPr lang="en-US" dirty="0"/>
            <a:t> </a:t>
          </a:r>
          <a:r>
            <a:rPr lang="en-US" dirty="0">
              <a:latin typeface="Aptos Display" panose="020F0302020204030204"/>
            </a:rPr>
            <a:t>Cost</a:t>
          </a:r>
          <a:endParaRPr lang="en-US" dirty="0"/>
        </a:p>
      </dgm:t>
    </dgm:pt>
    <dgm:pt modelId="{A86459A9-FDF4-4DFD-9FD2-E31A855F9151}" type="parTrans" cxnId="{85136CAD-01E8-4594-B1A6-62814565EF30}">
      <dgm:prSet/>
      <dgm:spPr/>
      <dgm:t>
        <a:bodyPr/>
        <a:lstStyle/>
        <a:p>
          <a:endParaRPr lang="en-US"/>
        </a:p>
      </dgm:t>
    </dgm:pt>
    <dgm:pt modelId="{DB583379-C661-4BFC-941F-1E773A35D759}" type="sibTrans" cxnId="{85136CAD-01E8-4594-B1A6-62814565EF30}">
      <dgm:prSet/>
      <dgm:spPr/>
      <dgm:t>
        <a:bodyPr/>
        <a:lstStyle/>
        <a:p>
          <a:endParaRPr lang="en-US"/>
        </a:p>
      </dgm:t>
    </dgm:pt>
    <dgm:pt modelId="{5123EBFA-2B79-4CE4-80E1-5B5AEE9F4F82}">
      <dgm:prSet/>
      <dgm:spPr/>
      <dgm:t>
        <a:bodyPr/>
        <a:lstStyle/>
        <a:p>
          <a:pPr rtl="0"/>
          <a:r>
            <a:rPr lang="en-US" dirty="0"/>
            <a:t>Nuclear power does cost more than other power sources to initially start, however </a:t>
          </a:r>
          <a:r>
            <a:rPr lang="en-US" dirty="0">
              <a:latin typeface="Aptos Display" panose="020F0302020204030204"/>
            </a:rPr>
            <a:t>it </a:t>
          </a:r>
          <a:r>
            <a:rPr lang="en-US" dirty="0"/>
            <a:t>is</a:t>
          </a:r>
          <a:r>
            <a:rPr lang="en-US" dirty="0">
              <a:latin typeface="Aptos Display" panose="020F0302020204030204"/>
            </a:rPr>
            <a:t> cheaper in the long run and lasts a long time.</a:t>
          </a:r>
          <a:endParaRPr lang="en-US" dirty="0"/>
        </a:p>
      </dgm:t>
    </dgm:pt>
    <dgm:pt modelId="{94FBD22F-D4AA-4B62-A7AD-BAD01570CA99}" type="parTrans" cxnId="{C3D8A302-32DD-4676-990D-AA3678894D70}">
      <dgm:prSet/>
      <dgm:spPr/>
      <dgm:t>
        <a:bodyPr/>
        <a:lstStyle/>
        <a:p>
          <a:endParaRPr lang="en-US"/>
        </a:p>
      </dgm:t>
    </dgm:pt>
    <dgm:pt modelId="{277D58CC-F475-4E2A-93F1-C521ACAF8BAA}" type="sibTrans" cxnId="{C3D8A302-32DD-4676-990D-AA3678894D70}">
      <dgm:prSet/>
      <dgm:spPr/>
      <dgm:t>
        <a:bodyPr/>
        <a:lstStyle/>
        <a:p>
          <a:endParaRPr lang="en-US"/>
        </a:p>
      </dgm:t>
    </dgm:pt>
    <dgm:pt modelId="{D6C535C1-CC36-4CC8-8C13-9904FC86064C}" type="pres">
      <dgm:prSet presAssocID="{991048AC-5B9D-4DB3-B608-AC87772EF341}" presName="Name0" presStyleCnt="0">
        <dgm:presLayoutVars>
          <dgm:dir/>
          <dgm:animLvl val="lvl"/>
          <dgm:resizeHandles val="exact"/>
        </dgm:presLayoutVars>
      </dgm:prSet>
      <dgm:spPr/>
    </dgm:pt>
    <dgm:pt modelId="{BBC90C0C-65A2-423F-983A-AE522E9453F0}" type="pres">
      <dgm:prSet presAssocID="{DF1F1F04-618F-42EF-BBA4-3160F55F1088}" presName="composite" presStyleCnt="0"/>
      <dgm:spPr/>
    </dgm:pt>
    <dgm:pt modelId="{9EBFE2F5-3851-42E2-ACC0-012C06C98E40}" type="pres">
      <dgm:prSet presAssocID="{DF1F1F04-618F-42EF-BBA4-3160F55F1088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A7F3CE9-4806-4DC0-940C-AC047A2C3089}" type="pres">
      <dgm:prSet presAssocID="{DF1F1F04-618F-42EF-BBA4-3160F55F1088}" presName="desTx" presStyleLbl="alignAccFollowNode1" presStyleIdx="0" presStyleCnt="2">
        <dgm:presLayoutVars>
          <dgm:bulletEnabled val="1"/>
        </dgm:presLayoutVars>
      </dgm:prSet>
      <dgm:spPr/>
    </dgm:pt>
    <dgm:pt modelId="{AE19C716-76D9-4C79-9CB0-B5C58A28A802}" type="pres">
      <dgm:prSet presAssocID="{3F2D5F84-D31A-4534-84DD-1F592837806B}" presName="space" presStyleCnt="0"/>
      <dgm:spPr/>
    </dgm:pt>
    <dgm:pt modelId="{97DB4956-8517-43B7-AA94-8354D4EF4DCE}" type="pres">
      <dgm:prSet presAssocID="{343B3831-C15A-4FC7-B74A-F395666A3B2A}" presName="composite" presStyleCnt="0"/>
      <dgm:spPr/>
    </dgm:pt>
    <dgm:pt modelId="{7C8E0B67-F5D7-4ABA-8724-0EB040896C96}" type="pres">
      <dgm:prSet presAssocID="{343B3831-C15A-4FC7-B74A-F395666A3B2A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388CCD9-C662-42CA-9F16-92AA82B7C997}" type="pres">
      <dgm:prSet presAssocID="{343B3831-C15A-4FC7-B74A-F395666A3B2A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6A668B00-67C5-4919-A4A6-77E97868F094}" srcId="{DF1F1F04-618F-42EF-BBA4-3160F55F1088}" destId="{EE0EE984-1E5A-4538-B49C-F08C732193F2}" srcOrd="0" destOrd="0" parTransId="{5930A5DD-C432-4D36-AFCB-E52E10265B70}" sibTransId="{7932937C-1D9C-4878-BD37-DB6311A1CB10}"/>
    <dgm:cxn modelId="{C3D8A302-32DD-4676-990D-AA3678894D70}" srcId="{343B3831-C15A-4FC7-B74A-F395666A3B2A}" destId="{5123EBFA-2B79-4CE4-80E1-5B5AEE9F4F82}" srcOrd="0" destOrd="0" parTransId="{94FBD22F-D4AA-4B62-A7AD-BAD01570CA99}" sibTransId="{277D58CC-F475-4E2A-93F1-C521ACAF8BAA}"/>
    <dgm:cxn modelId="{FA6D826B-9EB9-41EF-9F3F-8FA2A98CA41C}" type="presOf" srcId="{EE0EE984-1E5A-4538-B49C-F08C732193F2}" destId="{9A7F3CE9-4806-4DC0-940C-AC047A2C3089}" srcOrd="0" destOrd="0" presId="urn:microsoft.com/office/officeart/2005/8/layout/hList1"/>
    <dgm:cxn modelId="{A7C2548F-765F-4D6C-9704-52D97EB33E34}" type="presOf" srcId="{343B3831-C15A-4FC7-B74A-F395666A3B2A}" destId="{7C8E0B67-F5D7-4ABA-8724-0EB040896C96}" srcOrd="0" destOrd="0" presId="urn:microsoft.com/office/officeart/2005/8/layout/hList1"/>
    <dgm:cxn modelId="{370D97A3-A3B5-4222-94F6-3472CAA0DE51}" type="presOf" srcId="{991048AC-5B9D-4DB3-B608-AC87772EF341}" destId="{D6C535C1-CC36-4CC8-8C13-9904FC86064C}" srcOrd="0" destOrd="0" presId="urn:microsoft.com/office/officeart/2005/8/layout/hList1"/>
    <dgm:cxn modelId="{85136CAD-01E8-4594-B1A6-62814565EF30}" srcId="{991048AC-5B9D-4DB3-B608-AC87772EF341}" destId="{343B3831-C15A-4FC7-B74A-F395666A3B2A}" srcOrd="1" destOrd="0" parTransId="{A86459A9-FDF4-4DFD-9FD2-E31A855F9151}" sibTransId="{DB583379-C661-4BFC-941F-1E773A35D759}"/>
    <dgm:cxn modelId="{EC6DB5C9-B300-4C2C-82E6-CD24F5CC8DCF}" srcId="{991048AC-5B9D-4DB3-B608-AC87772EF341}" destId="{DF1F1F04-618F-42EF-BBA4-3160F55F1088}" srcOrd="0" destOrd="0" parTransId="{B6C13EED-F6BC-4FDD-B12A-BE9BFD309403}" sibTransId="{3F2D5F84-D31A-4534-84DD-1F592837806B}"/>
    <dgm:cxn modelId="{D5477ED0-3612-42E2-A12E-93ECF9C47206}" type="presOf" srcId="{5123EBFA-2B79-4CE4-80E1-5B5AEE9F4F82}" destId="{0388CCD9-C662-42CA-9F16-92AA82B7C997}" srcOrd="0" destOrd="0" presId="urn:microsoft.com/office/officeart/2005/8/layout/hList1"/>
    <dgm:cxn modelId="{A7379CD0-5EE6-4F05-8FAD-FCD99AFFA96D}" type="presOf" srcId="{DF1F1F04-618F-42EF-BBA4-3160F55F1088}" destId="{9EBFE2F5-3851-42E2-ACC0-012C06C98E40}" srcOrd="0" destOrd="0" presId="urn:microsoft.com/office/officeart/2005/8/layout/hList1"/>
    <dgm:cxn modelId="{962046C1-43BD-4977-B4E8-4B0A69AA9786}" type="presParOf" srcId="{D6C535C1-CC36-4CC8-8C13-9904FC86064C}" destId="{BBC90C0C-65A2-423F-983A-AE522E9453F0}" srcOrd="0" destOrd="0" presId="urn:microsoft.com/office/officeart/2005/8/layout/hList1"/>
    <dgm:cxn modelId="{F3E39EF8-01A7-4C0B-86BC-265BC0A0B313}" type="presParOf" srcId="{BBC90C0C-65A2-423F-983A-AE522E9453F0}" destId="{9EBFE2F5-3851-42E2-ACC0-012C06C98E40}" srcOrd="0" destOrd="0" presId="urn:microsoft.com/office/officeart/2005/8/layout/hList1"/>
    <dgm:cxn modelId="{1038AA60-FA9C-4E70-8DD0-77C738375713}" type="presParOf" srcId="{BBC90C0C-65A2-423F-983A-AE522E9453F0}" destId="{9A7F3CE9-4806-4DC0-940C-AC047A2C3089}" srcOrd="1" destOrd="0" presId="urn:microsoft.com/office/officeart/2005/8/layout/hList1"/>
    <dgm:cxn modelId="{E7C0D5D9-E00E-421E-97E2-3C0AD3CDD93B}" type="presParOf" srcId="{D6C535C1-CC36-4CC8-8C13-9904FC86064C}" destId="{AE19C716-76D9-4C79-9CB0-B5C58A28A802}" srcOrd="1" destOrd="0" presId="urn:microsoft.com/office/officeart/2005/8/layout/hList1"/>
    <dgm:cxn modelId="{A4ED0997-6A84-4BDB-B23A-EB182F939E65}" type="presParOf" srcId="{D6C535C1-CC36-4CC8-8C13-9904FC86064C}" destId="{97DB4956-8517-43B7-AA94-8354D4EF4DCE}" srcOrd="2" destOrd="0" presId="urn:microsoft.com/office/officeart/2005/8/layout/hList1"/>
    <dgm:cxn modelId="{C9BEB63B-B982-452D-99E4-6747A25FE1EE}" type="presParOf" srcId="{97DB4956-8517-43B7-AA94-8354D4EF4DCE}" destId="{7C8E0B67-F5D7-4ABA-8724-0EB040896C96}" srcOrd="0" destOrd="0" presId="urn:microsoft.com/office/officeart/2005/8/layout/hList1"/>
    <dgm:cxn modelId="{EA6E74BD-170C-43BF-958B-5ADBAFBD2C6F}" type="presParOf" srcId="{97DB4956-8517-43B7-AA94-8354D4EF4DCE}" destId="{0388CCD9-C662-42CA-9F16-92AA82B7C9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BFE2F5-3851-42E2-ACC0-012C06C98E40}">
      <dsp:nvSpPr>
        <dsp:cNvPr id="0" name=""/>
        <dsp:cNvSpPr/>
      </dsp:nvSpPr>
      <dsp:spPr>
        <a:xfrm>
          <a:off x="53" y="185642"/>
          <a:ext cx="5106412" cy="748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>
              <a:latin typeface="Aptos Display" panose="020F0302020204030204"/>
            </a:rPr>
            <a:t>Safety</a:t>
          </a:r>
          <a:endParaRPr lang="en-US" sz="2600" kern="1200" dirty="0"/>
        </a:p>
      </dsp:txBody>
      <dsp:txXfrm>
        <a:off x="53" y="185642"/>
        <a:ext cx="5106412" cy="748800"/>
      </dsp:txXfrm>
    </dsp:sp>
    <dsp:sp modelId="{9A7F3CE9-4806-4DC0-940C-AC047A2C3089}">
      <dsp:nvSpPr>
        <dsp:cNvPr id="0" name=""/>
        <dsp:cNvSpPr/>
      </dsp:nvSpPr>
      <dsp:spPr>
        <a:xfrm>
          <a:off x="53" y="934442"/>
          <a:ext cx="5106412" cy="25693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People like to use accidents like </a:t>
          </a:r>
          <a:r>
            <a:rPr lang="en-US" sz="2600" kern="1200" dirty="0" err="1">
              <a:latin typeface="Aptos Display" panose="020F0302020204030204"/>
            </a:rPr>
            <a:t>Fukishima</a:t>
          </a:r>
          <a:r>
            <a:rPr lang="en-US" sz="2600" kern="1200" dirty="0">
              <a:latin typeface="Aptos Display" panose="020F0302020204030204"/>
            </a:rPr>
            <a:t> </a:t>
          </a:r>
          <a:r>
            <a:rPr lang="en-US" sz="2600" kern="1200" dirty="0"/>
            <a:t>to justify opposition toward nuclear power, however </a:t>
          </a:r>
          <a:r>
            <a:rPr lang="en-US" sz="2600" kern="1200" dirty="0">
              <a:latin typeface="Aptos Display" panose="020F0302020204030204"/>
            </a:rPr>
            <a:t>nuclear accidents</a:t>
          </a:r>
          <a:r>
            <a:rPr lang="en-US" sz="2600" kern="1200" dirty="0"/>
            <a:t> are usually caused by human error or natural disasters</a:t>
          </a:r>
          <a:r>
            <a:rPr lang="en-US" sz="2600" kern="1200" dirty="0">
              <a:latin typeface="Aptos Display" panose="020F0302020204030204"/>
            </a:rPr>
            <a:t>.</a:t>
          </a:r>
          <a:endParaRPr lang="en-US" sz="2600" kern="1200" dirty="0"/>
        </a:p>
      </dsp:txBody>
      <dsp:txXfrm>
        <a:off x="53" y="934442"/>
        <a:ext cx="5106412" cy="2569320"/>
      </dsp:txXfrm>
    </dsp:sp>
    <dsp:sp modelId="{7C8E0B67-F5D7-4ABA-8724-0EB040896C96}">
      <dsp:nvSpPr>
        <dsp:cNvPr id="0" name=""/>
        <dsp:cNvSpPr/>
      </dsp:nvSpPr>
      <dsp:spPr>
        <a:xfrm>
          <a:off x="5821363" y="185642"/>
          <a:ext cx="5106412" cy="748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05664" rIns="184912" bIns="105664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600" kern="1200" dirty="0"/>
            <a:t> </a:t>
          </a:r>
          <a:r>
            <a:rPr lang="en-US" sz="2600" kern="1200" dirty="0">
              <a:latin typeface="Aptos Display" panose="020F0302020204030204"/>
            </a:rPr>
            <a:t>Cost</a:t>
          </a:r>
          <a:endParaRPr lang="en-US" sz="2600" kern="1200" dirty="0"/>
        </a:p>
      </dsp:txBody>
      <dsp:txXfrm>
        <a:off x="5821363" y="185642"/>
        <a:ext cx="5106412" cy="748800"/>
      </dsp:txXfrm>
    </dsp:sp>
    <dsp:sp modelId="{0388CCD9-C662-42CA-9F16-92AA82B7C997}">
      <dsp:nvSpPr>
        <dsp:cNvPr id="0" name=""/>
        <dsp:cNvSpPr/>
      </dsp:nvSpPr>
      <dsp:spPr>
        <a:xfrm>
          <a:off x="5821363" y="934442"/>
          <a:ext cx="5106412" cy="25693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84" tIns="138684" rIns="184912" bIns="208026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Nuclear power does cost more than other power sources to initially start, however </a:t>
          </a:r>
          <a:r>
            <a:rPr lang="en-US" sz="2600" kern="1200" dirty="0">
              <a:latin typeface="Aptos Display" panose="020F0302020204030204"/>
            </a:rPr>
            <a:t>it </a:t>
          </a:r>
          <a:r>
            <a:rPr lang="en-US" sz="2600" kern="1200" dirty="0"/>
            <a:t>is</a:t>
          </a:r>
          <a:r>
            <a:rPr lang="en-US" sz="2600" kern="1200" dirty="0">
              <a:latin typeface="Aptos Display" panose="020F0302020204030204"/>
            </a:rPr>
            <a:t> cheaper in the long run and lasts a long time.</a:t>
          </a:r>
          <a:endParaRPr lang="en-US" sz="2600" kern="1200" dirty="0"/>
        </a:p>
      </dsp:txBody>
      <dsp:txXfrm>
        <a:off x="5821363" y="934442"/>
        <a:ext cx="5106412" cy="2569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orld-nuclear.org/information-library/safety-and-security/safety-of-plants/fukushima-daiichi-accident#:~:text=Following%20a%20major%20earthquake%2C%20a,in%20the%20first%20three%20days." TargetMode="External"/><Relationship Id="rId2" Type="http://schemas.openxmlformats.org/officeDocument/2006/relationships/hyperlink" Target="https://www.orano.group/en/unpacking-nuclear/all-about-used-fuel-processing-and-recycling#:~:text=Nuclear%20material%20is%20recoverable%20to,the%20consumption%20of%20raw%20materials.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rboncredits.com/more-power-per-punch-nuclear-energy-outshines-fossil-fuels/#:~:text=With%20its%20high%20power%20density,in%20the%20U.S.%20and%20EU.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microsoft.com/office/2018/10/relationships/comments" Target="../comments/modernComment_101_E3B4481D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microsoft.com/office/2018/10/relationships/comments" Target="../comments/modernComment_10F_D7C4BC1E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1281" y="1274879"/>
            <a:ext cx="6552932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Marketing Campaign: AI Promoting Nuclear Powe</a:t>
            </a:r>
            <a:r>
              <a:rPr lang="en-US" sz="4400">
                <a:solidFill>
                  <a:srgbClr val="FFFFFF"/>
                </a:solidFill>
              </a:rPr>
              <a:t>r</a:t>
            </a:r>
            <a:br>
              <a:rPr lang="en-US" sz="4800"/>
            </a:br>
            <a:endParaRPr lang="en-US" sz="480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208" y="4767638"/>
            <a:ext cx="4165816" cy="12331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1800">
                <a:solidFill>
                  <a:srgbClr val="FFFFFF"/>
                </a:solidFill>
              </a:rPr>
              <a:t>By: Khris-Dylan Gainza, Neveah Charles, Liam Resier, and Tyrese Nord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adioactive">
            <a:extLst>
              <a:ext uri="{FF2B5EF4-FFF2-40B4-BE49-F238E27FC236}">
                <a16:creationId xmlns:a16="http://schemas.microsoft.com/office/drawing/2014/main" id="{FCE387D3-D935-0F61-7A65-E1CC46A81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A998-D058-FB30-7E7C-2C7DC79A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lt"/>
                <a:cs typeface="+mn-lt"/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9CC6-7AA7-1D25-0683-35EBAD83D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  <a:hlinkClick r:id="rId2"/>
              </a:rPr>
              <a:t>Understanding nuclear fuel recycling | </a:t>
            </a:r>
            <a:r>
              <a:rPr lang="en-US" err="1">
                <a:ea typeface="+mn-lt"/>
                <a:cs typeface="+mn-lt"/>
                <a:hlinkClick r:id="rId2"/>
              </a:rPr>
              <a:t>Orano</a:t>
            </a:r>
            <a:endParaRPr lang="en-US">
              <a:ea typeface="+mn-lt"/>
              <a:cs typeface="+mn-lt"/>
              <a:hlinkClick r:id="rId2"/>
            </a:endParaRPr>
          </a:p>
          <a:p>
            <a:r>
              <a:rPr lang="en-US">
                <a:ea typeface="+mn-lt"/>
                <a:cs typeface="+mn-lt"/>
                <a:hlinkClick r:id="rId3"/>
              </a:rPr>
              <a:t>Fukushima Daiichi Accident - World Nuclear Association</a:t>
            </a:r>
          </a:p>
          <a:p>
            <a:r>
              <a:rPr lang="en-US">
                <a:ea typeface="+mn-lt"/>
                <a:cs typeface="+mn-lt"/>
                <a:hlinkClick r:id="rId4"/>
              </a:rPr>
              <a:t>More Power per Punch: Nuclear Energy Outshines Fossil Fuels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40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7C02A-FB94-F14E-068C-77C81C1F8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7031" y="467271"/>
            <a:ext cx="3876357" cy="2052522"/>
          </a:xfrm>
        </p:spPr>
        <p:txBody>
          <a:bodyPr anchor="b">
            <a:normAutofit/>
          </a:bodyPr>
          <a:lstStyle/>
          <a:p>
            <a:r>
              <a:rPr lang="en-US" sz="5600"/>
              <a:t>Outline</a:t>
            </a:r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77883" y="2102603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5CBC9A5-2EC2-43B3-BE31-8C21041EA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219505" cy="2553552"/>
          </a:xfrm>
          <a:custGeom>
            <a:avLst/>
            <a:gdLst>
              <a:gd name="connsiteX0" fmla="*/ 0 w 3219505"/>
              <a:gd name="connsiteY0" fmla="*/ 0 h 2553552"/>
              <a:gd name="connsiteX1" fmla="*/ 3168418 w 3219505"/>
              <a:gd name="connsiteY1" fmla="*/ 0 h 2553552"/>
              <a:gd name="connsiteX2" fmla="*/ 3176885 w 3219505"/>
              <a:gd name="connsiteY2" fmla="*/ 32928 h 2553552"/>
              <a:gd name="connsiteX3" fmla="*/ 3219505 w 3219505"/>
              <a:gd name="connsiteY3" fmla="*/ 455715 h 2553552"/>
              <a:gd name="connsiteX4" fmla="*/ 1121668 w 3219505"/>
              <a:gd name="connsiteY4" fmla="*/ 2553552 h 2553552"/>
              <a:gd name="connsiteX5" fmla="*/ 121715 w 3219505"/>
              <a:gd name="connsiteY5" fmla="*/ 2300354 h 2553552"/>
              <a:gd name="connsiteX6" fmla="*/ 0 w 3219505"/>
              <a:gd name="connsiteY6" fmla="*/ 2226411 h 2553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19505" h="2553552">
                <a:moveTo>
                  <a:pt x="0" y="0"/>
                </a:moveTo>
                <a:lnTo>
                  <a:pt x="3168418" y="0"/>
                </a:lnTo>
                <a:lnTo>
                  <a:pt x="3176885" y="32928"/>
                </a:lnTo>
                <a:cubicBezTo>
                  <a:pt x="3204830" y="169492"/>
                  <a:pt x="3219505" y="310890"/>
                  <a:pt x="3219505" y="455715"/>
                </a:cubicBezTo>
                <a:cubicBezTo>
                  <a:pt x="3219505" y="1614318"/>
                  <a:pt x="2280271" y="2553552"/>
                  <a:pt x="1121668" y="2553552"/>
                </a:cubicBezTo>
                <a:cubicBezTo>
                  <a:pt x="759605" y="2553552"/>
                  <a:pt x="418964" y="2461830"/>
                  <a:pt x="121715" y="2300354"/>
                </a:cubicBezTo>
                <a:lnTo>
                  <a:pt x="0" y="2226411"/>
                </a:ln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tom with solid fill">
            <a:extLst>
              <a:ext uri="{FF2B5EF4-FFF2-40B4-BE49-F238E27FC236}">
                <a16:creationId xmlns:a16="http://schemas.microsoft.com/office/drawing/2014/main" id="{043F38DB-37DC-9DD1-7015-BAC024DE6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65" y="136525"/>
            <a:ext cx="1935439" cy="1935439"/>
          </a:xfrm>
          <a:prstGeom prst="rect">
            <a:avLst/>
          </a:prstGeom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7400EEA6-B330-4DBC-A821-469627E96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7433" y="118885"/>
            <a:ext cx="2501404" cy="2501404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 with solid fill">
            <a:extLst>
              <a:ext uri="{FF2B5EF4-FFF2-40B4-BE49-F238E27FC236}">
                <a16:creationId xmlns:a16="http://schemas.microsoft.com/office/drawing/2014/main" id="{021D353F-AF6B-EB69-95D2-36E5E02F9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7324" y="598776"/>
            <a:ext cx="1541622" cy="1541622"/>
          </a:xfrm>
          <a:prstGeom prst="rect">
            <a:avLst/>
          </a:prstGeom>
        </p:spPr>
      </p:pic>
      <p:sp>
        <p:nvSpPr>
          <p:cNvPr id="3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269" y="2905060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EF6BFFD-743B-47E9-AC55-ACA07581F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5236" y="2756813"/>
            <a:ext cx="2339616" cy="2339616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D3BEFDA-0C8B-4C24-AF49-B7E58C98D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56811"/>
            <a:ext cx="4507268" cy="4101189"/>
          </a:xfrm>
          <a:custGeom>
            <a:avLst/>
            <a:gdLst>
              <a:gd name="connsiteX0" fmla="*/ 1188901 w 4507268"/>
              <a:gd name="connsiteY0" fmla="*/ 0 h 4101189"/>
              <a:gd name="connsiteX1" fmla="*/ 4507268 w 4507268"/>
              <a:gd name="connsiteY1" fmla="*/ 3318367 h 4101189"/>
              <a:gd name="connsiteX2" fmla="*/ 4439851 w 4507268"/>
              <a:gd name="connsiteY2" fmla="*/ 3987135 h 4101189"/>
              <a:gd name="connsiteX3" fmla="*/ 4410525 w 4507268"/>
              <a:gd name="connsiteY3" fmla="*/ 4101189 h 4101189"/>
              <a:gd name="connsiteX4" fmla="*/ 0 w 4507268"/>
              <a:gd name="connsiteY4" fmla="*/ 4101189 h 4101189"/>
              <a:gd name="connsiteX5" fmla="*/ 0 w 4507268"/>
              <a:gd name="connsiteY5" fmla="*/ 221283 h 4101189"/>
              <a:gd name="connsiteX6" fmla="*/ 47936 w 4507268"/>
              <a:gd name="connsiteY6" fmla="*/ 201358 h 4101189"/>
              <a:gd name="connsiteX7" fmla="*/ 1188901 w 4507268"/>
              <a:gd name="connsiteY7" fmla="*/ 0 h 410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07268" h="4101189">
                <a:moveTo>
                  <a:pt x="1188901" y="0"/>
                </a:moveTo>
                <a:cubicBezTo>
                  <a:pt x="3021585" y="0"/>
                  <a:pt x="4507268" y="1485684"/>
                  <a:pt x="4507268" y="3318367"/>
                </a:cubicBezTo>
                <a:cubicBezTo>
                  <a:pt x="4507268" y="3547453"/>
                  <a:pt x="4484055" y="3771117"/>
                  <a:pt x="4439851" y="3987135"/>
                </a:cubicBezTo>
                <a:lnTo>
                  <a:pt x="4410525" y="4101189"/>
                </a:lnTo>
                <a:lnTo>
                  <a:pt x="0" y="4101189"/>
                </a:lnTo>
                <a:lnTo>
                  <a:pt x="0" y="221283"/>
                </a:lnTo>
                <a:lnTo>
                  <a:pt x="47936" y="201358"/>
                </a:lnTo>
                <a:cubicBezTo>
                  <a:pt x="403707" y="71093"/>
                  <a:pt x="788002" y="0"/>
                  <a:pt x="1188901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8065" y="554476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1A8F8-B983-D279-F3EB-0547A7526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1811" y="2990818"/>
            <a:ext cx="3841579" cy="2913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Background</a:t>
            </a:r>
          </a:p>
          <a:p>
            <a:r>
              <a:rPr lang="en-US" sz="2000">
                <a:solidFill>
                  <a:srgbClr val="000000">
                    <a:alpha val="80000"/>
                  </a:srgbClr>
                </a:solidFill>
              </a:rPr>
              <a:t>Information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Concerns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Benefits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Charts/Graphs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Idea and scenario</a:t>
            </a:r>
          </a:p>
          <a:p>
            <a:r>
              <a:rPr lang="en-US" sz="2000">
                <a:solidFill>
                  <a:schemeClr val="tx1">
                    <a:alpha val="80000"/>
                  </a:schemeClr>
                </a:solidFill>
              </a:rPr>
              <a:t>Impact and scalability</a:t>
            </a:r>
          </a:p>
        </p:txBody>
      </p:sp>
      <p:pic>
        <p:nvPicPr>
          <p:cNvPr id="6" name="Graphic 5" descr="Atom with solid fill">
            <a:extLst>
              <a:ext uri="{FF2B5EF4-FFF2-40B4-BE49-F238E27FC236}">
                <a16:creationId xmlns:a16="http://schemas.microsoft.com/office/drawing/2014/main" id="{9A9BAAF4-312E-95BA-6605-3F96DB12B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865" y="3659227"/>
            <a:ext cx="2961232" cy="2961232"/>
          </a:xfrm>
          <a:prstGeom prst="rect">
            <a:avLst/>
          </a:prstGeom>
        </p:spPr>
      </p:pic>
      <p:pic>
        <p:nvPicPr>
          <p:cNvPr id="8" name="Graphic 7" descr="Atom with solid fill">
            <a:extLst>
              <a:ext uri="{FF2B5EF4-FFF2-40B4-BE49-F238E27FC236}">
                <a16:creationId xmlns:a16="http://schemas.microsoft.com/office/drawing/2014/main" id="{F0BF9E55-DC90-0998-2580-BF53611A5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4654088" y="3205665"/>
            <a:ext cx="1441912" cy="1441912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5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5" name="Arc 8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F2463-EC57-40C7-32DC-FA96C032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Background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Untitled">
            <a:extLst>
              <a:ext uri="{FF2B5EF4-FFF2-40B4-BE49-F238E27FC236}">
                <a16:creationId xmlns:a16="http://schemas.microsoft.com/office/drawing/2014/main" id="{24206975-230C-6807-CD00-5AB64DE413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009" b="2"/>
          <a:stretch/>
        </p:blipFill>
        <p:spPr>
          <a:xfrm>
            <a:off x="728529" y="511293"/>
            <a:ext cx="4726686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F8F04-060D-D854-8A72-7F4A26E38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600" b="1">
                <a:ea typeface="+mn-lt"/>
                <a:cs typeface="+mn-lt"/>
              </a:rPr>
              <a:t>History</a:t>
            </a:r>
            <a:endParaRPr lang="en-US" sz="26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Early Developments:</a:t>
            </a:r>
            <a:r>
              <a:rPr lang="en-US" sz="2600">
                <a:ea typeface="+mn-lt"/>
                <a:cs typeface="+mn-lt"/>
              </a:rPr>
              <a:t> concept - mid-20th century, first experimental nuclear reactor – 1942 (When </a:t>
            </a:r>
            <a:r>
              <a:rPr lang="en-US" sz="2600" i="1">
                <a:ea typeface="+mn-lt"/>
                <a:cs typeface="+mn-lt"/>
              </a:rPr>
              <a:t>Enrico Fermi</a:t>
            </a:r>
            <a:r>
              <a:rPr lang="en-US" sz="2600">
                <a:ea typeface="+mn-lt"/>
                <a:cs typeface="+mn-lt"/>
              </a:rPr>
              <a:t> led a group of scientists). The Experimental Breeder Reactor-1 (EBR-1) was the first reactor to generate electricity from nuclear energy.</a:t>
            </a:r>
            <a:endParaRPr lang="en-US" sz="2600"/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Commercialization:</a:t>
            </a:r>
            <a:r>
              <a:rPr lang="en-US" sz="2600">
                <a:ea typeface="+mn-lt"/>
                <a:cs typeface="+mn-lt"/>
              </a:rPr>
              <a:t> The Shipping port Atomic Power Station, in 1957.</a:t>
            </a:r>
            <a:endParaRPr lang="en-US" sz="2600"/>
          </a:p>
          <a:p>
            <a:pPr marL="0" indent="0">
              <a:buNone/>
            </a:pPr>
            <a:r>
              <a:rPr lang="en-US" sz="2600" b="1">
                <a:ea typeface="+mn-lt"/>
                <a:cs typeface="+mn-lt"/>
              </a:rPr>
              <a:t>Global Expansion:</a:t>
            </a:r>
            <a:r>
              <a:rPr lang="en-US" sz="2600">
                <a:ea typeface="+mn-lt"/>
                <a:cs typeface="+mn-lt"/>
              </a:rPr>
              <a:t> rapid expansion in the 1960s and 1970s, many countries adopting nuclear energy</a:t>
            </a:r>
            <a:endParaRPr lang="en-US" sz="2600"/>
          </a:p>
          <a:p>
            <a:endParaRPr lang="en-US" sz="2600"/>
          </a:p>
          <a:p>
            <a:endParaRPr lang="en-US" sz="2600"/>
          </a:p>
          <a:p>
            <a:endParaRPr lang="en-US" sz="2600">
              <a:ea typeface="+mn-lt"/>
              <a:cs typeface="+mn-lt"/>
            </a:endParaRPr>
          </a:p>
          <a:p>
            <a:endParaRPr lang="en-US" sz="26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024297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E0961-FBD2-C8A6-527F-A150BD550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Information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02291-84AA-D4AB-4556-A5AC2A8F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842" y="1678534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100">
                <a:ea typeface="+mn-lt"/>
                <a:cs typeface="+mn-lt"/>
              </a:rPr>
              <a:t>How nuclear energy works:</a:t>
            </a:r>
          </a:p>
          <a:p>
            <a:r>
              <a:rPr lang="en-US" sz="2100">
                <a:ea typeface="+mn-lt"/>
                <a:cs typeface="+mn-lt"/>
              </a:rPr>
              <a:t>In a standard fission reactor, a fuel is used (usually uranium) to boil a vast amount of water and the steam made pushes a turbine which harvests the energy.</a:t>
            </a:r>
            <a:endParaRPr lang="en-US" sz="21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asic Layout and Working of a Nuclear Power Plant | electricaleasy.com">
            <a:extLst>
              <a:ext uri="{FF2B5EF4-FFF2-40B4-BE49-F238E27FC236}">
                <a16:creationId xmlns:a16="http://schemas.microsoft.com/office/drawing/2014/main" id="{0990D548-BB77-5B98-2037-DB740B95D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27179"/>
            <a:ext cx="5628018" cy="37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618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39D386-2021-D0D4-1AEB-75E34CF5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Concerns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BD3CED-BEDB-A28C-B19E-5A6A8A240E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50408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314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3A0DE7-E3B2-F0AB-D442-D9AC7171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9345" y="854218"/>
            <a:ext cx="4395340" cy="1716255"/>
          </a:xfrm>
        </p:spPr>
        <p:txBody>
          <a:bodyPr anchor="b">
            <a:normAutofit/>
          </a:bodyPr>
          <a:lstStyle/>
          <a:p>
            <a:r>
              <a:rPr lang="en-US" sz="5600"/>
              <a:t>Benefits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4FA47-0FFB-7B57-E411-2CB09F6FE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2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Low Green House Gas Emissions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High Energy Density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  <a:latin typeface="Aptos"/>
              </a:rPr>
              <a:t>Low operating costs</a:t>
            </a:r>
          </a:p>
          <a:p>
            <a:r>
              <a:rPr lang="en-US" sz="2200">
                <a:solidFill>
                  <a:schemeClr val="tx1">
                    <a:alpha val="80000"/>
                  </a:schemeClr>
                </a:solidFill>
              </a:rPr>
              <a:t>Safe power source</a:t>
            </a:r>
          </a:p>
          <a:p>
            <a:r>
              <a:rPr lang="en-US" sz="2200">
                <a:solidFill>
                  <a:srgbClr val="000000">
                    <a:alpha val="80000"/>
                  </a:srgbClr>
                </a:solidFill>
                <a:ea typeface="+mn-lt"/>
                <a:cs typeface="+mn-lt"/>
              </a:rPr>
              <a:t>Long-Term Energy Solution</a:t>
            </a:r>
            <a:endParaRPr lang="en-US" sz="2200">
              <a:solidFill>
                <a:srgbClr val="000000">
                  <a:alpha val="80000"/>
                </a:srgbClr>
              </a:solidFill>
            </a:endParaRPr>
          </a:p>
          <a:p>
            <a:endParaRPr lang="en-US" sz="2000">
              <a:solidFill>
                <a:srgbClr val="000000">
                  <a:alpha val="80000"/>
                </a:srgbClr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Shield Tick outline">
            <a:extLst>
              <a:ext uri="{FF2B5EF4-FFF2-40B4-BE49-F238E27FC236}">
                <a16:creationId xmlns:a16="http://schemas.microsoft.com/office/drawing/2014/main" id="{7721A11A-C70C-26B3-12F8-DE84AC9710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448" y="1664044"/>
            <a:ext cx="914400" cy="914400"/>
          </a:xfrm>
          <a:prstGeom prst="rect">
            <a:avLst/>
          </a:prstGeom>
        </p:spPr>
      </p:pic>
      <p:pic>
        <p:nvPicPr>
          <p:cNvPr id="8" name="Picture 7" descr="Nuclear energy is the most reliable energy source and it's not even close -  NowComment">
            <a:extLst>
              <a:ext uri="{FF2B5EF4-FFF2-40B4-BE49-F238E27FC236}">
                <a16:creationId xmlns:a16="http://schemas.microsoft.com/office/drawing/2014/main" id="{1170F715-1943-09F2-E55D-556823AB9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680" y="857194"/>
            <a:ext cx="5642314" cy="452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85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uclear energy is the most reliable energy source and it's not even close -  NowComment">
            <a:extLst>
              <a:ext uri="{FF2B5EF4-FFF2-40B4-BE49-F238E27FC236}">
                <a16:creationId xmlns:a16="http://schemas.microsoft.com/office/drawing/2014/main" id="{66AB3B31-662A-1DBE-A2B3-BDBA143DE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860" y="1073438"/>
            <a:ext cx="5642314" cy="4521844"/>
          </a:xfrm>
          <a:prstGeom prst="rect">
            <a:avLst/>
          </a:prstGeom>
        </p:spPr>
      </p:pic>
      <p:pic>
        <p:nvPicPr>
          <p:cNvPr id="2" name="Picture 1" descr="Nuclear Power Polling Archive: Decades of Volatile Public Opinion | by  Patrick Chase | Medium">
            <a:extLst>
              <a:ext uri="{FF2B5EF4-FFF2-40B4-BE49-F238E27FC236}">
                <a16:creationId xmlns:a16="http://schemas.microsoft.com/office/drawing/2014/main" id="{F697D0DB-5324-93BE-CA14-A72691B1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32" r="2" b="7995"/>
          <a:stretch/>
        </p:blipFill>
        <p:spPr>
          <a:xfrm>
            <a:off x="644008" y="3631096"/>
            <a:ext cx="5053150" cy="2760560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799448F2-0E5B-42DA-B2D1-11A14E947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A7552-20E1-4F34-ADAB-C1DB6634D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mericans' opinion on renewables and other energy sources">
            <a:extLst>
              <a:ext uri="{FF2B5EF4-FFF2-40B4-BE49-F238E27FC236}">
                <a16:creationId xmlns:a16="http://schemas.microsoft.com/office/drawing/2014/main" id="{EFB8159B-9FC7-77B7-7D71-E7B062CF52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8957" r="-4" b="22797"/>
          <a:stretch/>
        </p:blipFill>
        <p:spPr>
          <a:xfrm>
            <a:off x="345899" y="238682"/>
            <a:ext cx="5426764" cy="26113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1E1B1EE-EAB5-8810-1C28-A168B04C5C52}"/>
              </a:ext>
            </a:extLst>
          </p:cNvPr>
          <p:cNvSpPr txBox="1"/>
          <p:nvPr/>
        </p:nvSpPr>
        <p:spPr>
          <a:xfrm>
            <a:off x="443695" y="2990126"/>
            <a:ext cx="105136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B26C2F-214F-3B1D-E4DA-07F22CBB1F7C}"/>
              </a:ext>
            </a:extLst>
          </p:cNvPr>
          <p:cNvSpPr txBox="1"/>
          <p:nvPr/>
        </p:nvSpPr>
        <p:spPr>
          <a:xfrm>
            <a:off x="993493" y="6530050"/>
            <a:ext cx="16783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3E2D73-0AFF-BEAD-30DF-8CD8E592FAD2}"/>
              </a:ext>
            </a:extLst>
          </p:cNvPr>
          <p:cNvSpPr txBox="1"/>
          <p:nvPr/>
        </p:nvSpPr>
        <p:spPr>
          <a:xfrm>
            <a:off x="6915873" y="5729468"/>
            <a:ext cx="184230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Figure 3</a:t>
            </a:r>
          </a:p>
        </p:txBody>
      </p:sp>
    </p:spTree>
    <p:extLst>
      <p:ext uri="{BB962C8B-B14F-4D97-AF65-F5344CB8AC3E}">
        <p14:creationId xmlns:p14="http://schemas.microsoft.com/office/powerpoint/2010/main" val="317689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4D7CF-FF10-F03E-8CB1-EDE64EF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Idea - Social Media Campaign  </a:t>
            </a:r>
            <a:endParaRPr lang="en-US" sz="3700" b="1" i="1" u="sng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3A7F-4B57-EB6A-A4CA-43783AC10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331" y="2285012"/>
            <a:ext cx="4559425" cy="397958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/>
              <a:t>Social media would be the best medium to advertise this campaign.</a:t>
            </a:r>
            <a:endParaRPr lang="en-US"/>
          </a:p>
          <a:p>
            <a:r>
              <a:rPr lang="en-US" sz="1700"/>
              <a:t>People are more likely to speak their mind on social media and be influenced.</a:t>
            </a:r>
          </a:p>
          <a:p>
            <a:r>
              <a:rPr lang="en-US" sz="1700"/>
              <a:t>The AI could respond to comments and change its attitude according to the person.</a:t>
            </a:r>
            <a:endParaRPr lang="en-US"/>
          </a:p>
          <a:p>
            <a:r>
              <a:rPr lang="en-US" sz="1700"/>
              <a:t>AI would decrease costs of having someone run a campaign themselves 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Free Vector | Set Of Gradient Social Media Logos With New X Logo">
            <a:extLst>
              <a:ext uri="{FF2B5EF4-FFF2-40B4-BE49-F238E27FC236}">
                <a16:creationId xmlns:a16="http://schemas.microsoft.com/office/drawing/2014/main" id="{04225B0D-43C2-04D9-C343-2B9BD0AEE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52" r="4" b="71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49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D7E3C0-F421-C870-217A-130246A7C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Conclusion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111D-70D7-D69E-AAE8-4FC4ABBDC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1700" dirty="0">
                <a:ea typeface="+mn-lt"/>
                <a:cs typeface="+mn-lt"/>
              </a:rPr>
              <a:t>Impact and Scalability: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An AI like this can be used to advocate for other causes, like climate change, plastic pollution bans, and saving </a:t>
            </a:r>
            <a:r>
              <a:rPr lang="en-US" sz="1700"/>
              <a:t>endangered animals.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The persuasive nature of the AI can be used to advertise products of a </a:t>
            </a:r>
            <a:r>
              <a:rPr lang="en-US" sz="1700"/>
              <a:t>company.</a:t>
            </a:r>
            <a:endParaRPr lang="en-US" sz="17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 dirty="0"/>
              <a:t>AI can cut costs by reducing the need for </a:t>
            </a:r>
            <a:r>
              <a:rPr lang="en-US" sz="1700"/>
              <a:t>workers.</a:t>
            </a:r>
            <a:endParaRPr lang="en-US" sz="1700" dirty="0"/>
          </a:p>
          <a:p>
            <a:r>
              <a:rPr lang="en-US" sz="1700"/>
              <a:t>Overall, using AI to campaign for something like nuclear power can have a great impact in changing the views of many people.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10 Ways to Use AI in Social Media | Sprinklr">
            <a:extLst>
              <a:ext uri="{FF2B5EF4-FFF2-40B4-BE49-F238E27FC236}">
                <a16:creationId xmlns:a16="http://schemas.microsoft.com/office/drawing/2014/main" id="{6F916695-0EB5-9A2F-D98C-9F3482147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624160"/>
            <a:ext cx="5628018" cy="3376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946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office theme</vt:lpstr>
      <vt:lpstr>Marketing Campaign: AI Promoting Nuclear Power </vt:lpstr>
      <vt:lpstr>Outline</vt:lpstr>
      <vt:lpstr>Background</vt:lpstr>
      <vt:lpstr>Information</vt:lpstr>
      <vt:lpstr>Concerns </vt:lpstr>
      <vt:lpstr>Benefits</vt:lpstr>
      <vt:lpstr>PowerPoint Presentation</vt:lpstr>
      <vt:lpstr>Idea - Social Media Campaign  </vt:lpstr>
      <vt:lpstr>Conclusion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Tyrese K. Nord &lt;Student&gt;</cp:lastModifiedBy>
  <cp:revision>23</cp:revision>
  <dcterms:created xsi:type="dcterms:W3CDTF">2024-11-19T14:47:47Z</dcterms:created>
  <dcterms:modified xsi:type="dcterms:W3CDTF">2025-05-29T13:56:33Z</dcterms:modified>
</cp:coreProperties>
</file>