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hjrW9G27g92/tt5i0K8WbMuzGd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Controller layer is used for handle HTTP requests and responses, it can call service layer to do business logic and send back the response.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Service layer is mainly for doing business logic. It can call mapper layer to handle database and do business logic like some calculations so that controller can focus on HTTP requests. It is the layer between controller and mapper.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Mapper layer is designed for communicating with database and send data to service layer. In this project we use MyBatis as a tool to do this since </a:t>
            </a:r>
            <a:r>
              <a:rPr lang="en-GB">
                <a:solidFill>
                  <a:schemeClr val="dk1"/>
                </a:solidFill>
              </a:rPr>
              <a:t>MyBatis can enhance code readability and simplifying SQL operations.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So here’s our database design, we have 7 tables.</a:t>
            </a:r>
            <a:endParaRPr/>
          </a:p>
          <a:p>
            <a:pPr indent="0" lvl="0" marL="0" rtl="0" algn="l">
              <a:lnSpc>
                <a:spcPct val="115000"/>
              </a:lnSpc>
              <a:spcBef>
                <a:spcPts val="1200"/>
              </a:spcBef>
              <a:spcAft>
                <a:spcPts val="0"/>
              </a:spcAft>
              <a:buClr>
                <a:schemeClr val="dk1"/>
              </a:buClr>
              <a:buSzPts val="1100"/>
              <a:buFont typeface="Arial"/>
              <a:buNone/>
            </a:pPr>
            <a:r>
              <a:rPr lang="en-GB"/>
              <a:t>The user table handles all the data we need when they register to the system.</a:t>
            </a:r>
            <a:endParaRPr/>
          </a:p>
          <a:p>
            <a:pPr indent="0" lvl="0" marL="0" rtl="0" algn="l">
              <a:lnSpc>
                <a:spcPct val="115000"/>
              </a:lnSpc>
              <a:spcBef>
                <a:spcPts val="1200"/>
              </a:spcBef>
              <a:spcAft>
                <a:spcPts val="0"/>
              </a:spcAft>
              <a:buClr>
                <a:schemeClr val="dk1"/>
              </a:buClr>
              <a:buSzPts val="1100"/>
              <a:buFont typeface="Arial"/>
              <a:buNone/>
            </a:pPr>
            <a:r>
              <a:rPr lang="en-GB"/>
              <a:t>The history table is use to store every user’s watching history.</a:t>
            </a:r>
            <a:endParaRPr/>
          </a:p>
          <a:p>
            <a:pPr indent="0" lvl="0" marL="0" rtl="0" algn="l">
              <a:lnSpc>
                <a:spcPct val="115000"/>
              </a:lnSpc>
              <a:spcBef>
                <a:spcPts val="1200"/>
              </a:spcBef>
              <a:spcAft>
                <a:spcPts val="0"/>
              </a:spcAft>
              <a:buClr>
                <a:schemeClr val="dk1"/>
              </a:buClr>
              <a:buSzPts val="1100"/>
              <a:buFont typeface="Arial"/>
              <a:buNone/>
            </a:pPr>
            <a:r>
              <a:rPr lang="en-GB"/>
              <a:t>The comment table will store the time and user of each comment and which video it belongs to as well as their rating.</a:t>
            </a:r>
            <a:endParaRPr/>
          </a:p>
          <a:p>
            <a:pPr indent="0" lvl="0" marL="0" rtl="0" algn="l">
              <a:lnSpc>
                <a:spcPct val="115000"/>
              </a:lnSpc>
              <a:spcBef>
                <a:spcPts val="1200"/>
              </a:spcBef>
              <a:spcAft>
                <a:spcPts val="0"/>
              </a:spcAft>
              <a:buClr>
                <a:schemeClr val="dk1"/>
              </a:buClr>
              <a:buSzPts val="1100"/>
              <a:buFont typeface="Arial"/>
              <a:buNone/>
            </a:pPr>
            <a:r>
              <a:rPr lang="en-GB"/>
              <a:t>The video_info table is used to store the details of the video, such as the title and comments, as well as the school and major.</a:t>
            </a:r>
            <a:endParaRPr/>
          </a:p>
          <a:p>
            <a:pPr indent="0" lvl="0" marL="0" rtl="0" algn="l">
              <a:lnSpc>
                <a:spcPct val="115000"/>
              </a:lnSpc>
              <a:spcBef>
                <a:spcPts val="1200"/>
              </a:spcBef>
              <a:spcAft>
                <a:spcPts val="1200"/>
              </a:spcAft>
              <a:buSzPts val="1100"/>
              <a:buNone/>
            </a:pPr>
            <a:r>
              <a:rPr lang="en-GB"/>
              <a:t>The rest is used to assign different privileges to different users, so that each user can only see or access the parts of the system that he is allowed to access.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7a46f2f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7a46f2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sys-privilege table stores the privilege numbers corresponding to all the functions.</a:t>
            </a:r>
            <a:endParaRPr/>
          </a:p>
          <a:p>
            <a:pPr indent="0" lvl="0" marL="0" rtl="0" algn="l">
              <a:spcBef>
                <a:spcPts val="0"/>
              </a:spcBef>
              <a:spcAft>
                <a:spcPts val="0"/>
              </a:spcAft>
              <a:buNone/>
            </a:pPr>
            <a:r>
              <a:rPr lang="en-GB"/>
              <a:t>The r-p form is used to assign different privilege numbers to different roles.</a:t>
            </a:r>
            <a:endParaRPr/>
          </a:p>
          <a:p>
            <a:pPr indent="0" lvl="0" marL="0" rtl="0" algn="l">
              <a:spcBef>
                <a:spcPts val="0"/>
              </a:spcBef>
              <a:spcAft>
                <a:spcPts val="0"/>
              </a:spcAft>
              <a:buNone/>
            </a:pPr>
            <a:r>
              <a:rPr lang="en-GB"/>
              <a:t>The back-end sends the front-end user tokens with their privilege numbers, which the front-end uses to determine the visibility of elements to different users.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This is the class diagram of our database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We use Vue.js to build the front end. Vue.js is a progressive JavaScript framework used for building user interfaces. It’s very suitable for single-page applications.</a:t>
            </a:r>
            <a:endParaRPr/>
          </a:p>
          <a:p>
            <a:pPr indent="0" lvl="0" marL="0" rtl="0" algn="l">
              <a:lnSpc>
                <a:spcPct val="115000"/>
              </a:lnSpc>
              <a:spcBef>
                <a:spcPts val="1200"/>
              </a:spcBef>
              <a:spcAft>
                <a:spcPts val="0"/>
              </a:spcAft>
              <a:buClr>
                <a:schemeClr val="dk1"/>
              </a:buClr>
              <a:buSzPts val="1100"/>
              <a:buFont typeface="Arial"/>
              <a:buNone/>
            </a:pPr>
            <a:r>
              <a:rPr lang="en-GB"/>
              <a:t>It provides a reactive and component-based structure, making the development process efficient. It means it can automatically updates the view when the code changes.</a:t>
            </a:r>
            <a:endParaRPr/>
          </a:p>
          <a:p>
            <a:pPr indent="0" lvl="0" marL="0" rtl="0" algn="l">
              <a:lnSpc>
                <a:spcPct val="115000"/>
              </a:lnSpc>
              <a:spcBef>
                <a:spcPts val="1200"/>
              </a:spcBef>
              <a:spcAft>
                <a:spcPts val="0"/>
              </a:spcAft>
              <a:buSzPts val="1100"/>
              <a:buNone/>
            </a:pPr>
            <a:r>
              <a:rPr lang="en-GB"/>
              <a:t>Here’s an example of our Video detail page. This code here defines the layout and components of the interface.</a:t>
            </a:r>
            <a:endParaRPr/>
          </a:p>
          <a:p>
            <a:pPr indent="0" lvl="0" marL="0" rtl="0" algn="l">
              <a:lnSpc>
                <a:spcPct val="115000"/>
              </a:lnSpc>
              <a:spcBef>
                <a:spcPts val="1200"/>
              </a:spcBef>
              <a:spcAft>
                <a:spcPts val="1200"/>
              </a:spcAft>
              <a:buSzPts val="1100"/>
              <a:buNone/>
            </a:pPr>
            <a:r>
              <a:rPr lang="en-GB"/>
              <a:t>The page contains two sections, a video-player and a comment-section.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6ad2d1f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6ad2d1f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a:solidFill>
                  <a:schemeClr val="dk1"/>
                </a:solidFill>
              </a:rPr>
              <a:t>And this one is a method used to pull the video from the backend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68ec4b3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68ec4b3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Since that we have two databases to store different information about videos, one for storing the path of the video file in the server, and one for storing information about the video description submitted by the user. We provides two </a:t>
            </a:r>
            <a:r>
              <a:rPr lang="en-GB"/>
              <a:t>controllers</a:t>
            </a:r>
            <a:r>
              <a:rPr lang="en-GB"/>
              <a:t> here to handle </a:t>
            </a:r>
            <a:r>
              <a:rPr lang="en-GB"/>
              <a:t>different</a:t>
            </a:r>
            <a:r>
              <a:rPr lang="en-GB"/>
              <a:t> video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Left: </a:t>
            </a:r>
            <a:r>
              <a:rPr lang="en-GB"/>
              <a:t>Generate a new path:  to ensure that the file can be accurately saved on the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Generate a new name: This avoids having to save two copies of the same file name in the same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download the video and save it to the specific directory.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Finally, return the results to the front end.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68ec4b36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68ec4b36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Video_info: video info like title, userId, school</a:t>
            </a:r>
            <a:endParaRPr/>
          </a:p>
          <a:p>
            <a:pPr indent="0" lvl="0" marL="0" rtl="0" algn="l">
              <a:spcBef>
                <a:spcPts val="0"/>
              </a:spcBef>
              <a:spcAft>
                <a:spcPts val="0"/>
              </a:spcAft>
              <a:buNone/>
            </a:pPr>
            <a:r>
              <a:rPr lang="en-GB"/>
              <a:t>Video_upload: video path in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are mappers, after receiving the data from controller the mapper will communicate with database and try to save the data into database. It will validate the value of each parameter at first, if there’re no empty values it will keep going to save data. Otherwise it will show an error and rollback all the operations since we have @Transactional in the </a:t>
            </a:r>
            <a:r>
              <a:rPr lang="en-GB"/>
              <a:t>controller</a:t>
            </a:r>
            <a:r>
              <a:rPr lang="en-GB"/>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lang="en-GB"/>
              <a:t>Regarding the testing part, we use Postman for black box testing and tested all the backend api functions.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Discussion: As you can see, we still have some parts to go. For requirement No.4, </a:t>
            </a:r>
            <a:r>
              <a:rPr lang="en-GB"/>
              <a:t>Due to time constraints, we did not complete the part of having teachers manage resources according to topics. For No.8, the students can only </a:t>
            </a:r>
            <a:r>
              <a:rPr lang="en-GB"/>
              <a:t>search</a:t>
            </a:r>
            <a:r>
              <a:rPr lang="en-GB"/>
              <a:t> videos by keyword. No.11, student can download video but this feature is </a:t>
            </a:r>
            <a:r>
              <a:rPr lang="en-GB"/>
              <a:t>provided</a:t>
            </a:r>
            <a:r>
              <a:rPr lang="en-GB"/>
              <a:t> by the video player which means we needn’t to do anything more like make a download button</a:t>
            </a:r>
            <a:r>
              <a:rPr lang="en-GB"/>
              <a:t>. Since we are not familiar with Vue design, we spent too much time on main features like login, video upload and write comments. We didn’t have enough time to complete notification system and that’s why No.14 is not complete.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The goal of this system is to be a tool for an online study platform, to be a user-friendly app that allows students and teachers to access and manage various learning resources. We finished the high priority requirements and make sure the main function of system is fine and working. To achieve this, we made </a:t>
            </a:r>
            <a:r>
              <a:rPr lang="en-GB"/>
              <a:t>several</a:t>
            </a:r>
            <a:r>
              <a:rPr lang="en-GB"/>
              <a:t> </a:t>
            </a:r>
            <a:r>
              <a:rPr lang="en-GB"/>
              <a:t>decisions such as using Mybatis to communicate with database, using RESTful API to handle HTTP requests.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About the future. </a:t>
            </a:r>
            <a:r>
              <a:rPr lang="en-GB"/>
              <a:t>We plan to extend support for more formats of learning resources. This will allow teachers to publish not just videos, but also documents, compressed files, and code snippets.</a:t>
            </a:r>
            <a:endParaRPr/>
          </a:p>
          <a:p>
            <a:pPr indent="0" lvl="0" marL="0" rtl="0" algn="l">
              <a:lnSpc>
                <a:spcPct val="115000"/>
              </a:lnSpc>
              <a:spcBef>
                <a:spcPts val="1200"/>
              </a:spcBef>
              <a:spcAft>
                <a:spcPts val="0"/>
              </a:spcAft>
              <a:buClr>
                <a:schemeClr val="dk1"/>
              </a:buClr>
              <a:buSzPts val="1100"/>
              <a:buFont typeface="Arial"/>
              <a:buNone/>
            </a:pPr>
            <a:r>
              <a:rPr lang="en-GB"/>
              <a:t> </a:t>
            </a:r>
            <a:endParaRPr/>
          </a:p>
          <a:p>
            <a:pPr indent="0" lvl="0" marL="0" rtl="0" algn="l">
              <a:lnSpc>
                <a:spcPct val="115000"/>
              </a:lnSpc>
              <a:spcBef>
                <a:spcPts val="1200"/>
              </a:spcBef>
              <a:spcAft>
                <a:spcPts val="0"/>
              </a:spcAft>
              <a:buClr>
                <a:schemeClr val="dk1"/>
              </a:buClr>
              <a:buSzPts val="1100"/>
              <a:buFont typeface="Arial"/>
              <a:buNone/>
            </a:pPr>
            <a:r>
              <a:rPr lang="en-GB"/>
              <a:t>We plan to enhance the comment functionality by allowing users to add emoticons, pictures, and other non-text content. This will enable more expressive and detailed feedback from users.</a:t>
            </a:r>
            <a:endParaRPr/>
          </a:p>
          <a:p>
            <a:pPr indent="0" lvl="0" marL="0" rtl="0" algn="l">
              <a:lnSpc>
                <a:spcPct val="115000"/>
              </a:lnSpc>
              <a:spcBef>
                <a:spcPts val="1200"/>
              </a:spcBef>
              <a:spcAft>
                <a:spcPts val="0"/>
              </a:spcAft>
              <a:buClr>
                <a:schemeClr val="dk1"/>
              </a:buClr>
              <a:buSzPts val="1100"/>
              <a:buFont typeface="Arial"/>
              <a:buNone/>
            </a:pPr>
            <a:r>
              <a:rPr lang="en-GB"/>
              <a:t> </a:t>
            </a:r>
            <a:endParaRPr/>
          </a:p>
          <a:p>
            <a:pPr indent="0" lvl="0" marL="0" rtl="0" algn="l">
              <a:lnSpc>
                <a:spcPct val="115000"/>
              </a:lnSpc>
              <a:spcBef>
                <a:spcPts val="1200"/>
              </a:spcBef>
              <a:spcAft>
                <a:spcPts val="1200"/>
              </a:spcAft>
              <a:buSzPts val="1100"/>
              <a:buNone/>
            </a:pPr>
            <a:r>
              <a:rPr lang="en-GB"/>
              <a:t>We also plan to support for more platforms. This will make our study system accessible on more devices and operating systems, enhancing usability for users.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707e7a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707e7a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Online courses became much more popular during the COVID-19 pandemic.</a:t>
            </a:r>
            <a:endParaRPr/>
          </a:p>
          <a:p>
            <a:pPr indent="0" lvl="0" marL="0" rtl="0" algn="l">
              <a:lnSpc>
                <a:spcPct val="115000"/>
              </a:lnSpc>
              <a:spcBef>
                <a:spcPts val="1200"/>
              </a:spcBef>
              <a:spcAft>
                <a:spcPts val="0"/>
              </a:spcAft>
              <a:buClr>
                <a:schemeClr val="dk1"/>
              </a:buClr>
              <a:buSzPts val="1100"/>
              <a:buFont typeface="Arial"/>
              <a:buNone/>
            </a:pPr>
            <a:r>
              <a:rPr lang="en-GB"/>
              <a:t>In 2016, there were over 6 million students in the U.S. who enrolled in at least one online course.</a:t>
            </a:r>
            <a:endParaRPr/>
          </a:p>
          <a:p>
            <a:pPr indent="0" lvl="0" marL="0" rtl="0" algn="l">
              <a:lnSpc>
                <a:spcPct val="115000"/>
              </a:lnSpc>
              <a:spcBef>
                <a:spcPts val="1200"/>
              </a:spcBef>
              <a:spcAft>
                <a:spcPts val="0"/>
              </a:spcAft>
              <a:buClr>
                <a:schemeClr val="dk1"/>
              </a:buClr>
              <a:buSzPts val="1100"/>
              <a:buFont typeface="Arial"/>
              <a:buNone/>
            </a:pPr>
            <a:r>
              <a:rPr lang="en-GB"/>
              <a:t> And in 2020, due to the impact of the COVID-19 pandemic, many schools and students were forced to switch to emergency remote teaching, which also further promoted the demand and development of online learning.</a:t>
            </a:r>
            <a:endParaRPr/>
          </a:p>
          <a:p>
            <a:pPr indent="0" lvl="0" marL="0" rtl="0" algn="l">
              <a:lnSpc>
                <a:spcPct val="115000"/>
              </a:lnSpc>
              <a:spcBef>
                <a:spcPts val="1200"/>
              </a:spcBef>
              <a:spcAft>
                <a:spcPts val="0"/>
              </a:spcAft>
              <a:buClr>
                <a:schemeClr val="dk1"/>
              </a:buClr>
              <a:buSzPts val="1100"/>
              <a:buFont typeface="Arial"/>
              <a:buNone/>
            </a:pPr>
            <a:r>
              <a:rPr lang="en-GB"/>
              <a:t>Online learning has many advantages, such as flexibility, accessibility. Online learning can allow students and teachers to arrange their learning and teaching according to their own time and place, without being limited by time and space.</a:t>
            </a:r>
            <a:endParaRPr/>
          </a:p>
          <a:p>
            <a:pPr indent="0" lvl="0" marL="0" rtl="0" algn="l">
              <a:lnSpc>
                <a:spcPct val="115000"/>
              </a:lnSpc>
              <a:spcBef>
                <a:spcPts val="1200"/>
              </a:spcBef>
              <a:spcAft>
                <a:spcPts val="1200"/>
              </a:spcAft>
              <a:buSzPts val="1100"/>
              <a:buNone/>
            </a:pPr>
            <a:r>
              <a:rPr lang="en-GB"/>
              <a:t>The goal of this project is to provide a convenient and efficient video resource management platform for online learning students and teachers.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The reason for choosing this topic is that we found that during the previous covid-19 pandemic, online courses became much more popular, and after we were finished, sometimes we would upload the recording to a third-party site, such as YouTube. Which leads to another problem, for example, YouTube doesn't use a VIA ID to log in, and even after we hide the video from the homepage, it can still be accessed by anyone who has a link to it. This makes the video not so private.</a:t>
            </a:r>
            <a:endParaRPr/>
          </a:p>
          <a:p>
            <a:pPr indent="0" lvl="0" marL="0" rtl="0" algn="l">
              <a:lnSpc>
                <a:spcPct val="115000"/>
              </a:lnSpc>
              <a:spcBef>
                <a:spcPts val="1200"/>
              </a:spcBef>
              <a:spcAft>
                <a:spcPts val="0"/>
              </a:spcAft>
              <a:buClr>
                <a:schemeClr val="dk1"/>
              </a:buClr>
              <a:buSzPts val="1100"/>
              <a:buFont typeface="Arial"/>
              <a:buNone/>
            </a:pPr>
            <a:r>
              <a:rPr lang="en-GB"/>
              <a:t> </a:t>
            </a:r>
            <a:endParaRPr/>
          </a:p>
          <a:p>
            <a:pPr indent="0" lvl="0" marL="0" rtl="0" algn="l">
              <a:lnSpc>
                <a:spcPct val="115000"/>
              </a:lnSpc>
              <a:spcBef>
                <a:spcPts val="1200"/>
              </a:spcBef>
              <a:spcAft>
                <a:spcPts val="0"/>
              </a:spcAft>
              <a:buClr>
                <a:schemeClr val="dk1"/>
              </a:buClr>
              <a:buSzPts val="1100"/>
              <a:buFont typeface="Arial"/>
              <a:buNone/>
            </a:pPr>
            <a:r>
              <a:rPr lang="en-GB"/>
              <a:t>The second issue we noticed is that YouTube only allows you to like or dislike videos. This rating is too simple and is only split into positive and negative. We felt that for a learning video there needed to be a more refined rating to allow for different kinds of feedback.</a:t>
            </a:r>
            <a:endParaRPr/>
          </a:p>
          <a:p>
            <a:pPr indent="0" lvl="0" marL="0" rtl="0" algn="l">
              <a:lnSpc>
                <a:spcPct val="115000"/>
              </a:lnSpc>
              <a:spcBef>
                <a:spcPts val="1200"/>
              </a:spcBef>
              <a:spcAft>
                <a:spcPts val="0"/>
              </a:spcAft>
              <a:buClr>
                <a:schemeClr val="dk1"/>
              </a:buClr>
              <a:buSzPts val="1100"/>
              <a:buFont typeface="Arial"/>
              <a:buNone/>
            </a:pPr>
            <a:r>
              <a:rPr lang="en-GB"/>
              <a:t> </a:t>
            </a:r>
            <a:endParaRPr/>
          </a:p>
          <a:p>
            <a:pPr indent="0" lvl="0" marL="0" rtl="0" algn="l">
              <a:lnSpc>
                <a:spcPct val="115000"/>
              </a:lnSpc>
              <a:spcBef>
                <a:spcPts val="1200"/>
              </a:spcBef>
              <a:spcAft>
                <a:spcPts val="1200"/>
              </a:spcAft>
              <a:buSzPts val="1100"/>
              <a:buNone/>
            </a:pPr>
            <a:r>
              <a:rPr lang="en-GB"/>
              <a:t>The screen shows the requirements that we selected after analyzing and researching.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We have 5 use cases which are Mange resources for teacher, register and login, search resources, Manage resources for student and Manage accounts.</a:t>
            </a:r>
            <a:endParaRPr/>
          </a:p>
          <a:p>
            <a:pPr indent="0" lvl="0" marL="0" rtl="0" algn="l">
              <a:lnSpc>
                <a:spcPct val="115000"/>
              </a:lnSpc>
              <a:spcBef>
                <a:spcPts val="1200"/>
              </a:spcBef>
              <a:spcAft>
                <a:spcPts val="1200"/>
              </a:spcAft>
              <a:buSzPts val="1100"/>
              <a:buNone/>
            </a:pPr>
            <a:r>
              <a:rPr lang="en-GB"/>
              <a:t>As well as 3 different users, the teacher, the student and the administrator.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GB"/>
              <a:t>This is part of a use case description of for resources management for student.</a:t>
            </a:r>
            <a:endParaRPr/>
          </a:p>
          <a:p>
            <a:pPr indent="0" lvl="0" marL="0" rtl="0" algn="l">
              <a:lnSpc>
                <a:spcPct val="115000"/>
              </a:lnSpc>
              <a:spcBef>
                <a:spcPts val="1200"/>
              </a:spcBef>
              <a:spcAft>
                <a:spcPts val="1200"/>
              </a:spcAft>
              <a:buSzPts val="1100"/>
              <a:buNone/>
            </a:pPr>
            <a:r>
              <a:rPr lang="en-GB"/>
              <a:t>As a student, he can watch videos online, rate videos, comment on videos, and download videos.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lang="en-GB"/>
              <a:t>Here’s our domain model, it provides a clear and structured view of the project's scope. It also helps in identifying key functionalities and relationships between different components.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BPR</a:t>
            </a:r>
            <a:endParaRPr/>
          </a:p>
          <a:p>
            <a:pPr indent="0" lvl="0" marL="0" rtl="0" algn="ctr">
              <a:lnSpc>
                <a:spcPct val="100000"/>
              </a:lnSpc>
              <a:spcBef>
                <a:spcPts val="0"/>
              </a:spcBef>
              <a:spcAft>
                <a:spcPts val="0"/>
              </a:spcAft>
              <a:buSzPts val="5200"/>
              <a:buNone/>
            </a:pPr>
            <a:r>
              <a:rPr lang="en-GB"/>
              <a:t>Study System</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SzPct val="117647"/>
              <a:buNone/>
            </a:pPr>
            <a:r>
              <a:rPr lang="en-GB"/>
              <a:t>Siyu Xia 305554</a:t>
            </a:r>
            <a:endParaRPr/>
          </a:p>
          <a:p>
            <a:pPr indent="0" lvl="0" marL="0" rtl="0" algn="ctr">
              <a:lnSpc>
                <a:spcPct val="100000"/>
              </a:lnSpc>
              <a:spcBef>
                <a:spcPts val="0"/>
              </a:spcBef>
              <a:spcAft>
                <a:spcPts val="0"/>
              </a:spcAft>
              <a:buSzPct val="117647"/>
              <a:buNone/>
            </a:pPr>
            <a:r>
              <a:rPr lang="en-GB"/>
              <a:t>Xuanyuan Cao 305557</a:t>
            </a:r>
            <a:endParaRPr/>
          </a:p>
          <a:p>
            <a:pPr indent="0" lvl="0" marL="0" rtl="0" algn="ctr">
              <a:lnSpc>
                <a:spcPct val="100000"/>
              </a:lnSpc>
              <a:spcBef>
                <a:spcPts val="0"/>
              </a:spcBef>
              <a:spcAft>
                <a:spcPts val="0"/>
              </a:spcAft>
              <a:buSzPct val="117647"/>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262450" y="425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Design - </a:t>
            </a:r>
            <a:r>
              <a:rPr lang="en-GB"/>
              <a:t>Back End</a:t>
            </a:r>
            <a:endParaRPr/>
          </a:p>
        </p:txBody>
      </p:sp>
      <p:sp>
        <p:nvSpPr>
          <p:cNvPr id="116" name="Google Shape;116;p16"/>
          <p:cNvSpPr txBox="1"/>
          <p:nvPr>
            <p:ph idx="1" type="body"/>
          </p:nvPr>
        </p:nvSpPr>
        <p:spPr>
          <a:xfrm>
            <a:off x="6011050" y="1611750"/>
            <a:ext cx="2772000" cy="1920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extLst>
                  <a:ext uri="http://customooxmlschemas.google.com/">
                    <go:slidesCustomData xmlns:go="http://customooxmlschemas.google.com/" textRoundtripDataId="2"/>
                  </a:ext>
                </a:extLst>
              </a:rPr>
              <a:t>Java</a:t>
            </a:r>
            <a:endParaRPr>
              <a:extLst>
                <a:ext uri="http://customooxmlschemas.google.com/">
                  <go:slidesCustomData xmlns:go="http://customooxmlschemas.google.com/" textRoundtripDataId="3"/>
                </a:ext>
              </a:extLst>
            </a:endParaRPr>
          </a:p>
          <a:p>
            <a:pPr indent="-342900" lvl="0" marL="457200" rtl="0" algn="l">
              <a:spcBef>
                <a:spcPts val="0"/>
              </a:spcBef>
              <a:spcAft>
                <a:spcPts val="0"/>
              </a:spcAft>
              <a:buSzPts val="1800"/>
              <a:buChar char="●"/>
            </a:pPr>
            <a:r>
              <a:rPr lang="en-GB">
                <a:extLst>
                  <a:ext uri="http://customooxmlschemas.google.com/">
                    <go:slidesCustomData xmlns:go="http://customooxmlschemas.google.com/" textRoundtripDataId="4"/>
                  </a:ext>
                </a:extLst>
              </a:rPr>
              <a:t>Spring boot</a:t>
            </a:r>
            <a:endParaRPr>
              <a:extLst>
                <a:ext uri="http://customooxmlschemas.google.com/">
                  <go:slidesCustomData xmlns:go="http://customooxmlschemas.google.com/" textRoundtripDataId="5"/>
                </a:ext>
              </a:extLst>
            </a:endParaRPr>
          </a:p>
          <a:p>
            <a:pPr indent="-342900" lvl="0" marL="457200" rtl="0" algn="l">
              <a:lnSpc>
                <a:spcPct val="115000"/>
              </a:lnSpc>
              <a:spcBef>
                <a:spcPts val="0"/>
              </a:spcBef>
              <a:spcAft>
                <a:spcPts val="0"/>
              </a:spcAft>
              <a:buSzPts val="1800"/>
              <a:buChar char="●"/>
            </a:pPr>
            <a:r>
              <a:rPr lang="en-GB">
                <a:extLst>
                  <a:ext uri="http://customooxmlschemas.google.com/">
                    <go:slidesCustomData xmlns:go="http://customooxmlschemas.google.com/" textRoundtripDataId="6"/>
                  </a:ext>
                </a:extLst>
              </a:rPr>
              <a:t>N-layer</a:t>
            </a:r>
            <a:endParaRPr>
              <a:extLst>
                <a:ext uri="http://customooxmlschemas.google.com/">
                  <go:slidesCustomData xmlns:go="http://customooxmlschemas.google.com/" textRoundtripDataId="7"/>
                </a:ext>
              </a:extLst>
            </a:endParaRPr>
          </a:p>
          <a:p>
            <a:pPr indent="-342900" lvl="0" marL="457200" rtl="0" algn="l">
              <a:lnSpc>
                <a:spcPct val="115000"/>
              </a:lnSpc>
              <a:spcBef>
                <a:spcPts val="0"/>
              </a:spcBef>
              <a:spcAft>
                <a:spcPts val="0"/>
              </a:spcAft>
              <a:buSzPts val="1800"/>
              <a:buChar char="●"/>
            </a:pPr>
            <a:r>
              <a:rPr lang="en-GB">
                <a:extLst>
                  <a:ext uri="http://customooxmlschemas.google.com/">
                    <go:slidesCustomData xmlns:go="http://customooxmlschemas.google.com/" textRoundtripDataId="8"/>
                  </a:ext>
                </a:extLst>
              </a:rPr>
              <a:t>WebSocket</a:t>
            </a:r>
            <a:endParaRPr>
              <a:extLst>
                <a:ext uri="http://customooxmlschemas.google.com/">
                  <go:slidesCustomData xmlns:go="http://customooxmlschemas.google.com/" textRoundtripDataId="9"/>
                </a:ext>
              </a:extLst>
            </a:endParaRPr>
          </a:p>
          <a:p>
            <a:pPr indent="-342900" lvl="0" marL="457200" rtl="0" algn="l">
              <a:lnSpc>
                <a:spcPct val="115000"/>
              </a:lnSpc>
              <a:spcBef>
                <a:spcPts val="0"/>
              </a:spcBef>
              <a:spcAft>
                <a:spcPts val="0"/>
              </a:spcAft>
              <a:buSzPts val="1800"/>
              <a:buChar char="●"/>
            </a:pPr>
            <a:r>
              <a:rPr lang="en-GB"/>
              <a:t>Mybatis</a:t>
            </a:r>
            <a:endParaRPr/>
          </a:p>
        </p:txBody>
      </p:sp>
      <p:pic>
        <p:nvPicPr>
          <p:cNvPr id="117" name="Google Shape;117;p16" title="Backend-class.jpg"/>
          <p:cNvPicPr preferRelativeResize="0"/>
          <p:nvPr/>
        </p:nvPicPr>
        <p:blipFill>
          <a:blip r:embed="rId3">
            <a:alphaModFix/>
          </a:blip>
          <a:stretch>
            <a:fillRect/>
          </a:stretch>
        </p:blipFill>
        <p:spPr>
          <a:xfrm>
            <a:off x="152400" y="1150400"/>
            <a:ext cx="5706250" cy="32069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Design - Data (</a:t>
            </a:r>
            <a:r>
              <a:rPr lang="en-GB" sz="2300"/>
              <a:t>Siyu)</a:t>
            </a:r>
            <a:endParaRPr/>
          </a:p>
          <a:p>
            <a:pPr indent="0" lvl="0" marL="0" rtl="0" algn="l">
              <a:lnSpc>
                <a:spcPct val="100000"/>
              </a:lnSpc>
              <a:spcBef>
                <a:spcPts val="0"/>
              </a:spcBef>
              <a:spcAft>
                <a:spcPts val="0"/>
              </a:spcAft>
              <a:buSzPct val="111111"/>
              <a:buNone/>
            </a:pPr>
            <a:r>
              <a:t/>
            </a:r>
            <a:endParaRPr/>
          </a:p>
        </p:txBody>
      </p:sp>
      <p:sp>
        <p:nvSpPr>
          <p:cNvPr id="123" name="Google Shape;12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4" name="Google Shape;124;p17" title="Database diagram.png"/>
          <p:cNvPicPr preferRelativeResize="0"/>
          <p:nvPr/>
        </p:nvPicPr>
        <p:blipFill>
          <a:blip r:embed="rId3">
            <a:alphaModFix/>
          </a:blip>
          <a:stretch>
            <a:fillRect/>
          </a:stretch>
        </p:blipFill>
        <p:spPr>
          <a:xfrm>
            <a:off x="3597111" y="0"/>
            <a:ext cx="4565577"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e7a46f2f0e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g2e7a46f2f0e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1" name="Google Shape;131;g2e7a46f2f0e_0_0"/>
          <p:cNvPicPr preferRelativeResize="0"/>
          <p:nvPr/>
        </p:nvPicPr>
        <p:blipFill>
          <a:blip r:embed="rId3">
            <a:alphaModFix/>
          </a:blip>
          <a:stretch>
            <a:fillRect/>
          </a:stretch>
        </p:blipFill>
        <p:spPr>
          <a:xfrm>
            <a:off x="56338" y="1152463"/>
            <a:ext cx="3000375" cy="1704975"/>
          </a:xfrm>
          <a:prstGeom prst="rect">
            <a:avLst/>
          </a:prstGeom>
          <a:noFill/>
          <a:ln>
            <a:noFill/>
          </a:ln>
        </p:spPr>
      </p:pic>
      <p:sp>
        <p:nvSpPr>
          <p:cNvPr id="132" name="Google Shape;132;g2e7a46f2f0e_0_0"/>
          <p:cNvSpPr txBox="1"/>
          <p:nvPr/>
        </p:nvSpPr>
        <p:spPr>
          <a:xfrm>
            <a:off x="1031050" y="690775"/>
            <a:ext cx="147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sys-</a:t>
            </a:r>
            <a:r>
              <a:rPr lang="en-GB" sz="1800">
                <a:solidFill>
                  <a:schemeClr val="dk2"/>
                </a:solidFill>
              </a:rPr>
              <a:t>privilege</a:t>
            </a:r>
            <a:endParaRPr sz="1800">
              <a:solidFill>
                <a:schemeClr val="dk2"/>
              </a:solidFill>
            </a:endParaRPr>
          </a:p>
        </p:txBody>
      </p:sp>
      <p:pic>
        <p:nvPicPr>
          <p:cNvPr id="133" name="Google Shape;133;g2e7a46f2f0e_0_0"/>
          <p:cNvPicPr preferRelativeResize="0"/>
          <p:nvPr/>
        </p:nvPicPr>
        <p:blipFill>
          <a:blip r:embed="rId4">
            <a:alphaModFix/>
          </a:blip>
          <a:stretch>
            <a:fillRect/>
          </a:stretch>
        </p:blipFill>
        <p:spPr>
          <a:xfrm>
            <a:off x="3326163" y="968425"/>
            <a:ext cx="2867025" cy="3600450"/>
          </a:xfrm>
          <a:prstGeom prst="rect">
            <a:avLst/>
          </a:prstGeom>
          <a:noFill/>
          <a:ln>
            <a:noFill/>
          </a:ln>
        </p:spPr>
      </p:pic>
      <p:sp>
        <p:nvSpPr>
          <p:cNvPr id="134" name="Google Shape;134;g2e7a46f2f0e_0_0"/>
          <p:cNvSpPr txBox="1"/>
          <p:nvPr/>
        </p:nvSpPr>
        <p:spPr>
          <a:xfrm>
            <a:off x="4154100" y="500525"/>
            <a:ext cx="69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r-p</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Design - Data</a:t>
            </a:r>
            <a:endParaRPr/>
          </a:p>
          <a:p>
            <a:pPr indent="0" lvl="0" marL="0" rtl="0" algn="l">
              <a:lnSpc>
                <a:spcPct val="100000"/>
              </a:lnSpc>
              <a:spcBef>
                <a:spcPts val="0"/>
              </a:spcBef>
              <a:spcAft>
                <a:spcPts val="0"/>
              </a:spcAft>
              <a:buSzPct val="111111"/>
              <a:buNone/>
            </a:pPr>
            <a:r>
              <a:t/>
            </a:r>
            <a:endParaRPr/>
          </a:p>
        </p:txBody>
      </p:sp>
      <p:sp>
        <p:nvSpPr>
          <p:cNvPr id="140" name="Google Shape;140;p18"/>
          <p:cNvSpPr txBox="1"/>
          <p:nvPr>
            <p:ph idx="1" type="body"/>
          </p:nvPr>
        </p:nvSpPr>
        <p:spPr>
          <a:xfrm>
            <a:off x="6162525" y="252700"/>
            <a:ext cx="2804100" cy="2103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1" name="Google Shape;141;p18"/>
          <p:cNvPicPr preferRelativeResize="0"/>
          <p:nvPr/>
        </p:nvPicPr>
        <p:blipFill>
          <a:blip r:embed="rId3">
            <a:alphaModFix/>
          </a:blip>
          <a:stretch>
            <a:fillRect/>
          </a:stretch>
        </p:blipFill>
        <p:spPr>
          <a:xfrm>
            <a:off x="3283575" y="661263"/>
            <a:ext cx="5449205"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Implementation - F</a:t>
            </a:r>
            <a:r>
              <a:rPr lang="en-GB"/>
              <a:t>ront </a:t>
            </a:r>
            <a:r>
              <a:rPr lang="en-GB">
                <a:extLst>
                  <a:ext uri="http://customooxmlschemas.google.com/">
                    <go:slidesCustomData xmlns:go="http://customooxmlschemas.google.com/" textRoundtripDataId="10"/>
                  </a:ext>
                </a:extLst>
              </a:rPr>
              <a:t>End</a:t>
            </a:r>
            <a:r>
              <a:rPr lang="en-GB"/>
              <a:t> - Video Detail Page (Siyu)</a:t>
            </a:r>
            <a:endParaRPr/>
          </a:p>
        </p:txBody>
      </p:sp>
      <p:pic>
        <p:nvPicPr>
          <p:cNvPr id="147" name="Google Shape;147;p19"/>
          <p:cNvPicPr preferRelativeResize="0"/>
          <p:nvPr/>
        </p:nvPicPr>
        <p:blipFill>
          <a:blip r:embed="rId3">
            <a:alphaModFix/>
          </a:blip>
          <a:stretch>
            <a:fillRect/>
          </a:stretch>
        </p:blipFill>
        <p:spPr>
          <a:xfrm>
            <a:off x="311700" y="1017725"/>
            <a:ext cx="4326948" cy="3820974"/>
          </a:xfrm>
          <a:prstGeom prst="rect">
            <a:avLst/>
          </a:prstGeom>
          <a:noFill/>
          <a:ln>
            <a:noFill/>
          </a:ln>
        </p:spPr>
      </p:pic>
      <p:pic>
        <p:nvPicPr>
          <p:cNvPr id="148" name="Google Shape;148;p19"/>
          <p:cNvPicPr preferRelativeResize="0"/>
          <p:nvPr/>
        </p:nvPicPr>
        <p:blipFill>
          <a:blip r:embed="rId4">
            <a:alphaModFix/>
          </a:blip>
          <a:stretch>
            <a:fillRect/>
          </a:stretch>
        </p:blipFill>
        <p:spPr>
          <a:xfrm>
            <a:off x="5002873" y="1017725"/>
            <a:ext cx="3083073"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2e6ad2d1f7c_0_5"/>
          <p:cNvPicPr preferRelativeResize="0"/>
          <p:nvPr/>
        </p:nvPicPr>
        <p:blipFill>
          <a:blip r:embed="rId3">
            <a:alphaModFix/>
          </a:blip>
          <a:stretch>
            <a:fillRect/>
          </a:stretch>
        </p:blipFill>
        <p:spPr>
          <a:xfrm>
            <a:off x="152400" y="242950"/>
            <a:ext cx="8839199" cy="31161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e68ec4b360_2_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 - Backend - Upload video</a:t>
            </a:r>
            <a:r>
              <a:rPr lang="en-GB"/>
              <a:t> Part (Xuanyuan)</a:t>
            </a:r>
            <a:endParaRPr/>
          </a:p>
        </p:txBody>
      </p:sp>
      <p:pic>
        <p:nvPicPr>
          <p:cNvPr id="159" name="Google Shape;159;g2e68ec4b360_2_0"/>
          <p:cNvPicPr preferRelativeResize="0"/>
          <p:nvPr/>
        </p:nvPicPr>
        <p:blipFill>
          <a:blip r:embed="rId3">
            <a:alphaModFix/>
          </a:blip>
          <a:stretch>
            <a:fillRect/>
          </a:stretch>
        </p:blipFill>
        <p:spPr>
          <a:xfrm>
            <a:off x="152400" y="487375"/>
            <a:ext cx="4286999" cy="4656125"/>
          </a:xfrm>
          <a:prstGeom prst="rect">
            <a:avLst/>
          </a:prstGeom>
          <a:noFill/>
          <a:ln>
            <a:noFill/>
          </a:ln>
        </p:spPr>
      </p:pic>
      <p:pic>
        <p:nvPicPr>
          <p:cNvPr id="160" name="Google Shape;160;g2e68ec4b360_2_0"/>
          <p:cNvPicPr preferRelativeResize="0"/>
          <p:nvPr/>
        </p:nvPicPr>
        <p:blipFill>
          <a:blip r:embed="rId4">
            <a:alphaModFix/>
          </a:blip>
          <a:stretch>
            <a:fillRect/>
          </a:stretch>
        </p:blipFill>
        <p:spPr>
          <a:xfrm>
            <a:off x="4744199" y="1632400"/>
            <a:ext cx="4399802" cy="22588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 name="Shape 164"/>
        <p:cNvGrpSpPr/>
        <p:nvPr/>
      </p:nvGrpSpPr>
      <p:grpSpPr>
        <a:xfrm>
          <a:off x="0" y="0"/>
          <a:ext cx="0" cy="0"/>
          <a:chOff x="0" y="0"/>
          <a:chExt cx="0" cy="0"/>
        </a:xfrm>
      </p:grpSpPr>
      <p:pic>
        <p:nvPicPr>
          <p:cNvPr id="165" name="Google Shape;165;g2e68ec4b360_2_12"/>
          <p:cNvPicPr preferRelativeResize="0"/>
          <p:nvPr/>
        </p:nvPicPr>
        <p:blipFill>
          <a:blip r:embed="rId3">
            <a:alphaModFix/>
          </a:blip>
          <a:stretch>
            <a:fillRect/>
          </a:stretch>
        </p:blipFill>
        <p:spPr>
          <a:xfrm>
            <a:off x="152400" y="152400"/>
            <a:ext cx="8839199" cy="2522603"/>
          </a:xfrm>
          <a:prstGeom prst="rect">
            <a:avLst/>
          </a:prstGeom>
          <a:noFill/>
          <a:ln>
            <a:noFill/>
          </a:ln>
        </p:spPr>
      </p:pic>
      <p:pic>
        <p:nvPicPr>
          <p:cNvPr id="166" name="Google Shape;166;g2e68ec4b360_2_12"/>
          <p:cNvPicPr preferRelativeResize="0"/>
          <p:nvPr/>
        </p:nvPicPr>
        <p:blipFill>
          <a:blip r:embed="rId4">
            <a:alphaModFix/>
          </a:blip>
          <a:stretch>
            <a:fillRect/>
          </a:stretch>
        </p:blipFill>
        <p:spPr>
          <a:xfrm>
            <a:off x="152400" y="2675000"/>
            <a:ext cx="4159152" cy="2468499"/>
          </a:xfrm>
          <a:prstGeom prst="rect">
            <a:avLst/>
          </a:prstGeom>
          <a:noFill/>
          <a:ln>
            <a:noFill/>
          </a:ln>
        </p:spPr>
      </p:pic>
      <p:pic>
        <p:nvPicPr>
          <p:cNvPr id="167" name="Google Shape;167;g2e68ec4b360_2_12"/>
          <p:cNvPicPr preferRelativeResize="0"/>
          <p:nvPr/>
        </p:nvPicPr>
        <p:blipFill>
          <a:blip r:embed="rId5">
            <a:alphaModFix/>
          </a:blip>
          <a:stretch>
            <a:fillRect/>
          </a:stretch>
        </p:blipFill>
        <p:spPr>
          <a:xfrm>
            <a:off x="5088727" y="3110728"/>
            <a:ext cx="1800225" cy="42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Tests - Back End (Siyu)</a:t>
            </a:r>
            <a:endParaRPr/>
          </a:p>
        </p:txBody>
      </p:sp>
      <p:sp>
        <p:nvSpPr>
          <p:cNvPr id="173" name="Google Shape;173;p35"/>
          <p:cNvSpPr txBox="1"/>
          <p:nvPr>
            <p:ph idx="1" type="body"/>
          </p:nvPr>
        </p:nvSpPr>
        <p:spPr>
          <a:xfrm>
            <a:off x="6407100" y="2898450"/>
            <a:ext cx="2736900" cy="1757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lang="en-GB" sz="2300">
                <a:solidFill>
                  <a:schemeClr val="dk1"/>
                </a:solidFill>
              </a:rPr>
              <a:t>Postman</a:t>
            </a:r>
            <a:endParaRPr sz="2300">
              <a:solidFill>
                <a:schemeClr val="dk1"/>
              </a:solidFill>
            </a:endParaRPr>
          </a:p>
          <a:p>
            <a:pPr indent="0" lvl="0" marL="0" rtl="0" algn="ctr">
              <a:lnSpc>
                <a:spcPct val="115000"/>
              </a:lnSpc>
              <a:spcBef>
                <a:spcPts val="1200"/>
              </a:spcBef>
              <a:spcAft>
                <a:spcPts val="0"/>
              </a:spcAft>
              <a:buSzPts val="1800"/>
              <a:buNone/>
            </a:pPr>
            <a:r>
              <a:rPr lang="en-GB" sz="2300">
                <a:solidFill>
                  <a:schemeClr val="dk1"/>
                </a:solidFill>
              </a:rPr>
              <a:t>Black-box testing</a:t>
            </a:r>
            <a:endParaRPr sz="2300">
              <a:solidFill>
                <a:schemeClr val="dk1"/>
              </a:solidFill>
            </a:endParaRPr>
          </a:p>
          <a:p>
            <a:pPr indent="0" lvl="0" marL="0" rtl="0" algn="ctr">
              <a:lnSpc>
                <a:spcPct val="115000"/>
              </a:lnSpc>
              <a:spcBef>
                <a:spcPts val="1200"/>
              </a:spcBef>
              <a:spcAft>
                <a:spcPts val="1200"/>
              </a:spcAft>
              <a:buSzPts val="1800"/>
              <a:buNone/>
            </a:pPr>
            <a:r>
              <a:t/>
            </a:r>
            <a:endParaRPr sz="2300">
              <a:solidFill>
                <a:schemeClr val="dk1"/>
              </a:solidFill>
            </a:endParaRPr>
          </a:p>
        </p:txBody>
      </p:sp>
      <p:pic>
        <p:nvPicPr>
          <p:cNvPr id="174" name="Google Shape;174;p35"/>
          <p:cNvPicPr preferRelativeResize="0"/>
          <p:nvPr/>
        </p:nvPicPr>
        <p:blipFill rotWithShape="1">
          <a:blip r:embed="rId3">
            <a:alphaModFix/>
          </a:blip>
          <a:srcRect b="0" l="0" r="0" t="0"/>
          <a:stretch/>
        </p:blipFill>
        <p:spPr>
          <a:xfrm>
            <a:off x="6823050" y="886625"/>
            <a:ext cx="1905000" cy="1905000"/>
          </a:xfrm>
          <a:prstGeom prst="rect">
            <a:avLst/>
          </a:prstGeom>
          <a:noFill/>
          <a:ln>
            <a:noFill/>
          </a:ln>
        </p:spPr>
      </p:pic>
      <p:pic>
        <p:nvPicPr>
          <p:cNvPr id="175" name="Google Shape;175;p35"/>
          <p:cNvPicPr preferRelativeResize="0"/>
          <p:nvPr/>
        </p:nvPicPr>
        <p:blipFill>
          <a:blip r:embed="rId4">
            <a:alphaModFix/>
          </a:blip>
          <a:stretch>
            <a:fillRect/>
          </a:stretch>
        </p:blipFill>
        <p:spPr>
          <a:xfrm>
            <a:off x="152400" y="1170125"/>
            <a:ext cx="6102299" cy="30913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Results and Discussion (Xuanyuan)</a:t>
            </a:r>
            <a:endParaRPr/>
          </a:p>
        </p:txBody>
      </p:sp>
      <p:sp>
        <p:nvSpPr>
          <p:cNvPr id="181" name="Google Shape;181;p38"/>
          <p:cNvSpPr txBox="1"/>
          <p:nvPr>
            <p:ph idx="1" type="body"/>
          </p:nvPr>
        </p:nvSpPr>
        <p:spPr>
          <a:xfrm>
            <a:off x="0" y="1152475"/>
            <a:ext cx="42615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85% of requirements implemented.</a:t>
            </a:r>
            <a:endParaRPr/>
          </a:p>
          <a:p>
            <a:pPr indent="-342900" lvl="0" marL="457200" rtl="0" algn="l">
              <a:lnSpc>
                <a:spcPct val="115000"/>
              </a:lnSpc>
              <a:spcBef>
                <a:spcPts val="0"/>
              </a:spcBef>
              <a:spcAft>
                <a:spcPts val="0"/>
              </a:spcAft>
              <a:buSzPts val="1800"/>
              <a:buChar char="●"/>
            </a:pPr>
            <a:r>
              <a:rPr lang="en-GB"/>
              <a:t>Critical requirements were </a:t>
            </a:r>
            <a:br>
              <a:rPr lang="en-GB"/>
            </a:br>
            <a:r>
              <a:rPr lang="en-GB"/>
              <a:t>implemented and the system </a:t>
            </a:r>
            <a:br>
              <a:rPr lang="en-GB"/>
            </a:br>
            <a:r>
              <a:rPr lang="en-GB"/>
              <a:t>is fully working: login and register, </a:t>
            </a:r>
            <a:br>
              <a:rPr lang="en-GB"/>
            </a:br>
            <a:r>
              <a:rPr lang="en-GB"/>
              <a:t>upload and stream video and </a:t>
            </a:r>
            <a:br>
              <a:rPr lang="en-GB"/>
            </a:br>
            <a:r>
              <a:rPr lang="en-GB"/>
              <a:t>rate and comment video.</a:t>
            </a:r>
            <a:endParaRPr/>
          </a:p>
        </p:txBody>
      </p:sp>
      <p:pic>
        <p:nvPicPr>
          <p:cNvPr id="182" name="Google Shape;182;p38"/>
          <p:cNvPicPr preferRelativeResize="0"/>
          <p:nvPr/>
        </p:nvPicPr>
        <p:blipFill>
          <a:blip r:embed="rId3">
            <a:alphaModFix/>
          </a:blip>
          <a:stretch>
            <a:fillRect/>
          </a:stretch>
        </p:blipFill>
        <p:spPr>
          <a:xfrm>
            <a:off x="4174275" y="964775"/>
            <a:ext cx="4882449" cy="3292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rgbClr val="000000"/>
                </a:solidFill>
              </a:rPr>
              <a:t>Agenda</a:t>
            </a:r>
            <a:endParaRPr/>
          </a:p>
        </p:txBody>
      </p:sp>
      <p:sp>
        <p:nvSpPr>
          <p:cNvPr id="61" name="Google Shape;61;p3"/>
          <p:cNvSpPr txBox="1"/>
          <p:nvPr>
            <p:ph idx="4294967295"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74650" lvl="0" marL="457200" rtl="0" algn="l">
              <a:lnSpc>
                <a:spcPct val="100000"/>
              </a:lnSpc>
              <a:spcBef>
                <a:spcPts val="0"/>
              </a:spcBef>
              <a:spcAft>
                <a:spcPts val="0"/>
              </a:spcAft>
              <a:buClr>
                <a:schemeClr val="dk1"/>
              </a:buClr>
              <a:buSzPts val="2300"/>
              <a:buChar char="●"/>
            </a:pPr>
            <a:r>
              <a:rPr lang="en-GB" sz="2300">
                <a:solidFill>
                  <a:schemeClr val="dk1"/>
                </a:solidFill>
              </a:rPr>
              <a:t>Introduction</a:t>
            </a:r>
            <a:endParaRPr sz="2300"/>
          </a:p>
          <a:p>
            <a:pPr indent="-374650" lvl="0" marL="457200" rtl="0" algn="l">
              <a:lnSpc>
                <a:spcPct val="100000"/>
              </a:lnSpc>
              <a:spcBef>
                <a:spcPts val="0"/>
              </a:spcBef>
              <a:spcAft>
                <a:spcPts val="0"/>
              </a:spcAft>
              <a:buClr>
                <a:schemeClr val="dk1"/>
              </a:buClr>
              <a:buSzPts val="2300"/>
              <a:buChar char="●"/>
            </a:pPr>
            <a:r>
              <a:rPr lang="en-GB" sz="2300">
                <a:solidFill>
                  <a:schemeClr val="dk1"/>
                </a:solidFill>
              </a:rPr>
              <a:t>Analysis</a:t>
            </a:r>
            <a:endParaRPr sz="2300">
              <a:solidFill>
                <a:schemeClr val="dk1"/>
              </a:solidFill>
            </a:endParaRPr>
          </a:p>
          <a:p>
            <a:pPr indent="-374650" lvl="0" marL="457200" rtl="0" algn="l">
              <a:lnSpc>
                <a:spcPct val="100000"/>
              </a:lnSpc>
              <a:spcBef>
                <a:spcPts val="0"/>
              </a:spcBef>
              <a:spcAft>
                <a:spcPts val="0"/>
              </a:spcAft>
              <a:buClr>
                <a:schemeClr val="dk1"/>
              </a:buClr>
              <a:buSzPts val="2300"/>
              <a:buChar char="●"/>
            </a:pPr>
            <a:r>
              <a:rPr lang="en-GB" sz="2300">
                <a:solidFill>
                  <a:schemeClr val="dk1"/>
                </a:solidFill>
                <a:extLst>
                  <a:ext uri="http://customooxmlschemas.google.com/">
                    <go:slidesCustomData xmlns:go="http://customooxmlschemas.google.com/" textRoundtripDataId="0"/>
                  </a:ext>
                </a:extLst>
              </a:rPr>
              <a:t>Design</a:t>
            </a:r>
            <a:endParaRPr sz="2300">
              <a:solidFill>
                <a:schemeClr val="dk1"/>
              </a:solidFill>
            </a:endParaRPr>
          </a:p>
          <a:p>
            <a:pPr indent="-374650" lvl="0" marL="457200" rtl="0" algn="l">
              <a:lnSpc>
                <a:spcPct val="100000"/>
              </a:lnSpc>
              <a:spcBef>
                <a:spcPts val="0"/>
              </a:spcBef>
              <a:spcAft>
                <a:spcPts val="0"/>
              </a:spcAft>
              <a:buClr>
                <a:schemeClr val="dk1"/>
              </a:buClr>
              <a:buSzPts val="2300"/>
              <a:buChar char="●"/>
            </a:pPr>
            <a:r>
              <a:rPr lang="en-GB" sz="2300">
                <a:solidFill>
                  <a:schemeClr val="dk1"/>
                </a:solidFill>
              </a:rPr>
              <a:t>Implementation</a:t>
            </a:r>
            <a:endParaRPr sz="2300">
              <a:solidFill>
                <a:schemeClr val="dk1"/>
              </a:solidFill>
            </a:endParaRPr>
          </a:p>
          <a:p>
            <a:pPr indent="-374650" lvl="0" marL="457200" rtl="0" algn="l">
              <a:lnSpc>
                <a:spcPct val="100000"/>
              </a:lnSpc>
              <a:spcBef>
                <a:spcPts val="0"/>
              </a:spcBef>
              <a:spcAft>
                <a:spcPts val="0"/>
              </a:spcAft>
              <a:buClr>
                <a:schemeClr val="dk1"/>
              </a:buClr>
              <a:buSzPts val="2300"/>
              <a:buChar char="●"/>
            </a:pPr>
            <a:r>
              <a:rPr lang="en-GB" sz="2300">
                <a:solidFill>
                  <a:schemeClr val="dk1"/>
                </a:solidFill>
              </a:rPr>
              <a:t>Tests</a:t>
            </a:r>
            <a:endParaRPr sz="2300">
              <a:solidFill>
                <a:schemeClr val="dk1"/>
              </a:solidFill>
            </a:endParaRPr>
          </a:p>
          <a:p>
            <a:pPr indent="-374650" lvl="0" marL="457200" rtl="0" algn="l">
              <a:lnSpc>
                <a:spcPct val="100000"/>
              </a:lnSpc>
              <a:spcBef>
                <a:spcPts val="0"/>
              </a:spcBef>
              <a:spcAft>
                <a:spcPts val="0"/>
              </a:spcAft>
              <a:buClr>
                <a:schemeClr val="dk1"/>
              </a:buClr>
              <a:buSzPts val="2300"/>
              <a:buChar char="●"/>
            </a:pPr>
            <a:r>
              <a:rPr lang="en-GB" sz="2300">
                <a:solidFill>
                  <a:schemeClr val="dk1"/>
                </a:solidFill>
              </a:rPr>
              <a:t>Results and Discussion</a:t>
            </a:r>
            <a:endParaRPr sz="2300">
              <a:solidFill>
                <a:schemeClr val="dk1"/>
              </a:solidFill>
            </a:endParaRPr>
          </a:p>
          <a:p>
            <a:pPr indent="-374650" lvl="0" marL="457200" rtl="0" algn="l">
              <a:lnSpc>
                <a:spcPct val="100000"/>
              </a:lnSpc>
              <a:spcBef>
                <a:spcPts val="0"/>
              </a:spcBef>
              <a:spcAft>
                <a:spcPts val="0"/>
              </a:spcAft>
              <a:buClr>
                <a:schemeClr val="dk1"/>
              </a:buClr>
              <a:buSzPts val="2300"/>
              <a:buChar char="●"/>
            </a:pPr>
            <a:r>
              <a:rPr lang="en-GB" sz="2300">
                <a:solidFill>
                  <a:schemeClr val="dk1"/>
                </a:solidFill>
              </a:rPr>
              <a:t>Conclusions</a:t>
            </a:r>
            <a:endParaRPr sz="2300">
              <a:solidFill>
                <a:schemeClr val="dk1"/>
              </a:solidFill>
            </a:endParaRPr>
          </a:p>
          <a:p>
            <a:pPr indent="-374650" lvl="0" marL="457200" rtl="0" algn="l">
              <a:lnSpc>
                <a:spcPct val="100000"/>
              </a:lnSpc>
              <a:spcBef>
                <a:spcPts val="0"/>
              </a:spcBef>
              <a:spcAft>
                <a:spcPts val="0"/>
              </a:spcAft>
              <a:buClr>
                <a:schemeClr val="dk1"/>
              </a:buClr>
              <a:buSzPts val="2300"/>
              <a:buChar char="●"/>
            </a:pPr>
            <a:r>
              <a:rPr lang="en-GB" sz="2300">
                <a:solidFill>
                  <a:schemeClr val="dk1"/>
                </a:solidFill>
              </a:rPr>
              <a:t>Project Future</a:t>
            </a:r>
            <a:endParaRPr sz="2300">
              <a:solidFill>
                <a:schemeClr val="dk1"/>
              </a:solidFill>
            </a:endParaRPr>
          </a:p>
          <a:p>
            <a:pPr indent="0" lvl="0" marL="0" rtl="0" algn="l">
              <a:lnSpc>
                <a:spcPct val="115000"/>
              </a:lnSpc>
              <a:spcBef>
                <a:spcPts val="600"/>
              </a:spcBef>
              <a:spcAft>
                <a:spcPts val="12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Conclusions (Xuanyuan)</a:t>
            </a:r>
            <a:endParaRPr/>
          </a:p>
        </p:txBody>
      </p:sp>
      <p:sp>
        <p:nvSpPr>
          <p:cNvPr id="188" name="Google Shape;18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07000"/>
              </a:lnSpc>
              <a:spcBef>
                <a:spcPts val="120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High priority requirements</a:t>
            </a:r>
            <a:endParaRPr sz="2000">
              <a:solidFill>
                <a:schemeClr val="dk1"/>
              </a:solidFill>
              <a:latin typeface="Times New Roman"/>
              <a:ea typeface="Times New Roman"/>
              <a:cs typeface="Times New Roman"/>
              <a:sym typeface="Times New Roman"/>
            </a:endParaRPr>
          </a:p>
          <a:p>
            <a:pPr indent="0" lvl="0" marL="457200" rtl="0" algn="l">
              <a:lnSpc>
                <a:spcPct val="107000"/>
              </a:lnSpc>
              <a:spcBef>
                <a:spcPts val="1200"/>
              </a:spcBef>
              <a:spcAft>
                <a:spcPts val="0"/>
              </a:spcAft>
              <a:buClr>
                <a:schemeClr val="dk1"/>
              </a:buClr>
              <a:buSzPts val="1946"/>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7000"/>
              </a:lnSpc>
              <a:spcBef>
                <a:spcPts val="120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Main functionality of the system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Project Future (Siyu)</a:t>
            </a:r>
            <a:endParaRPr/>
          </a:p>
        </p:txBody>
      </p:sp>
      <p:sp>
        <p:nvSpPr>
          <p:cNvPr id="194" name="Google Shape;19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Support for Diverse Learning Resource Formats</a:t>
            </a:r>
            <a:endParaRPr/>
          </a:p>
          <a:p>
            <a:pPr indent="-317500" lvl="1" marL="914400" rtl="0" algn="l">
              <a:spcBef>
                <a:spcPts val="0"/>
              </a:spcBef>
              <a:spcAft>
                <a:spcPts val="0"/>
              </a:spcAft>
              <a:buSzPts val="1400"/>
              <a:buChar char="○"/>
            </a:pPr>
            <a:r>
              <a:rPr lang="en-GB"/>
              <a:t>Allowing teachers to publish documents, compressed files, and code snippets</a:t>
            </a:r>
            <a:endParaRPr/>
          </a:p>
          <a:p>
            <a:pPr indent="-342900" lvl="0" marL="457200" rtl="0" algn="l">
              <a:spcBef>
                <a:spcPts val="0"/>
              </a:spcBef>
              <a:spcAft>
                <a:spcPts val="0"/>
              </a:spcAft>
              <a:buSzPts val="1800"/>
              <a:buChar char="●"/>
            </a:pPr>
            <a:r>
              <a:rPr lang="en-GB"/>
              <a:t>Enhanced Comment Functionality</a:t>
            </a:r>
            <a:endParaRPr/>
          </a:p>
          <a:p>
            <a:pPr indent="-317500" lvl="1" marL="914400" rtl="0" algn="l">
              <a:lnSpc>
                <a:spcPct val="115000"/>
              </a:lnSpc>
              <a:spcBef>
                <a:spcPts val="0"/>
              </a:spcBef>
              <a:spcAft>
                <a:spcPts val="0"/>
              </a:spcAft>
              <a:buSzPts val="1400"/>
              <a:buChar char="○"/>
            </a:pPr>
            <a:r>
              <a:rPr lang="en-GB"/>
              <a:t>Adding emoticons, pictures, and other non-text content to comments.</a:t>
            </a:r>
            <a:endParaRPr/>
          </a:p>
          <a:p>
            <a:pPr indent="-317500" lvl="1" marL="914400" rtl="0" algn="l">
              <a:lnSpc>
                <a:spcPct val="115000"/>
              </a:lnSpc>
              <a:spcBef>
                <a:spcPts val="0"/>
              </a:spcBef>
              <a:spcAft>
                <a:spcPts val="0"/>
              </a:spcAft>
              <a:buSzPts val="1400"/>
              <a:buChar char="○"/>
            </a:pPr>
            <a:r>
              <a:rPr lang="en-GB"/>
              <a:t>Displaying comments in a more interactive and attractive way.</a:t>
            </a:r>
            <a:endParaRPr/>
          </a:p>
          <a:p>
            <a:pPr indent="-342900" lvl="0" marL="457200" rtl="0" algn="l">
              <a:lnSpc>
                <a:spcPct val="115000"/>
              </a:lnSpc>
              <a:spcBef>
                <a:spcPts val="0"/>
              </a:spcBef>
              <a:spcAft>
                <a:spcPts val="0"/>
              </a:spcAft>
              <a:buSzPts val="1800"/>
              <a:buChar char="●"/>
            </a:pPr>
            <a:r>
              <a:rPr lang="en-GB"/>
              <a:t>Support for more platforms</a:t>
            </a:r>
            <a:endParaRPr/>
          </a:p>
        </p:txBody>
      </p:sp>
      <p:pic>
        <p:nvPicPr>
          <p:cNvPr id="195" name="Google Shape;195;p40"/>
          <p:cNvPicPr preferRelativeResize="0"/>
          <p:nvPr/>
        </p:nvPicPr>
        <p:blipFill rotWithShape="1">
          <a:blip r:embed="rId3">
            <a:alphaModFix/>
          </a:blip>
          <a:srcRect b="0" l="0" r="0" t="0"/>
          <a:stretch/>
        </p:blipFill>
        <p:spPr>
          <a:xfrm>
            <a:off x="6454750" y="2454250"/>
            <a:ext cx="2689250" cy="268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707e7ac7b_0_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 !</a:t>
            </a:r>
            <a:endParaRPr/>
          </a:p>
        </p:txBody>
      </p:sp>
      <p:sp>
        <p:nvSpPr>
          <p:cNvPr id="201" name="Google Shape;201;g2e707e7ac7b_0_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Introduction </a:t>
            </a:r>
            <a:r>
              <a:rPr lang="en-GB" sz="2300"/>
              <a:t>(Siyu)</a:t>
            </a:r>
            <a:endParaRPr/>
          </a:p>
        </p:txBody>
      </p:sp>
      <p:sp>
        <p:nvSpPr>
          <p:cNvPr id="67" name="Google Shape;6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Flexibility in learning</a:t>
            </a:r>
            <a:endParaRPr/>
          </a:p>
          <a:p>
            <a:pPr indent="-342900" lvl="0" marL="457200" rtl="0" algn="l">
              <a:spcBef>
                <a:spcPts val="0"/>
              </a:spcBef>
              <a:spcAft>
                <a:spcPts val="0"/>
              </a:spcAft>
              <a:buSzPts val="1800"/>
              <a:buChar char="●"/>
            </a:pPr>
            <a:r>
              <a:rPr lang="en-GB"/>
              <a:t>Accessibility to resources</a:t>
            </a:r>
            <a:endParaRPr/>
          </a:p>
          <a:p>
            <a:pPr indent="-342900" lvl="0" marL="457200" rtl="0" algn="l">
              <a:lnSpc>
                <a:spcPct val="115000"/>
              </a:lnSpc>
              <a:spcBef>
                <a:spcPts val="0"/>
              </a:spcBef>
              <a:spcAft>
                <a:spcPts val="0"/>
              </a:spcAft>
              <a:buSzPts val="1800"/>
              <a:buChar char="●"/>
            </a:pPr>
            <a:r>
              <a:rPr lang="en-GB"/>
              <a:t>Personalized learning experiences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Analysis - Requirements </a:t>
            </a:r>
            <a:r>
              <a:rPr lang="en-GB" sz="2300"/>
              <a:t>(Siyu)</a:t>
            </a:r>
            <a:endParaRPr/>
          </a:p>
        </p:txBody>
      </p:sp>
      <p:pic>
        <p:nvPicPr>
          <p:cNvPr id="73" name="Google Shape;73;p5"/>
          <p:cNvPicPr preferRelativeResize="0"/>
          <p:nvPr/>
        </p:nvPicPr>
        <p:blipFill rotWithShape="1">
          <a:blip r:embed="rId3">
            <a:alphaModFix/>
          </a:blip>
          <a:srcRect b="0" l="0" r="0" t="0"/>
          <a:stretch/>
        </p:blipFill>
        <p:spPr>
          <a:xfrm>
            <a:off x="566488" y="3264050"/>
            <a:ext cx="2741599" cy="1879450"/>
          </a:xfrm>
          <a:prstGeom prst="rect">
            <a:avLst/>
          </a:prstGeom>
          <a:noFill/>
          <a:ln>
            <a:noFill/>
          </a:ln>
        </p:spPr>
      </p:pic>
      <p:pic>
        <p:nvPicPr>
          <p:cNvPr id="74" name="Google Shape;74;p5"/>
          <p:cNvPicPr preferRelativeResize="0"/>
          <p:nvPr/>
        </p:nvPicPr>
        <p:blipFill>
          <a:blip r:embed="rId4">
            <a:alphaModFix/>
          </a:blip>
          <a:stretch>
            <a:fillRect/>
          </a:stretch>
        </p:blipFill>
        <p:spPr>
          <a:xfrm>
            <a:off x="566500" y="1017725"/>
            <a:ext cx="3936224" cy="2499125"/>
          </a:xfrm>
          <a:prstGeom prst="rect">
            <a:avLst/>
          </a:prstGeom>
          <a:noFill/>
          <a:ln>
            <a:noFill/>
          </a:ln>
        </p:spPr>
      </p:pic>
      <p:pic>
        <p:nvPicPr>
          <p:cNvPr id="75" name="Google Shape;75;p5"/>
          <p:cNvPicPr preferRelativeResize="0"/>
          <p:nvPr/>
        </p:nvPicPr>
        <p:blipFill>
          <a:blip r:embed="rId5">
            <a:alphaModFix/>
          </a:blip>
          <a:stretch>
            <a:fillRect/>
          </a:stretch>
        </p:blipFill>
        <p:spPr>
          <a:xfrm>
            <a:off x="4319975" y="932875"/>
            <a:ext cx="4428322"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Analysis - Use Cases</a:t>
            </a:r>
            <a:endParaRPr/>
          </a:p>
        </p:txBody>
      </p:sp>
      <p:sp>
        <p:nvSpPr>
          <p:cNvPr id="81" name="Google Shape;8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Use case diagram</a:t>
            </a:r>
            <a:endParaRPr/>
          </a:p>
          <a:p>
            <a:pPr indent="-342900" lvl="0" marL="457200" rtl="0" algn="l">
              <a:lnSpc>
                <a:spcPct val="115000"/>
              </a:lnSpc>
              <a:spcBef>
                <a:spcPts val="0"/>
              </a:spcBef>
              <a:spcAft>
                <a:spcPts val="0"/>
              </a:spcAft>
              <a:buSzPts val="1800"/>
              <a:buChar char="●"/>
            </a:pPr>
            <a:r>
              <a:rPr lang="en-GB"/>
              <a:t>Use case description</a:t>
            </a:r>
            <a:endParaRPr/>
          </a:p>
        </p:txBody>
      </p:sp>
      <p:pic>
        <p:nvPicPr>
          <p:cNvPr id="82" name="Google Shape;82;p6"/>
          <p:cNvPicPr preferRelativeResize="0"/>
          <p:nvPr/>
        </p:nvPicPr>
        <p:blipFill>
          <a:blip r:embed="rId3">
            <a:alphaModFix/>
          </a:blip>
          <a:stretch>
            <a:fillRect/>
          </a:stretch>
        </p:blipFill>
        <p:spPr>
          <a:xfrm>
            <a:off x="4353075" y="612587"/>
            <a:ext cx="4196326" cy="391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Use case description</a:t>
            </a:r>
            <a:endParaRPr/>
          </a:p>
        </p:txBody>
      </p:sp>
      <p:sp>
        <p:nvSpPr>
          <p:cNvPr id="88" name="Google Shape;8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Part of Use case table for </a:t>
            </a:r>
            <a:endParaRPr/>
          </a:p>
          <a:p>
            <a:pPr indent="0" lvl="0" marL="0" rtl="0" algn="l">
              <a:lnSpc>
                <a:spcPct val="115000"/>
              </a:lnSpc>
              <a:spcBef>
                <a:spcPts val="1200"/>
              </a:spcBef>
              <a:spcAft>
                <a:spcPts val="0"/>
              </a:spcAft>
              <a:buSzPts val="1800"/>
              <a:buNone/>
            </a:pPr>
            <a:r>
              <a:rPr lang="en-GB"/>
              <a:t>Manage resources</a:t>
            </a:r>
            <a:endParaRPr/>
          </a:p>
          <a:p>
            <a:pPr indent="0" lvl="0" marL="0" rtl="0" algn="l">
              <a:lnSpc>
                <a:spcPct val="115000"/>
              </a:lnSpc>
              <a:spcBef>
                <a:spcPts val="1200"/>
              </a:spcBef>
              <a:spcAft>
                <a:spcPts val="1200"/>
              </a:spcAft>
              <a:buSzPts val="1800"/>
              <a:buNone/>
            </a:pPr>
            <a:r>
              <a:rPr lang="en-GB"/>
              <a:t>(Student)</a:t>
            </a:r>
            <a:endParaRPr/>
          </a:p>
        </p:txBody>
      </p:sp>
      <p:pic>
        <p:nvPicPr>
          <p:cNvPr id="89" name="Google Shape;89;p7"/>
          <p:cNvPicPr preferRelativeResize="0"/>
          <p:nvPr/>
        </p:nvPicPr>
        <p:blipFill>
          <a:blip r:embed="rId3">
            <a:alphaModFix/>
          </a:blip>
          <a:stretch>
            <a:fillRect/>
          </a:stretch>
        </p:blipFill>
        <p:spPr>
          <a:xfrm>
            <a:off x="3914763" y="795325"/>
            <a:ext cx="5229225" cy="355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311700" y="209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Analysis - Domain Model</a:t>
            </a:r>
            <a:endParaRPr/>
          </a:p>
        </p:txBody>
      </p:sp>
      <p:pic>
        <p:nvPicPr>
          <p:cNvPr id="95" name="Google Shape;95;p8"/>
          <p:cNvPicPr preferRelativeResize="0"/>
          <p:nvPr/>
        </p:nvPicPr>
        <p:blipFill>
          <a:blip r:embed="rId3">
            <a:alphaModFix/>
          </a:blip>
          <a:stretch>
            <a:fillRect/>
          </a:stretch>
        </p:blipFill>
        <p:spPr>
          <a:xfrm>
            <a:off x="1892275" y="908100"/>
            <a:ext cx="5359449" cy="4056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Design - General </a:t>
            </a:r>
            <a:r>
              <a:rPr lang="en-GB" sz="2300"/>
              <a:t>(Xuanyuan)</a:t>
            </a:r>
            <a:endParaRPr/>
          </a:p>
        </p:txBody>
      </p:sp>
      <p:sp>
        <p:nvSpPr>
          <p:cNvPr id="101" name="Google Shape;10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Front End</a:t>
            </a:r>
            <a:endParaRPr/>
          </a:p>
          <a:p>
            <a:pPr indent="-342900" lvl="0" marL="457200" rtl="0" algn="l">
              <a:lnSpc>
                <a:spcPct val="115000"/>
              </a:lnSpc>
              <a:spcBef>
                <a:spcPts val="0"/>
              </a:spcBef>
              <a:spcAft>
                <a:spcPts val="0"/>
              </a:spcAft>
              <a:buSzPts val="1800"/>
              <a:buChar char="●"/>
            </a:pPr>
            <a:r>
              <a:rPr lang="en-GB"/>
              <a:t>Back End</a:t>
            </a:r>
            <a:endParaRPr/>
          </a:p>
          <a:p>
            <a:pPr indent="0" lvl="0" marL="0" rtl="0" algn="l">
              <a:lnSpc>
                <a:spcPct val="115000"/>
              </a:lnSpc>
              <a:spcBef>
                <a:spcPts val="0"/>
              </a:spcBef>
              <a:spcAft>
                <a:spcPts val="0"/>
              </a:spcAft>
              <a:buNone/>
            </a:pPr>
            <a:r>
              <a:t/>
            </a:r>
            <a:endParaRPr/>
          </a:p>
        </p:txBody>
      </p:sp>
      <p:pic>
        <p:nvPicPr>
          <p:cNvPr id="102" name="Google Shape;102;p12"/>
          <p:cNvPicPr preferRelativeResize="0"/>
          <p:nvPr/>
        </p:nvPicPr>
        <p:blipFill>
          <a:blip r:embed="rId3">
            <a:alphaModFix/>
          </a:blip>
          <a:stretch>
            <a:fillRect/>
          </a:stretch>
        </p:blipFill>
        <p:spPr>
          <a:xfrm>
            <a:off x="4317450" y="1304925"/>
            <a:ext cx="4514850"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Design - Front </a:t>
            </a:r>
            <a:r>
              <a:rPr lang="en-GB">
                <a:extLst>
                  <a:ext uri="http://customooxmlschemas.google.com/">
                    <go:slidesCustomData xmlns:go="http://customooxmlschemas.google.com/" textRoundtripDataId="1"/>
                  </a:ext>
                </a:extLst>
              </a:rPr>
              <a:t>End</a:t>
            </a:r>
            <a:endParaRPr/>
          </a:p>
        </p:txBody>
      </p:sp>
      <p:sp>
        <p:nvSpPr>
          <p:cNvPr id="108" name="Google Shape;108;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Student, teacher</a:t>
            </a:r>
            <a:endParaRPr/>
          </a:p>
          <a:p>
            <a:pPr indent="-342900" lvl="1" marL="914400" rtl="0" algn="l">
              <a:lnSpc>
                <a:spcPct val="115000"/>
              </a:lnSpc>
              <a:spcBef>
                <a:spcPts val="0"/>
              </a:spcBef>
              <a:spcAft>
                <a:spcPts val="0"/>
              </a:spcAft>
              <a:buSzPts val="1800"/>
              <a:buChar char="○"/>
            </a:pPr>
            <a:r>
              <a:rPr lang="en-GB"/>
              <a:t>Login</a:t>
            </a:r>
            <a:endParaRPr/>
          </a:p>
          <a:p>
            <a:pPr indent="-317500" lvl="1" marL="914400" rtl="0" algn="l">
              <a:lnSpc>
                <a:spcPct val="115000"/>
              </a:lnSpc>
              <a:spcBef>
                <a:spcPts val="0"/>
              </a:spcBef>
              <a:spcAft>
                <a:spcPts val="0"/>
              </a:spcAft>
              <a:buSzPts val="1400"/>
              <a:buChar char="○"/>
            </a:pPr>
            <a:r>
              <a:rPr lang="en-GB"/>
              <a:t>Video</a:t>
            </a:r>
            <a:endParaRPr/>
          </a:p>
        </p:txBody>
      </p:sp>
      <p:pic>
        <p:nvPicPr>
          <p:cNvPr id="109" name="Google Shape;109;p13"/>
          <p:cNvPicPr preferRelativeResize="0"/>
          <p:nvPr/>
        </p:nvPicPr>
        <p:blipFill>
          <a:blip r:embed="rId3">
            <a:alphaModFix/>
          </a:blip>
          <a:stretch>
            <a:fillRect/>
          </a:stretch>
        </p:blipFill>
        <p:spPr>
          <a:xfrm>
            <a:off x="4989887" y="42775"/>
            <a:ext cx="3799574" cy="2709150"/>
          </a:xfrm>
          <a:prstGeom prst="rect">
            <a:avLst/>
          </a:prstGeom>
          <a:noFill/>
          <a:ln>
            <a:noFill/>
          </a:ln>
        </p:spPr>
      </p:pic>
      <p:pic>
        <p:nvPicPr>
          <p:cNvPr id="110" name="Google Shape;110;p13"/>
          <p:cNvPicPr preferRelativeResize="0"/>
          <p:nvPr/>
        </p:nvPicPr>
        <p:blipFill>
          <a:blip r:embed="rId4">
            <a:alphaModFix/>
          </a:blip>
          <a:stretch>
            <a:fillRect/>
          </a:stretch>
        </p:blipFill>
        <p:spPr>
          <a:xfrm>
            <a:off x="158776" y="2225751"/>
            <a:ext cx="4831100" cy="27352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