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5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83" r:id="rId18"/>
    <p:sldId id="284" r:id="rId19"/>
    <p:sldId id="272" r:id="rId20"/>
    <p:sldId id="273" r:id="rId21"/>
    <p:sldId id="274" r:id="rId22"/>
    <p:sldId id="275" r:id="rId23"/>
    <p:sldId id="28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3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66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94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4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80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18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82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41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40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5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53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EED1AC-7B49-4365-A1F8-392C3191CCD0}" type="datetimeFigureOut">
              <a:rPr lang="ru-RU" smtClean="0"/>
              <a:t>05.09.2022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7D70EF-6424-4813-8D3A-7ED91FF8949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3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HELLILDMIT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Технология разработки программного обеспечения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58915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1 семестр (7ой семестр)</a:t>
            </a:r>
          </a:p>
          <a:p>
            <a:r>
              <a:rPr lang="ru-RU" dirty="0" smtClean="0"/>
              <a:t>Часть модуля</a:t>
            </a:r>
          </a:p>
          <a:p>
            <a:r>
              <a:rPr lang="ru-RU" dirty="0" smtClean="0"/>
              <a:t>Зачет = допуск к экзамену по модулю (должны быть допущены по всем предметам модуля!!!) по всем сданным л/р</a:t>
            </a:r>
          </a:p>
          <a:p>
            <a:r>
              <a:rPr lang="ru-RU" dirty="0" smtClean="0"/>
              <a:t>Оценка за зачет – средняя по л/р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99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93105" cy="1450757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Классификация ПО </a:t>
            </a:r>
            <a:r>
              <a:rPr lang="ru-RU" sz="3600" dirty="0" err="1" smtClean="0"/>
              <a:t>по</a:t>
            </a:r>
            <a:r>
              <a:rPr lang="ru-RU" sz="3600" dirty="0" smtClean="0"/>
              <a:t> функциональному назначению</a:t>
            </a:r>
            <a:endParaRPr lang="ru-RU" sz="3600" dirty="0"/>
          </a:p>
        </p:txBody>
      </p:sp>
      <p:pic>
        <p:nvPicPr>
          <p:cNvPr id="6" name="Объект 5" descr="Структура и назначение программного обеспечения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132886"/>
            <a:ext cx="4937125" cy="34494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Объект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i="1" dirty="0"/>
              <a:t>Системное ПО</a:t>
            </a:r>
            <a:r>
              <a:rPr lang="ru-RU" dirty="0"/>
              <a:t>, в состав которого входят </a:t>
            </a:r>
            <a:r>
              <a:rPr lang="ru-RU" i="1" dirty="0"/>
              <a:t>операционная система</a:t>
            </a:r>
            <a:r>
              <a:rPr lang="ru-RU" dirty="0"/>
              <a:t>, трансляторы языков и обслуживающие программы, управляет доступом к аппаратному обеспечению</a:t>
            </a:r>
            <a:r>
              <a:rPr lang="ru-RU" dirty="0" smtClean="0"/>
              <a:t>.</a:t>
            </a:r>
          </a:p>
          <a:p>
            <a:r>
              <a:rPr lang="ru-RU" i="1" dirty="0" smtClean="0"/>
              <a:t>Прикладное </a:t>
            </a:r>
            <a:r>
              <a:rPr lang="ru-RU" i="1" dirty="0"/>
              <a:t>ПО</a:t>
            </a:r>
            <a:r>
              <a:rPr lang="ru-RU" dirty="0"/>
              <a:t>, такое как языки программирования и различные пользовательские приложения, работает с аппаратным обеспечением через слой системного </a:t>
            </a:r>
            <a:r>
              <a:rPr lang="ru-RU" i="1" dirty="0"/>
              <a:t>ПО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Пользователи</a:t>
            </a:r>
            <a:r>
              <a:rPr lang="ru-RU" dirty="0"/>
              <a:t>, </a:t>
            </a:r>
            <a:r>
              <a:rPr lang="ru-RU" i="1" dirty="0"/>
              <a:t>в свою очередь</a:t>
            </a:r>
            <a:r>
              <a:rPr lang="ru-RU" dirty="0"/>
              <a:t>, взаимодействуют с прикладным программным обеспечением.</a:t>
            </a:r>
          </a:p>
        </p:txBody>
      </p:sp>
    </p:spTree>
    <p:extLst>
      <p:ext uri="{BB962C8B-B14F-4D97-AF65-F5344CB8AC3E}">
        <p14:creationId xmlns:p14="http://schemas.microsoft.com/office/powerpoint/2010/main" val="19108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89588" cy="1450757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Классификация ПО </a:t>
            </a:r>
            <a:r>
              <a:rPr lang="ru-RU" sz="4400" dirty="0" err="1" smtClean="0"/>
              <a:t>по</a:t>
            </a:r>
            <a:r>
              <a:rPr lang="ru-RU" sz="4400" dirty="0" smtClean="0"/>
              <a:t> сфере применения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Сферы: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аппаратная часть автономных компьютеров и сетей ЭВМ;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функциональные задачи различных предметных областей;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технология разработки программ.</a:t>
            </a:r>
          </a:p>
          <a:p>
            <a:r>
              <a:rPr lang="ru-RU" dirty="0" smtClean="0"/>
              <a:t>Классы ПО: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системное программное обеспечение;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прикладное программное обеспечение;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инструментальное программное обеспечение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Объект 6" descr="Классы программных продуктов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404585"/>
            <a:ext cx="4937125" cy="290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01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Системное ПО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Системное программное обеспечение</a:t>
            </a:r>
            <a:r>
              <a:rPr lang="ru-RU" dirty="0"/>
              <a:t> (</a:t>
            </a:r>
            <a:r>
              <a:rPr lang="ru-RU" i="1" dirty="0" err="1"/>
              <a:t>System</a:t>
            </a:r>
            <a:r>
              <a:rPr lang="ru-RU" i="1" dirty="0"/>
              <a:t> </a:t>
            </a:r>
            <a:r>
              <a:rPr lang="ru-RU" i="1" dirty="0" err="1"/>
              <a:t>Software</a:t>
            </a:r>
            <a:r>
              <a:rPr lang="ru-RU" dirty="0"/>
              <a:t>) – совокупность программ и программных комплексов, предназначенная для обеспечения работы компьютера и сетей ЭВМ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Системное</a:t>
            </a:r>
            <a:r>
              <a:rPr lang="ru-RU" dirty="0"/>
              <a:t> </a:t>
            </a:r>
            <a:r>
              <a:rPr lang="ru-RU" i="1" dirty="0"/>
              <a:t>программное обеспечение</a:t>
            </a:r>
            <a:r>
              <a:rPr lang="ru-RU" dirty="0"/>
              <a:t> выполняет следующие задачи: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создание операционной среды функционирования других программ;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обеспечение надежной и эффективной работы самого компьютера и вычислительной сети;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проведение диагностики, локализации сбоев, ошибок и отказов и профилактики аппаратуры компьютера и вычислительных сетей;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выполнение вспомогательных технологических процессов (копирование, архивирование, восстановление файлов программ и баз данных и т.д.).</a:t>
            </a:r>
          </a:p>
        </p:txBody>
      </p:sp>
    </p:spTree>
    <p:extLst>
      <p:ext uri="{BB962C8B-B14F-4D97-AF65-F5344CB8AC3E}">
        <p14:creationId xmlns:p14="http://schemas.microsoft.com/office/powerpoint/2010/main" val="263667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Прикладное программное обеспечение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Прикладное программное обеспечение</a:t>
            </a:r>
            <a:r>
              <a:rPr lang="ru-RU" dirty="0"/>
              <a:t> представляет собой комплекс взаимосвязанных программ, предназначенный для решения задач определенного класса конкретной </a:t>
            </a:r>
            <a:r>
              <a:rPr lang="ru-RU" i="1" dirty="0"/>
              <a:t>предметной области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Пакеты </a:t>
            </a:r>
            <a:r>
              <a:rPr lang="ru-RU" b="1" dirty="0"/>
              <a:t>прикладных программ (ППП)</a:t>
            </a:r>
            <a:r>
              <a:rPr lang="ru-RU" dirty="0"/>
              <a:t> общего назначения служат программным инструментарием решения функциональных задач и являются самым многочисленным классом программных продуктов. В данный </a:t>
            </a:r>
            <a:r>
              <a:rPr lang="ru-RU" i="1" dirty="0"/>
              <a:t>класс</a:t>
            </a:r>
            <a:r>
              <a:rPr lang="ru-RU" dirty="0"/>
              <a:t> входят программные продукты, выполняющие обработку информации различных предметных областей.</a:t>
            </a:r>
          </a:p>
        </p:txBody>
      </p:sp>
    </p:spTree>
    <p:extLst>
      <p:ext uri="{BB962C8B-B14F-4D97-AF65-F5344CB8AC3E}">
        <p14:creationId xmlns:p14="http://schemas.microsoft.com/office/powerpoint/2010/main" val="360632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Инструментальное программное обеспечение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Инструментальное программное обеспечение </a:t>
            </a:r>
            <a:r>
              <a:rPr lang="ru-RU" dirty="0"/>
              <a:t>- программное обеспечение, предназначенное для использования в ходе проектирования, разработки и сопровождения программ, в отличие от прикладного и системного программного обеспечения.</a:t>
            </a:r>
          </a:p>
          <a:p>
            <a:r>
              <a:rPr lang="ru-RU" dirty="0"/>
              <a:t>К этой категории относятся программы, предназначенные для разработки программного </a:t>
            </a:r>
            <a:r>
              <a:rPr lang="ru-RU" dirty="0" smtClean="0"/>
              <a:t>обеспечения: текстовый редактор, компилятор, интерпретатор, отладчик, интегрированная </a:t>
            </a:r>
            <a:r>
              <a:rPr lang="ru-RU" dirty="0"/>
              <a:t>среда </a:t>
            </a:r>
            <a:r>
              <a:rPr lang="ru-RU" dirty="0" smtClean="0"/>
              <a:t>разработки ИСР </a:t>
            </a:r>
            <a:r>
              <a:rPr lang="ru-RU" dirty="0"/>
              <a:t>(IDE, </a:t>
            </a:r>
            <a:r>
              <a:rPr lang="ru-RU" dirty="0" err="1"/>
              <a:t>Integrated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environment</a:t>
            </a:r>
            <a:r>
              <a:rPr lang="ru-RU" dirty="0" smtClean="0"/>
              <a:t>), </a:t>
            </a:r>
            <a:r>
              <a:rPr lang="ru-RU" dirty="0"/>
              <a:t>SDK (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kit</a:t>
            </a:r>
            <a:r>
              <a:rPr lang="ru-RU" dirty="0" smtClean="0"/>
              <a:t>), редактор связей, </a:t>
            </a:r>
            <a:r>
              <a:rPr lang="ru-RU" dirty="0" err="1" smtClean="0"/>
              <a:t>парсеры</a:t>
            </a:r>
            <a:r>
              <a:rPr lang="ru-RU" dirty="0" smtClean="0"/>
              <a:t> и </a:t>
            </a:r>
            <a:r>
              <a:rPr lang="ru-RU" dirty="0"/>
              <a:t>генераторы </a:t>
            </a:r>
            <a:r>
              <a:rPr lang="ru-RU" dirty="0" err="1" smtClean="0"/>
              <a:t>парсеров</a:t>
            </a:r>
            <a:r>
              <a:rPr lang="ru-RU" dirty="0" smtClean="0"/>
              <a:t>, ассемблер, профилировщик, средства </a:t>
            </a:r>
            <a:r>
              <a:rPr lang="ru-RU" dirty="0"/>
              <a:t>автоматизированного </a:t>
            </a:r>
            <a:r>
              <a:rPr lang="ru-RU" dirty="0" smtClean="0"/>
              <a:t>тестирования.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826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 разработки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292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Любая технология разработки ПО базируется на некоторой </a:t>
            </a:r>
            <a:r>
              <a:rPr lang="ru-RU" i="1" dirty="0"/>
              <a:t>методологии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Под </a:t>
            </a:r>
            <a:r>
              <a:rPr lang="ru-RU" b="1" dirty="0"/>
              <a:t>методологией</a:t>
            </a:r>
            <a:r>
              <a:rPr lang="ru-RU" dirty="0"/>
              <a:t> понимается система принципов и способов организации процесса разработки программ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Цель </a:t>
            </a:r>
            <a:r>
              <a:rPr lang="ru-RU" b="1" dirty="0"/>
              <a:t>методологии разработки ПО </a:t>
            </a:r>
            <a:r>
              <a:rPr lang="ru-RU" dirty="0"/>
              <a:t>– внедрение методов разработки программ, обеспечивающих достижение </a:t>
            </a:r>
            <a:r>
              <a:rPr lang="ru-RU" dirty="0" smtClean="0"/>
              <a:t>соответствующих </a:t>
            </a:r>
            <a:r>
              <a:rPr lang="ru-RU" dirty="0"/>
              <a:t>характеристик качества. </a:t>
            </a:r>
            <a:endParaRPr lang="ru-RU" dirty="0" smtClean="0"/>
          </a:p>
          <a:p>
            <a:r>
              <a:rPr lang="ru-RU" dirty="0"/>
              <a:t>В реальных условиях проектирование — это поиск способа, который удовлетворяет требованиям функциональности системы средствами имеющихся технологий с учетом заданных ограничений.</a:t>
            </a:r>
          </a:p>
          <a:p>
            <a:r>
              <a:rPr lang="ru-RU" b="1" dirty="0"/>
              <a:t>Системный подход</a:t>
            </a:r>
            <a:r>
              <a:rPr lang="ru-RU" dirty="0"/>
              <a:t>: любая система представляет собой совокупность взаимосвязанных элементов, функционирующих совместно для достижения общей цели.</a:t>
            </a:r>
          </a:p>
          <a:p>
            <a:r>
              <a:rPr lang="ru-RU" b="1" dirty="0"/>
              <a:t>Метод проектирования</a:t>
            </a:r>
            <a:r>
              <a:rPr lang="ru-RU" dirty="0"/>
              <a:t>: организованная совокупность процессов создания ряда моделей, которые описывают различные аспекты создаваемой системы с использованием четко определенной нотации.</a:t>
            </a:r>
          </a:p>
          <a:p>
            <a:r>
              <a:rPr lang="ru-RU" b="1" dirty="0" smtClean="0"/>
              <a:t>Технология </a:t>
            </a:r>
            <a:r>
              <a:rPr lang="ru-RU" b="1" dirty="0"/>
              <a:t>проектирования</a:t>
            </a:r>
            <a:r>
              <a:rPr lang="ru-RU" dirty="0"/>
              <a:t>: совокупность технологических операций в их последовательности и взаимосвязи, приводящая к разработке проекта системы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20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создания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391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i="1" dirty="0" smtClean="0"/>
              <a:t>структурная  сложность </a:t>
            </a:r>
            <a:r>
              <a:rPr lang="ru-RU" dirty="0" smtClean="0"/>
              <a:t>(</a:t>
            </a:r>
            <a:r>
              <a:rPr lang="ru-RU" dirty="0"/>
              <a:t>многоуровневая иерархическая структурная организация) и территориальная </a:t>
            </a:r>
            <a:r>
              <a:rPr lang="ru-RU" dirty="0" err="1"/>
              <a:t>распределенность</a:t>
            </a:r>
            <a:r>
              <a:rPr lang="ru-RU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i="1" dirty="0" smtClean="0"/>
              <a:t>функциональная </a:t>
            </a:r>
            <a:r>
              <a:rPr lang="ru-RU" i="1" dirty="0"/>
              <a:t>сложность</a:t>
            </a:r>
            <a:r>
              <a:rPr lang="ru-RU" dirty="0"/>
              <a:t> (многоуровневая иерархия и большое количество функций, сложная взаимосвязь между </a:t>
            </a:r>
            <a:r>
              <a:rPr lang="ru-RU" dirty="0" smtClean="0"/>
              <a:t>ними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i="1" dirty="0" smtClean="0"/>
              <a:t>информационная </a:t>
            </a:r>
            <a:r>
              <a:rPr lang="ru-RU" i="1" dirty="0"/>
              <a:t>сложность</a:t>
            </a:r>
            <a:r>
              <a:rPr lang="ru-RU" dirty="0"/>
              <a:t>, большое количество источников и потребителей информации, разнообразные формы и форматы представления информации, сложная технология прохождения документов</a:t>
            </a:r>
            <a:r>
              <a:rPr lang="ru-RU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i="1" dirty="0" smtClean="0"/>
              <a:t>большое </a:t>
            </a:r>
            <a:r>
              <a:rPr lang="ru-RU" i="1" dirty="0"/>
              <a:t>количество внешних взаимодействующих устройств </a:t>
            </a:r>
            <a:r>
              <a:rPr lang="ru-RU" dirty="0"/>
              <a:t>различных организаций с разными форматами обмена </a:t>
            </a:r>
            <a:r>
              <a:rPr lang="ru-RU" dirty="0" smtClean="0"/>
              <a:t>данными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i="1" dirty="0" smtClean="0"/>
              <a:t>высокая </a:t>
            </a:r>
            <a:r>
              <a:rPr lang="ru-RU" i="1" dirty="0"/>
              <a:t>техническая сложность</a:t>
            </a:r>
            <a:r>
              <a:rPr lang="ru-RU" dirty="0"/>
              <a:t>, определяемая совокупностью тесно взаимодействующих подсистем (компонентов), имеющих свои локальные задачи и цели </a:t>
            </a:r>
            <a:r>
              <a:rPr lang="ru-RU" dirty="0" smtClean="0"/>
              <a:t>функционирования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i="1" dirty="0" smtClean="0"/>
              <a:t>сложная </a:t>
            </a:r>
            <a:r>
              <a:rPr lang="ru-RU" i="1" dirty="0"/>
              <a:t>динамика поведения</a:t>
            </a:r>
            <a:r>
              <a:rPr lang="ru-RU" dirty="0"/>
              <a:t>, обусловленная высокой изменчивостью внешней (изменения в законодательных и нормативных актах, нестабильность экономики и политики) и внутренней среды (структурные реорганизации, текучесть кадров и т. </a:t>
            </a:r>
            <a:r>
              <a:rPr lang="ru-RU" dirty="0" smtClean="0"/>
              <a:t>п.);</a:t>
            </a:r>
          </a:p>
          <a:p>
            <a:pPr marL="457200" indent="-457200">
              <a:buFont typeface="+mj-lt"/>
              <a:buAutoNum type="arabicPeriod"/>
            </a:pPr>
            <a:r>
              <a:rPr lang="ru-RU" i="1" dirty="0" smtClean="0"/>
              <a:t>отсутствие </a:t>
            </a:r>
            <a:r>
              <a:rPr lang="ru-RU" i="1" dirty="0"/>
              <a:t>полных аналогов</a:t>
            </a:r>
            <a:r>
              <a:rPr lang="ru-RU" dirty="0"/>
              <a:t>, ограничивающих возможность использования каких-либо типовых проектных решений и прикладных систем, высокая доля вновь разрабатываемых программ.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94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развития технологий разработки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1. Метод </a:t>
            </a:r>
            <a:r>
              <a:rPr lang="ru-RU" dirty="0"/>
              <a:t>"снизу-вверх" - не создание тиражируемых продуктов, а обслуживание сотрудников конкретного учреждения. Успешно автоматизируются отдельные, важные с точки зрения руководства рабочие места. Общая же картина "автоматизированного предприятия" просматривается недостаточно хорошо, особенно в перспективе. («Лоскутная автоматизация</a:t>
            </a:r>
            <a:r>
              <a:rPr lang="ru-RU" dirty="0" smtClean="0"/>
              <a:t>»)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2. Метод </a:t>
            </a:r>
            <a:r>
              <a:rPr lang="ru-RU" dirty="0"/>
              <a:t>"сверху-вниз " - из всего спектра проблем разработчики выделили наиболее заметные: автоматизацию ведения бухгалтерского аналитического учета и технологических процессов. Системы были спроектированы "сверху", т.е. в предположении что одна программа должна удовлетворять потребности всех пользователей: резко ограничены возможности разработчиков в структуре информационных множеств базы данных, использовании вариантов экранных форм, алгоритмов расчета и, следовательно, лишила возможности по ведению глубокого, часто специфического аналитического и </a:t>
            </a:r>
            <a:r>
              <a:rPr lang="ru-RU" dirty="0" smtClean="0"/>
              <a:t>производственно-технологического </a:t>
            </a:r>
            <a:r>
              <a:rPr lang="ru-RU" dirty="0"/>
              <a:t>учета. </a:t>
            </a:r>
          </a:p>
        </p:txBody>
      </p:sp>
    </p:spTree>
    <p:extLst>
      <p:ext uri="{BB962C8B-B14F-4D97-AF65-F5344CB8AC3E}">
        <p14:creationId xmlns:p14="http://schemas.microsoft.com/office/powerpoint/2010/main" val="150430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3. Метод  многокомпонентности - адаптация подсистемы ПО к принятым в организации условиям работы. Проведение модернизации одного из компонентов не затрагивает центральную часть (ядро) и другие ее компоненты, что значительно повышает надежность, продолжительность жизни автоматизированной системы и обеспечивает наиболее полное выполнение требуемых функций. </a:t>
            </a:r>
          </a:p>
        </p:txBody>
      </p:sp>
    </p:spTree>
    <p:extLst>
      <p:ext uri="{BB962C8B-B14F-4D97-AF65-F5344CB8AC3E}">
        <p14:creationId xmlns:p14="http://schemas.microsoft.com/office/powerpoint/2010/main" val="145287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6157" y="286603"/>
            <a:ext cx="10774393" cy="1450757"/>
          </a:xfrm>
        </p:spPr>
        <p:txBody>
          <a:bodyPr>
            <a:normAutofit/>
          </a:bodyPr>
          <a:lstStyle/>
          <a:p>
            <a:r>
              <a:rPr lang="ru-RU" sz="4000" dirty="0"/>
              <a:t>Становление и развитие программной </a:t>
            </a:r>
            <a:r>
              <a:rPr lang="ru-RU" sz="4000" dirty="0" smtClean="0"/>
              <a:t>инженерии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Первый </a:t>
            </a:r>
            <a:r>
              <a:rPr lang="ru-RU" b="1" dirty="0"/>
              <a:t>этап </a:t>
            </a:r>
            <a:r>
              <a:rPr lang="ru-RU" dirty="0"/>
              <a:t>– стихийное программирование. Охватывает период от появления первых ЭВМ до середины 60-х годов ХХ века. В это период отсутствовали сформулированные технологии программирование фактически было искусством. Первые программы имели простейшую структуру и состояли из программы на машинном языке и данных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altLang="ru-RU" dirty="0"/>
              <a:t>Основные вехи этапа</a:t>
            </a:r>
            <a:r>
              <a:rPr lang="en-US" altLang="ru-RU" dirty="0"/>
              <a:t>: </a:t>
            </a:r>
            <a:r>
              <a:rPr lang="ru-RU" altLang="ru-RU" dirty="0"/>
              <a:t>двоичный код, восьмеричный код, 16-ричный код, ассемблеры, макроассемблеры, алгоритмические языки (Фортран, Алгол), подпрограммы, пользовательские функции, процедуры, библиотеки расчетных и служебных подпрограмм</a:t>
            </a:r>
            <a:r>
              <a:rPr lang="ru-RU" altLang="ru-RU" dirty="0" smtClean="0"/>
              <a:t>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4812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Преподаватель: Челищева Лилия Дмитриевна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+7 981 858 43 83</a:t>
            </a:r>
            <a:r>
              <a:rPr lang="ru-RU" sz="3200" dirty="0" smtClean="0"/>
              <a:t> (</a:t>
            </a:r>
            <a:r>
              <a:rPr lang="en-US" sz="3200" dirty="0" smtClean="0"/>
              <a:t>WhatsApp, </a:t>
            </a:r>
            <a:r>
              <a:rPr lang="ru-RU" sz="3200" dirty="0" smtClean="0"/>
              <a:t>Телеграм)</a:t>
            </a:r>
            <a:endParaRPr lang="en-US" sz="3200" dirty="0" smtClean="0"/>
          </a:p>
          <a:p>
            <a:r>
              <a:rPr lang="en-US" sz="3200" dirty="0" smtClean="0">
                <a:hlinkClick r:id="rId2"/>
              </a:rPr>
              <a:t>CHELLILDMIT@GMAIL.COM</a:t>
            </a:r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Отвечаю только в рабочие часы.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8920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Второй </a:t>
            </a:r>
            <a:r>
              <a:rPr lang="ru-RU" b="1" dirty="0"/>
              <a:t>этап </a:t>
            </a:r>
            <a:r>
              <a:rPr lang="ru-RU" dirty="0"/>
              <a:t>– структурный подход к программированию. В основе структурного подхода лежит декомпозиция (разбиение на части) сложных программ с последующей их реализацией в виде небольших (40 – 50 операторов) подпрограмм. В отличие от используемого ранее процедурного подхода к декомпозиции, структурный подход требовал представления задачи в виде иерархии подзадач простейшей структуры. </a:t>
            </a:r>
          </a:p>
          <a:p>
            <a:r>
              <a:rPr lang="ru-RU" dirty="0" smtClean="0"/>
              <a:t>Проектирование </a:t>
            </a:r>
            <a:r>
              <a:rPr lang="ru-RU" dirty="0"/>
              <a:t>осуществлялось сверху- вниз и подразумевало реализацию общей идеи, обеспечивая проработку интерфейсов подпрограмм. Одновременно вводились ограничения на конструкции алгоритмов, рекомендовались формальные модели их описания, а также специальный метод проектирования алгоритмов – метод пошаговой детализации.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170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Третий </a:t>
            </a:r>
            <a:r>
              <a:rPr lang="ru-RU" b="1" dirty="0"/>
              <a:t>этап </a:t>
            </a:r>
            <a:r>
              <a:rPr lang="ru-RU" dirty="0"/>
              <a:t>– объектный подход к программированию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Объектно-ориентированное </a:t>
            </a:r>
            <a:r>
              <a:rPr lang="ru-RU" dirty="0"/>
              <a:t>программирование определяется как технология создания сложного программного продукта, основанная на представлении программы в виде совокупности объектов, каждый из которых является экземпляром определенного типа (класса), а классы образуют иерархию с </a:t>
            </a:r>
            <a:r>
              <a:rPr lang="ru-RU" dirty="0" smtClean="0"/>
              <a:t>наследованием </a:t>
            </a:r>
            <a:r>
              <a:rPr lang="ru-RU" dirty="0"/>
              <a:t>свойств. Взаимодействие программных объектов в такой системе осуществляется путем передачи сообщений. Впервые объектная структура была реализована в языке имитационного моделирования </a:t>
            </a:r>
            <a:r>
              <a:rPr lang="ru-RU" dirty="0" err="1"/>
              <a:t>Simula</a:t>
            </a:r>
            <a:r>
              <a:rPr lang="ru-RU" dirty="0"/>
              <a:t> (60-е годы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Основное </a:t>
            </a:r>
            <a:r>
              <a:rPr lang="ru-RU" dirty="0"/>
              <a:t>достоинство ООП – более естественная декомпозиция программной системы, которая существенно облегчает разработку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909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Четвертый </a:t>
            </a:r>
            <a:r>
              <a:rPr lang="ru-RU" b="1" dirty="0"/>
              <a:t>этап </a:t>
            </a:r>
            <a:r>
              <a:rPr lang="ru-RU" dirty="0"/>
              <a:t>– компонентный подход и CASE - технологии. Компонентный подход предполагает построение программной системы из отдельных компонентов, физически отдельно существующих частей программного обеспечения, которые взаимодействуют между собой через стандартизованные  двоичные интерфейсы</a:t>
            </a:r>
            <a:r>
              <a:rPr lang="ru-RU" dirty="0" smtClean="0"/>
              <a:t>.</a:t>
            </a:r>
          </a:p>
          <a:p>
            <a:r>
              <a:rPr lang="ru-RU" b="1" dirty="0"/>
              <a:t>CASE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ru-RU" dirty="0" err="1" smtClean="0"/>
              <a:t>computer-aided</a:t>
            </a:r>
            <a:r>
              <a:rPr lang="ru-RU" dirty="0" smtClean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engineering</a:t>
            </a:r>
            <a:r>
              <a:rPr lang="ru-RU" dirty="0"/>
              <a:t>) — набор инструментов и методов программной инженерии для проектирования программного обеспечения, который помогает обеспечить высокое качество программ, отсутствие ошибок и простоту в обслуживании программных продуктов.</a:t>
            </a:r>
          </a:p>
        </p:txBody>
      </p:sp>
    </p:spTree>
    <p:extLst>
      <p:ext uri="{BB962C8B-B14F-4D97-AF65-F5344CB8AC3E}">
        <p14:creationId xmlns:p14="http://schemas.microsoft.com/office/powerpoint/2010/main" val="3506987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r>
              <a:rPr lang="ru-RU" dirty="0" smtClean="0"/>
              <a:t> средства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1831615"/>
            <a:ext cx="4937760" cy="402336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Типы: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средства анализа — предназначены для построения и анализа модели предметной области;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средства проектирования баз данных;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средства разработки приложений;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средства реинжиниринга процессов;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средства планирования и управления проектом;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средства тестирования;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средства документирования.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Типичными CASE-инструментами являются</a:t>
            </a:r>
            <a:r>
              <a:rPr lang="ru-RU" dirty="0" smtClean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инструменты управления конфигурацией;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инструменты моделирования данных;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инструменты анализа и проектирования;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инструменты преобразования моделей;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инструменты редактирования программного кода;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инструменты </a:t>
            </a:r>
            <a:r>
              <a:rPr lang="ru-RU" dirty="0" err="1"/>
              <a:t>рефакторинга</a:t>
            </a:r>
            <a:r>
              <a:rPr lang="ru-RU" dirty="0"/>
              <a:t> кода;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генераторы кода;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инструменты для построения UML-диаграмм.</a:t>
            </a:r>
          </a:p>
        </p:txBody>
      </p:sp>
    </p:spTree>
    <p:extLst>
      <p:ext uri="{BB962C8B-B14F-4D97-AF65-F5344CB8AC3E}">
        <p14:creationId xmlns:p14="http://schemas.microsoft.com/office/powerpoint/2010/main" val="22305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папка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https://clck.ru/wy9s8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21" y="2367502"/>
            <a:ext cx="3177846" cy="317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8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Введение в ТРПО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2079285"/>
          </a:xfrm>
        </p:spPr>
        <p:txBody>
          <a:bodyPr>
            <a:noAutofit/>
          </a:bodyPr>
          <a:lstStyle/>
          <a:p>
            <a:r>
              <a:rPr lang="ru-RU" sz="2400" i="1" dirty="0" smtClean="0"/>
              <a:t>ТРПО</a:t>
            </a:r>
            <a:r>
              <a:rPr lang="ru-RU" sz="2400" dirty="0" smtClean="0"/>
              <a:t> - это </a:t>
            </a:r>
            <a:r>
              <a:rPr lang="ru-RU" sz="2400" dirty="0"/>
              <a:t>совокупность процессов и методов создания программного продукта</a:t>
            </a:r>
            <a:endParaRPr lang="ru-RU" sz="2400" i="1" dirty="0" smtClean="0"/>
          </a:p>
          <a:p>
            <a:endParaRPr lang="ru-RU" sz="2400" i="1" dirty="0" smtClean="0"/>
          </a:p>
          <a:p>
            <a:r>
              <a:rPr lang="ru-RU" sz="2400" i="1" dirty="0" smtClean="0"/>
              <a:t>Сегодня </a:t>
            </a:r>
            <a:r>
              <a:rPr lang="ru-RU" sz="2400" i="1" dirty="0"/>
              <a:t>любая отрасль неизбежно связана с индустрией программного обеспечения, поэтому пути ее развития на ближайшее будущее в той или иной степени касаются всех.</a:t>
            </a:r>
          </a:p>
        </p:txBody>
      </p:sp>
    </p:spTree>
    <p:extLst>
      <p:ext uri="{BB962C8B-B14F-4D97-AF65-F5344CB8AC3E}">
        <p14:creationId xmlns:p14="http://schemas.microsoft.com/office/powerpoint/2010/main" val="79170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ru-RU" dirty="0"/>
              <a:t>Опросы показывают, что ближайшее будущее программного обеспечения определяется развитием по пяти главным направлениям:</a:t>
            </a:r>
          </a:p>
          <a:p>
            <a:pPr fontAlgn="base"/>
            <a:r>
              <a:rPr lang="ru-RU" i="1" dirty="0"/>
              <a:t>взаимодействие </a:t>
            </a:r>
            <a:r>
              <a:rPr lang="ru-RU" dirty="0"/>
              <a:t>— основа потребительских интернет-сервисов, социальных сетей, конфигураторов продуктов и услуг, цифровых денег, систем автоматизации сотрудничества и </a:t>
            </a:r>
            <a:r>
              <a:rPr lang="ru-RU" dirty="0" err="1"/>
              <a:t>краудсорсинга</a:t>
            </a:r>
            <a:r>
              <a:rPr lang="ru-RU" dirty="0"/>
              <a:t>;</a:t>
            </a:r>
          </a:p>
          <a:p>
            <a:pPr fontAlgn="base"/>
            <a:r>
              <a:rPr lang="ru-RU" i="1" dirty="0"/>
              <a:t>понимание </a:t>
            </a:r>
            <a:r>
              <a:rPr lang="ru-RU" dirty="0"/>
              <a:t>— механизмы понимания важны для семантического поиска, обработки Больших Данных, систем «умных» данных, аналитики и экономики данных, средств оперативной проверки корректности информации и систем контроля качества данных;</a:t>
            </a:r>
          </a:p>
          <a:p>
            <a:pPr fontAlgn="base"/>
            <a:r>
              <a:rPr lang="ru-RU" i="1" dirty="0"/>
              <a:t>связь </a:t>
            </a:r>
            <a:r>
              <a:rPr lang="ru-RU" dirty="0"/>
              <a:t>— важна для повсеместных мобильных вычислений, мобильных сервисов, </a:t>
            </a:r>
            <a:r>
              <a:rPr lang="ru-RU" dirty="0" err="1"/>
              <a:t>киберфизических</a:t>
            </a:r>
            <a:r>
              <a:rPr lang="ru-RU" dirty="0"/>
              <a:t> систем, Индустрии 4.0, межмашинных коммуникаций, сенсорных сетей и </a:t>
            </a:r>
            <a:r>
              <a:rPr lang="ru-RU" dirty="0" err="1"/>
              <a:t>высокоинтегрированных</a:t>
            </a:r>
            <a:r>
              <a:rPr lang="ru-RU" dirty="0"/>
              <a:t> сенсорных блоков;</a:t>
            </a:r>
          </a:p>
          <a:p>
            <a:pPr fontAlgn="base"/>
            <a:r>
              <a:rPr lang="ru-RU" i="1" dirty="0"/>
              <a:t>облака </a:t>
            </a:r>
            <a:r>
              <a:rPr lang="ru-RU" dirty="0"/>
              <a:t>— это основа облачных приложений и сервисов, база для новых моделей лицензирования ПО и т. п.;</a:t>
            </a:r>
          </a:p>
          <a:p>
            <a:pPr fontAlgn="base"/>
            <a:r>
              <a:rPr lang="ru-RU" i="1" dirty="0"/>
              <a:t>конвергенция </a:t>
            </a:r>
            <a:r>
              <a:rPr lang="ru-RU" dirty="0"/>
              <a:t>— слияние дисциплин, определяющих характеристики мобильных предприятий, </a:t>
            </a:r>
            <a:r>
              <a:rPr lang="ru-RU" dirty="0" err="1"/>
              <a:t>биоинформатики</a:t>
            </a:r>
            <a:r>
              <a:rPr lang="ru-RU" dirty="0"/>
              <a:t>, Интернета вещей, повсеместных сенсорных и автономных систем.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77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Основные понятия, термины и определения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8032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Программа</a:t>
            </a:r>
            <a:r>
              <a:rPr lang="ru-RU" dirty="0"/>
              <a:t> </a:t>
            </a:r>
            <a:r>
              <a:rPr lang="ru-RU" i="1" dirty="0"/>
              <a:t>(</a:t>
            </a:r>
            <a:r>
              <a:rPr lang="ru-RU" i="1" dirty="0" err="1"/>
              <a:t>program</a:t>
            </a:r>
            <a:r>
              <a:rPr lang="ru-RU" i="1" dirty="0"/>
              <a:t>, </a:t>
            </a:r>
            <a:r>
              <a:rPr lang="ru-RU" i="1" dirty="0" err="1"/>
              <a:t>routine</a:t>
            </a:r>
            <a:r>
              <a:rPr lang="ru-RU" i="1" dirty="0"/>
              <a:t>) -</a:t>
            </a:r>
            <a:r>
              <a:rPr lang="ru-RU" dirty="0"/>
              <a:t> упорядоченная последовательность команд (инструкций) компьютера для решения задачи.</a:t>
            </a:r>
          </a:p>
          <a:p>
            <a:pPr fontAlgn="base"/>
            <a:r>
              <a:rPr lang="ru-RU" b="1" dirty="0" smtClean="0"/>
              <a:t>Задача</a:t>
            </a:r>
            <a:r>
              <a:rPr lang="ru-RU" dirty="0"/>
              <a:t> </a:t>
            </a:r>
            <a:r>
              <a:rPr lang="ru-RU" i="1" dirty="0"/>
              <a:t>(</a:t>
            </a:r>
            <a:r>
              <a:rPr lang="ru-RU" i="1" dirty="0" err="1"/>
              <a:t>problem</a:t>
            </a:r>
            <a:r>
              <a:rPr lang="ru-RU" i="1" dirty="0"/>
              <a:t>, </a:t>
            </a:r>
            <a:r>
              <a:rPr lang="ru-RU" i="1" dirty="0" err="1"/>
              <a:t>task</a:t>
            </a:r>
            <a:r>
              <a:rPr lang="ru-RU" i="1" dirty="0"/>
              <a:t>) -</a:t>
            </a:r>
            <a:r>
              <a:rPr lang="ru-RU" dirty="0"/>
              <a:t> проблема, подлежащая решению</a:t>
            </a:r>
            <a:r>
              <a:rPr lang="ru-RU" dirty="0" smtClean="0"/>
              <a:t>. Два </a:t>
            </a:r>
            <a:r>
              <a:rPr lang="ru-RU" dirty="0"/>
              <a:t>класса задач: </a:t>
            </a:r>
            <a:r>
              <a:rPr lang="ru-RU" i="1" dirty="0"/>
              <a:t>технологические и функциональные</a:t>
            </a:r>
            <a:r>
              <a:rPr lang="ru-RU" dirty="0"/>
              <a:t>.</a:t>
            </a:r>
          </a:p>
          <a:p>
            <a:pPr fontAlgn="base"/>
            <a:r>
              <a:rPr lang="ru-RU" b="1" dirty="0"/>
              <a:t>Технологические задачи</a:t>
            </a:r>
            <a:r>
              <a:rPr lang="ru-RU" dirty="0"/>
              <a:t> ставятся и решаются при организации технологического процесса обработки информации на компьютере.</a:t>
            </a:r>
          </a:p>
          <a:p>
            <a:pPr fontAlgn="base"/>
            <a:r>
              <a:rPr lang="ru-RU" dirty="0"/>
              <a:t>Технологические задачи являются основой для разработки сервисных средств ПО в виде утилит, сервисных программ, библиотек процедур, применяемых для обеспечения работоспособности компьютера, разработки других программ или обработки данных функциональных задач.</a:t>
            </a:r>
          </a:p>
          <a:p>
            <a:pPr fontAlgn="base"/>
            <a:r>
              <a:rPr lang="ru-RU" b="1" dirty="0"/>
              <a:t>Функциональные задачи</a:t>
            </a:r>
            <a:r>
              <a:rPr lang="ru-RU" dirty="0"/>
              <a:t> требуют решения при реализации функций управления в рамках информационных систем предметных областей, </a:t>
            </a:r>
            <a:r>
              <a:rPr lang="ru-RU" i="1" dirty="0"/>
              <a:t>например</a:t>
            </a:r>
            <a:r>
              <a:rPr lang="ru-RU" dirty="0"/>
              <a:t>, управление деятельностью торгового предприятия, планирование выпуска продукции, управление перевозкой грузов и т.п.</a:t>
            </a:r>
          </a:p>
          <a:p>
            <a:pPr fontAlgn="base"/>
            <a:r>
              <a:rPr lang="ru-RU" dirty="0"/>
              <a:t>Функциональные задачи в совокупности образуют предметную область и полностью определяют ее специфику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85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Приложение</a:t>
            </a:r>
            <a:r>
              <a:rPr lang="ru-RU" dirty="0"/>
              <a:t> </a:t>
            </a:r>
            <a:r>
              <a:rPr lang="ru-RU" i="1" dirty="0"/>
              <a:t>(</a:t>
            </a:r>
            <a:r>
              <a:rPr lang="ru-RU" i="1" dirty="0" err="1"/>
              <a:t>application</a:t>
            </a:r>
            <a:r>
              <a:rPr lang="ru-RU" i="1" dirty="0"/>
              <a:t>)</a:t>
            </a:r>
            <a:r>
              <a:rPr lang="ru-RU" dirty="0"/>
              <a:t> - программная реализация на компьютере решения задачи.</a:t>
            </a:r>
          </a:p>
          <a:p>
            <a:r>
              <a:rPr lang="ru-RU" b="1" dirty="0"/>
              <a:t>Предметная (прикладная) область</a:t>
            </a:r>
            <a:r>
              <a:rPr lang="ru-RU" dirty="0"/>
              <a:t> </a:t>
            </a:r>
            <a:r>
              <a:rPr lang="ru-RU" i="1" dirty="0"/>
              <a:t>(</a:t>
            </a:r>
            <a:r>
              <a:rPr lang="ru-RU" i="1" dirty="0" err="1"/>
              <a:t>application</a:t>
            </a:r>
            <a:r>
              <a:rPr lang="ru-RU" i="1" dirty="0"/>
              <a:t> </a:t>
            </a:r>
            <a:r>
              <a:rPr lang="ru-RU" i="1" dirty="0" err="1"/>
              <a:t>domain</a:t>
            </a:r>
            <a:r>
              <a:rPr lang="ru-RU" i="1" dirty="0"/>
              <a:t>) -</a:t>
            </a:r>
            <a:r>
              <a:rPr lang="ru-RU" dirty="0"/>
              <a:t> совокупность связанных между собой функций, задач управления, с помощью которых достигается выполнение поставленных целей</a:t>
            </a:r>
            <a:r>
              <a:rPr lang="ru-RU" dirty="0" smtClean="0"/>
              <a:t>.</a:t>
            </a:r>
            <a:endParaRPr lang="ru-RU" b="1" dirty="0" smtClean="0"/>
          </a:p>
          <a:p>
            <a:pPr fontAlgn="base"/>
            <a:r>
              <a:rPr lang="ru-RU" b="1" dirty="0" smtClean="0"/>
              <a:t>Пакет </a:t>
            </a:r>
            <a:r>
              <a:rPr lang="ru-RU" b="1" dirty="0"/>
              <a:t>прикладных программ</a:t>
            </a:r>
            <a:r>
              <a:rPr lang="ru-RU" dirty="0"/>
              <a:t> — это система программ, предназначенных для решения задач определенного класса.</a:t>
            </a:r>
          </a:p>
          <a:p>
            <a:pPr fontAlgn="base"/>
            <a:r>
              <a:rPr lang="ru-RU" b="1" dirty="0"/>
              <a:t>Информационная система</a:t>
            </a:r>
            <a:r>
              <a:rPr lang="ru-RU" dirty="0"/>
              <a:t> — взаимосвязанная совокупность средств, методов и персонала, используемых для хранения, обработки и выдачи информации в интересах достижения поставленной цели, т.е. ПО может являться частью информационной системы.</a:t>
            </a:r>
          </a:p>
          <a:p>
            <a:pPr fontAlgn="base"/>
            <a:r>
              <a:rPr lang="ru-RU" b="1" dirty="0"/>
              <a:t>Автоматизированная система</a:t>
            </a:r>
            <a:r>
              <a:rPr lang="ru-RU" dirty="0"/>
              <a:t> (АС) — совокупность программных и аппаратных средств, предназначенных для автоматизации процесса деятельности человека, т.е. ПО является частью автоматизированной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78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Программный модуль </a:t>
            </a:r>
            <a:r>
              <a:rPr lang="ru-RU" dirty="0"/>
              <a:t>(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) – отдельно компилируемая часть программного кода (программы).</a:t>
            </a:r>
          </a:p>
          <a:p>
            <a:r>
              <a:rPr lang="ru-RU" b="1" dirty="0"/>
              <a:t>Программный продукт </a:t>
            </a:r>
            <a:r>
              <a:rPr lang="ru-RU" dirty="0"/>
              <a:t>(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product</a:t>
            </a:r>
            <a:r>
              <a:rPr lang="ru-RU" dirty="0"/>
              <a:t>) – набор компьютерных программ, процедур, а также связанных с ними документации и данных. Продукты включают промежуточные продукты и продукты, предназначенные для пользователей типа разработчиков и персонала сопровождения.</a:t>
            </a:r>
          </a:p>
          <a:p>
            <a:r>
              <a:rPr lang="ru-RU" b="1" dirty="0"/>
              <a:t>Система</a:t>
            </a:r>
            <a:r>
              <a:rPr lang="ru-RU" dirty="0"/>
              <a:t> (</a:t>
            </a:r>
            <a:r>
              <a:rPr lang="ru-RU" dirty="0" err="1"/>
              <a:t>system</a:t>
            </a:r>
            <a:r>
              <a:rPr lang="ru-RU" dirty="0"/>
              <a:t>) – комплекс, состоящий из процессов, технических и программных средств, устройств и персонала, обладающий возможностью удовлетворять установленным потребностям или целям.</a:t>
            </a:r>
          </a:p>
          <a:p>
            <a:r>
              <a:rPr lang="ru-RU" b="1" dirty="0"/>
              <a:t>Нотация</a:t>
            </a:r>
            <a:r>
              <a:rPr lang="ru-RU" dirty="0"/>
              <a:t> (</a:t>
            </a:r>
            <a:r>
              <a:rPr lang="ru-RU" dirty="0" err="1"/>
              <a:t>notation</a:t>
            </a:r>
            <a:r>
              <a:rPr lang="ru-RU" dirty="0"/>
              <a:t>) – система графических обозначений для записи промежуточных и конечного результатов разработки ПС (в том числе предметной области, требований, результатов проектирования и т.п</a:t>
            </a:r>
            <a:r>
              <a:rPr lang="ru-RU" dirty="0" smtClean="0"/>
              <a:t>.).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75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Программное обеспечение </a:t>
            </a:r>
            <a:r>
              <a:rPr lang="ru-RU" dirty="0" smtClean="0"/>
              <a:t>(ПО</a:t>
            </a:r>
            <a:r>
              <a:rPr lang="ru-RU" dirty="0"/>
              <a:t>) — все или часть программ, процедур, правил и соответствующей документации системы обработки информации (ISO/IEC </a:t>
            </a:r>
            <a:r>
              <a:rPr lang="ru-RU" dirty="0" smtClean="0"/>
              <a:t>2382-1:1993)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Другие </a:t>
            </a:r>
            <a:r>
              <a:rPr lang="ru-RU" dirty="0"/>
              <a:t>определения из международных и российских стандартов:</a:t>
            </a:r>
          </a:p>
          <a:p>
            <a:r>
              <a:rPr lang="ru-RU" dirty="0"/>
              <a:t>Компьютерные программы, процедуры и, возможно, соответствующая документация и данные, относящиеся к функционированию компьютерной системы (IEEE </a:t>
            </a:r>
            <a:r>
              <a:rPr lang="ru-RU" dirty="0" err="1"/>
              <a:t>Std</a:t>
            </a:r>
            <a:r>
              <a:rPr lang="ru-RU" dirty="0"/>
              <a:t> 829—2008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/>
              <a:t>Программа или множество программ, используемых для управления компьютером (IEEE </a:t>
            </a:r>
            <a:r>
              <a:rPr lang="ru-RU" dirty="0" err="1"/>
              <a:t>Std</a:t>
            </a:r>
            <a:r>
              <a:rPr lang="ru-RU" dirty="0"/>
              <a:t> </a:t>
            </a:r>
            <a:r>
              <a:rPr lang="ru-RU" dirty="0" smtClean="0"/>
              <a:t>829—2008</a:t>
            </a:r>
            <a:r>
              <a:rPr lang="ru-RU" dirty="0"/>
              <a:t>)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Совокупность программ системы обработки информации и программных </a:t>
            </a:r>
            <a:r>
              <a:rPr lang="ru-RU" dirty="0" smtClean="0"/>
              <a:t>документов, </a:t>
            </a:r>
            <a:r>
              <a:rPr lang="ru-RU" dirty="0"/>
              <a:t>необходимых для эксплуатации этих программ (ГОСТ 19781-90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90576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423</TotalTime>
  <Words>1301</Words>
  <Application>Microsoft Office PowerPoint</Application>
  <PresentationFormat>Широкоэкранный</PresentationFormat>
  <Paragraphs>118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Ретро</vt:lpstr>
      <vt:lpstr>Технология разработки программного обеспечения</vt:lpstr>
      <vt:lpstr>Преподаватель: Челищева Лилия Дмитриевна</vt:lpstr>
      <vt:lpstr>Общая папка по курсу</vt:lpstr>
      <vt:lpstr>1. Введение в ТРПО</vt:lpstr>
      <vt:lpstr>Презентация PowerPoint</vt:lpstr>
      <vt:lpstr>Основные понятия, термины и определения</vt:lpstr>
      <vt:lpstr>Презентация PowerPoint</vt:lpstr>
      <vt:lpstr>Презентация PowerPoint</vt:lpstr>
      <vt:lpstr>Программное обеспечение</vt:lpstr>
      <vt:lpstr>Классификация ПО по функциональному назначению</vt:lpstr>
      <vt:lpstr>Классификация ПО по сфере применения</vt:lpstr>
      <vt:lpstr>Системное ПО</vt:lpstr>
      <vt:lpstr>Прикладное программное обеспечение</vt:lpstr>
      <vt:lpstr>Инструментальное программное обеспечение</vt:lpstr>
      <vt:lpstr>Методология разработки ПО</vt:lpstr>
      <vt:lpstr>Проблемы создания ПО</vt:lpstr>
      <vt:lpstr>Этапы развития технологий разработки ПО</vt:lpstr>
      <vt:lpstr>Презентация PowerPoint</vt:lpstr>
      <vt:lpstr>Становление и развитие программной инженерии</vt:lpstr>
      <vt:lpstr>Презентация PowerPoint</vt:lpstr>
      <vt:lpstr>Презентация PowerPoint</vt:lpstr>
      <vt:lpstr>Презентация PowerPoint</vt:lpstr>
      <vt:lpstr>CASE средства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разработки программного обеспечения</dc:title>
  <dc:creator>Лилия Челищева</dc:creator>
  <cp:lastModifiedBy>Лилия Челищева</cp:lastModifiedBy>
  <cp:revision>20</cp:revision>
  <dcterms:created xsi:type="dcterms:W3CDTF">2022-09-01T21:55:52Z</dcterms:created>
  <dcterms:modified xsi:type="dcterms:W3CDTF">2022-09-04T23:28:43Z</dcterms:modified>
</cp:coreProperties>
</file>