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7" r:id="rId51"/>
    <p:sldId id="306" r:id="rId52"/>
    <p:sldId id="308" r:id="rId53"/>
    <p:sldId id="309" r:id="rId54"/>
    <p:sldId id="310" r:id="rId55"/>
    <p:sldId id="311" r:id="rId56"/>
    <p:sldId id="312" r:id="rId57"/>
    <p:sldId id="313" r:id="rId58"/>
    <p:sldId id="314" r:id="rId59"/>
    <p:sldId id="315" r:id="rId60"/>
    <p:sldId id="319" r:id="rId61"/>
    <p:sldId id="316" r:id="rId62"/>
    <p:sldId id="317" r:id="rId63"/>
    <p:sldId id="318" r:id="rId6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varScale="1">
        <p:scale>
          <a:sx n="84" d="100"/>
          <a:sy n="84" d="100"/>
        </p:scale>
        <p:origin x="70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DEB1F3-92AF-48EA-A50A-5E23D0618014}" type="datetimeFigureOut">
              <a:rPr lang="ru-RU" smtClean="0"/>
              <a:t>26.09.2022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98B14-AAB4-4FF6-8B08-8162000715F9}" type="slidenum">
              <a:rPr lang="ru-RU" smtClean="0"/>
              <a:t>‹#›</a:t>
            </a:fld>
            <a:endParaRPr lang="ru-RU"/>
          </a:p>
        </p:txBody>
      </p:sp>
    </p:spTree>
    <p:extLst>
      <p:ext uri="{BB962C8B-B14F-4D97-AF65-F5344CB8AC3E}">
        <p14:creationId xmlns:p14="http://schemas.microsoft.com/office/powerpoint/2010/main" val="30504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22975C-F2B9-48F3-8493-E8EB28878EDD}" type="slidenum">
              <a:rPr lang="ru-RU" altLang="ru-RU"/>
              <a:pPr/>
              <a:t>10</a:t>
            </a:fld>
            <a:endParaRPr lang="ru-RU" altLang="ru-RU"/>
          </a:p>
        </p:txBody>
      </p:sp>
      <p:sp>
        <p:nvSpPr>
          <p:cNvPr id="202754" name="Rectangle 2"/>
          <p:cNvSpPr>
            <a:spLocks noRot="1" noChangeArrowheads="1" noTextEdit="1"/>
          </p:cNvSpPr>
          <p:nvPr>
            <p:ph type="sldImg"/>
          </p:nvPr>
        </p:nvSpPr>
        <p:spPr>
          <a:ln/>
        </p:spPr>
      </p:sp>
      <p:sp>
        <p:nvSpPr>
          <p:cNvPr id="202755" name="Rectangle 3"/>
          <p:cNvSpPr>
            <a:spLocks noGrp="1" noChangeArrowheads="1"/>
          </p:cNvSpPr>
          <p:nvPr>
            <p:ph type="body" idx="1"/>
          </p:nvPr>
        </p:nvSpPr>
        <p:spPr/>
        <p:txBody>
          <a:bodyPr/>
          <a:lstStyle/>
          <a:p>
            <a:r>
              <a:rPr lang="ru-RU" altLang="ru-RU"/>
              <a:t>Из рисунка видно, что система начинает свою жизнь в состоянии </a:t>
            </a:r>
            <a:r>
              <a:rPr lang="ru-RU" altLang="ru-RU" b="1"/>
              <a:t>Инициализация</a:t>
            </a:r>
            <a:r>
              <a:rPr lang="ru-RU" altLang="ru-RU"/>
              <a:t>, затем переходит в состояние </a:t>
            </a:r>
            <a:r>
              <a:rPr lang="ru-RU" altLang="ru-RU" b="1"/>
              <a:t>Ожидание</a:t>
            </a:r>
            <a:r>
              <a:rPr lang="ru-RU" altLang="ru-RU"/>
              <a:t>. В этом состоянии через каждые 10 секунд (по событию </a:t>
            </a:r>
            <a:r>
              <a:rPr lang="en-US" altLang="ru-RU" b="1"/>
              <a:t>after</a:t>
            </a:r>
            <a:r>
              <a:rPr lang="ru-RU" altLang="ru-RU" b="1"/>
              <a:t> (10 </a:t>
            </a:r>
            <a:r>
              <a:rPr lang="en-US" altLang="ru-RU" b="1"/>
              <a:t>sec</a:t>
            </a:r>
            <a:r>
              <a:rPr lang="ru-RU" altLang="ru-RU" b="1"/>
              <a:t>.))</a:t>
            </a:r>
            <a:r>
              <a:rPr lang="ru-RU" altLang="ru-RU"/>
              <a:t> выполняется самопроверка системы (операция </a:t>
            </a:r>
            <a:r>
              <a:rPr lang="ru-RU" altLang="ru-RU" b="1"/>
              <a:t>Самопроверка ()).</a:t>
            </a:r>
            <a:r>
              <a:rPr lang="ru-RU" altLang="ru-RU"/>
              <a:t> При наступлении события </a:t>
            </a:r>
            <a:r>
              <a:rPr lang="ru-RU" altLang="ru-RU" b="1"/>
              <a:t>Тревога (Датчик)</a:t>
            </a:r>
            <a:r>
              <a:rPr lang="ru-RU" altLang="ru-RU"/>
              <a:t> реализуются действия, связанные с блокировкой периметра охраняемого объекта, — исполняется операция </a:t>
            </a:r>
            <a:r>
              <a:rPr lang="ru-RU" altLang="ru-RU" b="1"/>
              <a:t>БлокироватьПериметр</a:t>
            </a:r>
            <a:r>
              <a:rPr lang="ru-RU" altLang="ru-RU"/>
              <a:t>() и осуществляется переход в состояние </a:t>
            </a:r>
            <a:r>
              <a:rPr lang="ru-RU" altLang="ru-RU" b="1"/>
              <a:t>Активна</a:t>
            </a:r>
            <a:r>
              <a:rPr lang="ru-RU" altLang="ru-RU"/>
              <a:t>. В активном состоянии через каждые 5 секунд по событию </a:t>
            </a:r>
            <a:r>
              <a:rPr lang="en-US" altLang="ru-RU" b="1"/>
              <a:t>after</a:t>
            </a:r>
            <a:r>
              <a:rPr lang="ru-RU" altLang="ru-RU" b="1"/>
              <a:t> (5 </a:t>
            </a:r>
            <a:r>
              <a:rPr lang="en-US" altLang="ru-RU" b="1"/>
              <a:t>sec</a:t>
            </a:r>
            <a:r>
              <a:rPr lang="ru-RU" altLang="ru-RU" b="1"/>
              <a:t>.)</a:t>
            </a:r>
            <a:r>
              <a:rPr lang="ru-RU" altLang="ru-RU"/>
              <a:t> запускается операция </a:t>
            </a:r>
            <a:r>
              <a:rPr lang="ru-RU" altLang="ru-RU" b="1"/>
              <a:t>ПриемКоманды</a:t>
            </a:r>
            <a:r>
              <a:rPr lang="ru-RU" altLang="ru-RU"/>
              <a:t>(). Если команда получена (наступило событие </a:t>
            </a:r>
            <a:r>
              <a:rPr lang="ru-RU" altLang="ru-RU" b="1"/>
              <a:t>Сброс</a:t>
            </a:r>
            <a:r>
              <a:rPr lang="ru-RU" altLang="ru-RU"/>
              <a:t>), система возвращается в состояние </a:t>
            </a:r>
            <a:r>
              <a:rPr lang="ru-RU" altLang="ru-RU" b="1"/>
              <a:t>Ожидание</a:t>
            </a:r>
            <a:r>
              <a:rPr lang="ru-RU" altLang="ru-RU"/>
              <a:t>. В процессе возврата разблокируется периметр охраняемого объекта (операция </a:t>
            </a:r>
            <a:r>
              <a:rPr lang="ru-RU" altLang="ru-RU" b="1"/>
              <a:t>РазблокироватьПериметр</a:t>
            </a:r>
            <a:r>
              <a:rPr lang="ru-RU" altLang="ru-RU"/>
              <a:t>()). </a:t>
            </a:r>
          </a:p>
        </p:txBody>
      </p:sp>
    </p:spTree>
    <p:extLst>
      <p:ext uri="{BB962C8B-B14F-4D97-AF65-F5344CB8AC3E}">
        <p14:creationId xmlns:p14="http://schemas.microsoft.com/office/powerpoint/2010/main" val="3582651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C7274B-E443-40C2-AC0F-A2C2B48AF6C9}" type="slidenum">
              <a:rPr lang="ru-RU" altLang="ru-RU"/>
              <a:pPr/>
              <a:t>21</a:t>
            </a:fld>
            <a:endParaRPr lang="ru-RU" altLang="ru-RU"/>
          </a:p>
        </p:txBody>
      </p:sp>
      <p:sp>
        <p:nvSpPr>
          <p:cNvPr id="228354" name="Rectangle 2"/>
          <p:cNvSpPr>
            <a:spLocks noRot="1" noChangeArrowheads="1" noTextEdit="1"/>
          </p:cNvSpPr>
          <p:nvPr>
            <p:ph type="sldImg"/>
          </p:nvPr>
        </p:nvSpPr>
        <p:spPr>
          <a:ln/>
        </p:spPr>
      </p:sp>
      <p:sp>
        <p:nvSpPr>
          <p:cNvPr id="228355" name="Rectangle 3"/>
          <p:cNvSpPr>
            <a:spLocks noGrp="1" noChangeArrowheads="1"/>
          </p:cNvSpPr>
          <p:nvPr>
            <p:ph type="body" idx="1"/>
          </p:nvPr>
        </p:nvSpPr>
        <p:spPr/>
        <p:txBody>
          <a:bodyPr/>
          <a:lstStyle/>
          <a:p>
            <a:pPr>
              <a:lnSpc>
                <a:spcPct val="80000"/>
              </a:lnSpc>
            </a:pPr>
            <a:r>
              <a:rPr lang="ru-RU" altLang="ru-RU" sz="900"/>
              <a:t>Данная диаграмма состояний представляет единственный автомат с одним составным состоянием. Вне этого составного состояния имеется только одно состояние "ожидание", которое характеризует исправный и подключенный к телефонной сети телефонный аппарат. Переход в следующее состояние происходит при поднятии телефонной трубки. Переход с атомарным действием "подать тоновый сигнал" переводит аппарат в составное состояние, а точнее - в начальное его подсостояние. </a:t>
            </a:r>
          </a:p>
          <a:p>
            <a:pPr>
              <a:lnSpc>
                <a:spcPct val="80000"/>
              </a:lnSpc>
            </a:pPr>
            <a:r>
              <a:rPr lang="ru-RU" altLang="ru-RU" sz="900"/>
              <a:t>Далее телефонный аппарат будет находиться в состоянии "тоновый сигнал". При этом будет непрерывно издавать этот сигнал до тех пор, пока не произойдет событие-триггер "набор цифры (п)", либо не истечет 15 секунд с момента поднятия трубки. В первом случае аппарат перейдет в состояние "набор номера", а во втором - в состояние "истечение времени ожидания". Последняя ситуация может быть результатом сомнений по поводу "звонить - не звонить?", следствием чего могут стать гудки в трубке. При этом нам ничего не остается делать, как опустить ее на рычаг.</a:t>
            </a:r>
          </a:p>
          <a:p>
            <a:pPr>
              <a:lnSpc>
                <a:spcPct val="80000"/>
              </a:lnSpc>
            </a:pPr>
            <a:r>
              <a:rPr lang="ru-RU" altLang="ru-RU" sz="900"/>
              <a:t>При наборе номера выполняется событие-триггер "набор цифры (п) со сторожевым условием "номер неполный". Это означает, что если набранный телефонный номер не содержит необходимого количества цифр, то нам следует продолжать набор очередной цифры, оставаясь в состоянии "набор номера".</a:t>
            </a:r>
          </a:p>
          <a:p>
            <a:pPr>
              <a:lnSpc>
                <a:spcPct val="80000"/>
              </a:lnSpc>
            </a:pPr>
            <a:r>
              <a:rPr lang="ru-RU" altLang="ru-RU" sz="900"/>
              <a:t>Если же набранный номер полный, то можно перейти в состояние "неверный номер" или "соединение". В случае неверного номера (сторожевое условие "неверный" истинно) ничего не остается, как покинуть составное состояние, опустив трубку на рычаг. Если же номер верный, то происходит соединение по этому номеру.</a:t>
            </a:r>
          </a:p>
          <a:p>
            <a:pPr>
              <a:lnSpc>
                <a:spcPct val="80000"/>
              </a:lnSpc>
            </a:pPr>
            <a:r>
              <a:rPr lang="ru-RU" altLang="ru-RU" sz="900"/>
              <a:t>Однако в результате соединения может оказаться, что аппарат абонента занят (переход в состояние "занято") либо свободен (переход в состояние "звонок у абонента"). В первом случае можно повторить дозвон, предварительно опустив трубку на рычаг (выход из составного состояния). Во втором случае происходит проверка сторожевого условия "разговор доступен". Если оно истинно, что соответствует снятию трубки абонентом, начинается телефонный разговор. В противном случае (это условие не выполняется, т. е. оно ложно) телефон абонента будет продолжать звонить, извещая нас об отсутствии последнего либо о невозможности по какой-либо причине вести разговор по телефону. При этом нам ничего не остается, как опустить трубку на рычаг.</a:t>
            </a:r>
          </a:p>
          <a:p>
            <a:pPr>
              <a:lnSpc>
                <a:spcPct val="80000"/>
              </a:lnSpc>
            </a:pPr>
            <a:r>
              <a:rPr lang="ru-RU" altLang="ru-RU" sz="900"/>
              <a:t>Если же разговор состоялся, то после слов прощания и выполнения сторожевого условия "подтверждение" на окончание разговора мы снова опускаем трубку. При этом телефонный аппарат переходит в состояние "ожидание", в котором может находиться неопределенно долго.</a:t>
            </a:r>
          </a:p>
        </p:txBody>
      </p:sp>
    </p:spTree>
    <p:extLst>
      <p:ext uri="{BB962C8B-B14F-4D97-AF65-F5344CB8AC3E}">
        <p14:creationId xmlns:p14="http://schemas.microsoft.com/office/powerpoint/2010/main" val="826206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42244D-03E7-473F-AAD4-6EC4E2D3D7C1}" type="slidenum">
              <a:rPr lang="ru-RU" altLang="ru-RU"/>
              <a:pPr/>
              <a:t>59</a:t>
            </a:fld>
            <a:endParaRPr lang="ru-RU" altLang="ru-RU"/>
          </a:p>
        </p:txBody>
      </p:sp>
      <p:sp>
        <p:nvSpPr>
          <p:cNvPr id="328706" name="Rectangle 2"/>
          <p:cNvSpPr>
            <a:spLocks noRot="1" noChangeArrowheads="1" noTextEdit="1"/>
          </p:cNvSpPr>
          <p:nvPr>
            <p:ph type="sldImg"/>
          </p:nvPr>
        </p:nvSpPr>
        <p:spPr>
          <a:ln/>
        </p:spPr>
      </p:sp>
      <p:sp>
        <p:nvSpPr>
          <p:cNvPr id="328707" name="Rectangle 3"/>
          <p:cNvSpPr>
            <a:spLocks noGrp="1" noChangeArrowheads="1"/>
          </p:cNvSpPr>
          <p:nvPr>
            <p:ph type="body" idx="1"/>
          </p:nvPr>
        </p:nvSpPr>
        <p:spPr/>
        <p:txBody>
          <a:bodyPr/>
          <a:lstStyle/>
          <a:p>
            <a:r>
              <a:rPr lang="ru-RU" altLang="ru-RU" sz="1000"/>
              <a:t>показана диаграмма последовательностей, где описан поток управления, относящийся к инициации простого двустороннего телефонного разговора. На данном уровне абстракции есть четыре объекта: два абонента (Callers) - они названы s и r, безымянный телефонный коммутатор (Switch) и объект с, являющийся материализацией разговора (Conversation) между абонентами. Последовательность начинается с отправки одним абонентом (s) сигнала (см. главу 20) liftReceiver (поднятьТрубку) коммутатору. Коммутатор, в свою очередь, посылает абоненту сообщение setDialTone (задатьТоновыйНаборНо-мера), после чего абонент несколько раз посылает сообщение dialDigit (на-братьЦифру). Обратите внимание, что это сообщение имеет отметку времени (см. главу 23) dialing, которая используется во временном ограничении (время выполнения executionTime - меньше 30 секунд). На диаграмме не показано, что случится при нарушении ограничения (см. главу 6), - для этой цели можно было бы включить отдельную ветвь или нарисовать другую диаграмму. Далее коммутатор посылает сам себе сообщение routeCall (маршрутизировать вызов), а затем создает объект (с) класса Conversation (разговор), которому делегирует остальную часть работы. Хотя это и не показано во взаимодействии, у с есть дополнительная обязанность (см. главу 4), связанная с механизмом начисления платы за разговор (это должно быть выражено на другой диаграмме взаимодействий). Объект Conversation звонит второму абоненту (r), который асинхронно посылает сообщение liftReceiver (поднятие трубки). После этого объект Conversation говорит коммутатору, что надо установить соединение (connect), а коммутатор сообщает обоим абонентам, что они соединены (connect), после чего абоненты наконец могут начать обмен информацией - это и показано в присоединенном примечании (см. главу 6). </a:t>
            </a:r>
          </a:p>
        </p:txBody>
      </p:sp>
    </p:spTree>
    <p:extLst>
      <p:ext uri="{BB962C8B-B14F-4D97-AF65-F5344CB8AC3E}">
        <p14:creationId xmlns:p14="http://schemas.microsoft.com/office/powerpoint/2010/main" val="3579641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01CA4B-91EB-41B5-91C9-8C5AEDA73168}" type="slidenum">
              <a:rPr lang="ru-RU" altLang="ru-RU"/>
              <a:pPr/>
              <a:t>62</a:t>
            </a:fld>
            <a:endParaRPr lang="ru-RU" altLang="ru-RU"/>
          </a:p>
        </p:txBody>
      </p:sp>
      <p:sp>
        <p:nvSpPr>
          <p:cNvPr id="350210" name="Rectangle 2"/>
          <p:cNvSpPr>
            <a:spLocks noRot="1" noChangeArrowheads="1" noTextEdit="1"/>
          </p:cNvSpPr>
          <p:nvPr>
            <p:ph type="sldImg"/>
          </p:nvPr>
        </p:nvSpPr>
        <p:spPr>
          <a:ln/>
        </p:spPr>
      </p:sp>
      <p:sp>
        <p:nvSpPr>
          <p:cNvPr id="350211" name="Rectangle 3"/>
          <p:cNvSpPr>
            <a:spLocks noGrp="1" noChangeArrowheads="1"/>
          </p:cNvSpPr>
          <p:nvPr>
            <p:ph type="body" idx="1"/>
          </p:nvPr>
        </p:nvSpPr>
        <p:spPr/>
        <p:txBody>
          <a:bodyPr/>
          <a:lstStyle/>
          <a:p>
            <a:r>
              <a:rPr lang="ru-RU" altLang="ru-RU"/>
              <a:t>В последующем необходимо специфицировать все связи на этой диаграмме, указав на их концах необходимую информацию в форме ролей связей. Дополненный таким образом вариант диаграммы кооперации изображен ниже (рис. 9.12). Заметим, что для объекта "Разговор" указано помеченное значение {transient}, которое означает, что этот объект создается в процессе выполнения объемлющего процесса и уничтожается до его завершения. Напомним, что помеченные значения (tagged values) являются стандартными элементами языка UML. </a:t>
            </a:r>
          </a:p>
        </p:txBody>
      </p:sp>
    </p:spTree>
    <p:extLst>
      <p:ext uri="{BB962C8B-B14F-4D97-AF65-F5344CB8AC3E}">
        <p14:creationId xmlns:p14="http://schemas.microsoft.com/office/powerpoint/2010/main" val="4244058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CA2F2E-D63D-4C9B-950F-CBC1FF0080AF}" type="slidenum">
              <a:rPr lang="ru-RU" altLang="ru-RU"/>
              <a:pPr/>
              <a:t>63</a:t>
            </a:fld>
            <a:endParaRPr lang="ru-RU" altLang="ru-RU"/>
          </a:p>
        </p:txBody>
      </p:sp>
      <p:sp>
        <p:nvSpPr>
          <p:cNvPr id="352258" name="Rectangle 2"/>
          <p:cNvSpPr>
            <a:spLocks noRo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ru-RU" altLang="ru-RU"/>
              <a:t>Наконец, на диаграмму кооперации необходимо нанести все сообщения, указав их порядок и семантические особенности. Окончательный фрагмент диаграммы кооперации изображен на рис. 9.13 и содержит, строго говоря, модель кооперации только для начала разговора. Эта диаграмма может быть дополнена сообщениями, необходимыми для окончания разговора, что читателям предлагается выполнить самостоятельно в качестве упражнения. </a:t>
            </a:r>
          </a:p>
        </p:txBody>
      </p:sp>
    </p:spTree>
    <p:extLst>
      <p:ext uri="{BB962C8B-B14F-4D97-AF65-F5344CB8AC3E}">
        <p14:creationId xmlns:p14="http://schemas.microsoft.com/office/powerpoint/2010/main" val="30688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8BEBE5-075A-4132-83A2-C1B7E027F7BA}" type="datetime1">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59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4F35978-B65D-483D-87B1-08E5B193D84D}" type="datetime1">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8787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BC8FEED-19B6-4F72-BEB7-99D38DD61984}" type="datetime1">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160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784BD7-48AA-46C9-811E-CFA5EA1418D4}" type="datetime1">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8414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CA28337-B162-419B-92B3-848225B2E577}" type="datetime1">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352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8FD6C89-EF2E-452D-9CCE-3C4CE4F03E03}" type="datetime1">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6142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B81927A-D141-4E0E-B7F8-7DF20342ECA4}" type="datetime1">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110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E4742E-15DA-4043-8BD5-B25F2218EE7A}" type="datetime1">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492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F1C5E4-6F2D-48B0-A9D8-80032A8DAA31}" type="datetime1">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lvl1pPr>
              <a:defRPr>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2227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1604451-295F-4A05-991C-338E3188FEBF}" type="datetime1">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514949"/>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51494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514949"/>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2236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76984F-A7D8-4E4E-8116-3B32F323F05A}" type="datetime1">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all" spc="0" normalizeH="0" baseline="0" noProof="0" dirty="0">
              <a:ln>
                <a:noFill/>
              </a:ln>
              <a:solidFill>
                <a:srgbClr val="FFFFFF"/>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260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C25CBEF-3F61-418B-BA7B-354B78A951A4}" type="datetime1">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762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sz="7200" dirty="0" smtClean="0"/>
              <a:t>11</a:t>
            </a:r>
            <a:r>
              <a:rPr lang="ru-RU" sz="7200" dirty="0"/>
              <a:t>. Моделирование поведения</a:t>
            </a:r>
          </a:p>
        </p:txBody>
      </p:sp>
      <p:sp>
        <p:nvSpPr>
          <p:cNvPr id="5" name="Текст 4"/>
          <p:cNvSpPr>
            <a:spLocks noGrp="1"/>
          </p:cNvSpPr>
          <p:nvPr>
            <p:ph type="body" idx="1"/>
          </p:nvPr>
        </p:nvSpPr>
        <p:spPr/>
        <p:txBody>
          <a:bodyPr/>
          <a:lstStyle/>
          <a:p>
            <a:endParaRPr lang="ru-RU" dirty="0"/>
          </a:p>
        </p:txBody>
      </p:sp>
      <p:sp>
        <p:nvSpPr>
          <p:cNvPr id="2" name="Номер слайда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ru-RU"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5824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4"/>
          <p:cNvSpPr>
            <a:spLocks noGrp="1" noChangeArrowheads="1"/>
          </p:cNvSpPr>
          <p:nvPr>
            <p:ph type="title"/>
          </p:nvPr>
        </p:nvSpPr>
        <p:spPr/>
        <p:txBody>
          <a:bodyPr/>
          <a:lstStyle/>
          <a:p>
            <a:r>
              <a:rPr lang="ru-RU" altLang="ru-RU" sz="4000"/>
              <a:t>Диаграмма переходов состояний системы охранной сигнализации </a:t>
            </a:r>
          </a:p>
        </p:txBody>
      </p:sp>
      <p:pic>
        <p:nvPicPr>
          <p:cNvPr id="199686" name="Picture 6"/>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47826" y="1743076"/>
            <a:ext cx="9020175" cy="4244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251811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ru-RU" altLang="ru-RU"/>
              <a:t>Специальные события</a:t>
            </a:r>
          </a:p>
        </p:txBody>
      </p:sp>
      <p:sp>
        <p:nvSpPr>
          <p:cNvPr id="216067" name="Rectangle 3"/>
          <p:cNvSpPr>
            <a:spLocks noGrp="1" noChangeArrowheads="1"/>
          </p:cNvSpPr>
          <p:nvPr>
            <p:ph type="body" idx="1"/>
          </p:nvPr>
        </p:nvSpPr>
        <p:spPr/>
        <p:txBody>
          <a:bodyPr/>
          <a:lstStyle/>
          <a:p>
            <a:pPr lvl="1">
              <a:lnSpc>
                <a:spcPct val="90000"/>
              </a:lnSpc>
            </a:pPr>
            <a:r>
              <a:rPr lang="ru-RU" altLang="ru-RU" sz="2400" b="1" i="1"/>
              <a:t>entry</a:t>
            </a:r>
            <a:r>
              <a:rPr lang="ru-RU" altLang="ru-RU" sz="2400"/>
              <a:t> - действие, которое выполняется в момент входа в данное состояние (входное действие);</a:t>
            </a:r>
          </a:p>
          <a:p>
            <a:pPr lvl="1">
              <a:lnSpc>
                <a:spcPct val="90000"/>
              </a:lnSpc>
            </a:pPr>
            <a:r>
              <a:rPr lang="ru-RU" altLang="ru-RU" sz="2400" b="1" i="1"/>
              <a:t>exit</a:t>
            </a:r>
            <a:r>
              <a:rPr lang="ru-RU" altLang="ru-RU" sz="2400"/>
              <a:t> - действие, которое выполняется в момент выхода из данного состояния (выходное действие);</a:t>
            </a:r>
          </a:p>
          <a:p>
            <a:pPr lvl="1">
              <a:lnSpc>
                <a:spcPct val="90000"/>
              </a:lnSpc>
            </a:pPr>
            <a:r>
              <a:rPr lang="ru-RU" altLang="ru-RU" sz="2400" b="1" i="1"/>
              <a:t>do</a:t>
            </a:r>
            <a:r>
              <a:rPr lang="ru-RU" altLang="ru-RU" sz="2400"/>
              <a:t> - деятельность, которая выполняется в течение всего времени, пока объект находится в данном состоянии, или до тех пор, пока не закончится вычисление, специфицированное следующим за ней выражением действия. В последнем случае при завершении события генерируется соответствующий результат;</a:t>
            </a:r>
          </a:p>
          <a:p>
            <a:pPr lvl="1">
              <a:lnSpc>
                <a:spcPct val="90000"/>
              </a:lnSpc>
            </a:pPr>
            <a:r>
              <a:rPr lang="ru-RU" altLang="ru-RU" sz="2400" b="1" i="1"/>
              <a:t>include</a:t>
            </a:r>
            <a:r>
              <a:rPr lang="ru-RU" altLang="ru-RU" sz="2400"/>
              <a:t> - используется для обращения к подавтомату, при этом следующее за ней выражение действия содержит имя этого подавтомата.</a:t>
            </a:r>
          </a:p>
        </p:txBody>
      </p:sp>
    </p:spTree>
    <p:extLst>
      <p:ext uri="{BB962C8B-B14F-4D97-AF65-F5344CB8AC3E}">
        <p14:creationId xmlns:p14="http://schemas.microsoft.com/office/powerpoint/2010/main" val="6538494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4" name="Rectangle 4"/>
          <p:cNvSpPr>
            <a:spLocks noGrp="1" noChangeArrowheads="1"/>
          </p:cNvSpPr>
          <p:nvPr>
            <p:ph type="title"/>
          </p:nvPr>
        </p:nvSpPr>
        <p:spPr/>
        <p:txBody>
          <a:bodyPr/>
          <a:lstStyle/>
          <a:p>
            <a:r>
              <a:rPr lang="ru-RU" altLang="ru-RU"/>
              <a:t>Специальные события</a:t>
            </a:r>
          </a:p>
        </p:txBody>
      </p:sp>
      <p:pic>
        <p:nvPicPr>
          <p:cNvPr id="204806" name="Picture 6"/>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58989" y="4143375"/>
            <a:ext cx="3598862" cy="2603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480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051" y="1737360"/>
            <a:ext cx="5472113"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0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3415" y="3327400"/>
            <a:ext cx="3806825" cy="1631950"/>
          </a:xfrm>
          <a:prstGeom prst="rect">
            <a:avLst/>
          </a:prstGeom>
          <a:noFill/>
          <a:extLst>
            <a:ext uri="{909E8E84-426E-40DD-AFC4-6F175D3DCCD1}">
              <a14:hiddenFill xmlns:a14="http://schemas.microsoft.com/office/drawing/2010/main">
                <a:solidFill>
                  <a:srgbClr val="FFFFFF"/>
                </a:solidFill>
              </a14:hiddenFill>
            </a:ext>
          </a:extLst>
        </p:spPr>
      </p:pic>
      <p:sp>
        <p:nvSpPr>
          <p:cNvPr id="204809" name="Text Box 9"/>
          <p:cNvSpPr txBox="1">
            <a:spLocks noChangeArrowheads="1"/>
          </p:cNvSpPr>
          <p:nvPr/>
        </p:nvSpPr>
        <p:spPr bwMode="auto">
          <a:xfrm>
            <a:off x="5591175" y="5445126"/>
            <a:ext cx="738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800">
                <a:solidFill>
                  <a:schemeClr val="accent2"/>
                </a:solidFill>
              </a:rPr>
              <a:t>exit</a:t>
            </a:r>
            <a:endParaRPr lang="ru-RU" altLang="ru-RU" sz="2800">
              <a:solidFill>
                <a:schemeClr val="accent2"/>
              </a:solidFill>
            </a:endParaRPr>
          </a:p>
        </p:txBody>
      </p:sp>
      <p:sp>
        <p:nvSpPr>
          <p:cNvPr id="204810" name="Line 10"/>
          <p:cNvSpPr>
            <a:spLocks noChangeShapeType="1"/>
          </p:cNvSpPr>
          <p:nvPr/>
        </p:nvSpPr>
        <p:spPr bwMode="auto">
          <a:xfrm flipV="1">
            <a:off x="6383339" y="5734050"/>
            <a:ext cx="43338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04811" name="Text Box 11"/>
          <p:cNvSpPr txBox="1">
            <a:spLocks noChangeArrowheads="1"/>
          </p:cNvSpPr>
          <p:nvPr/>
        </p:nvSpPr>
        <p:spPr bwMode="auto">
          <a:xfrm>
            <a:off x="6888164" y="5445125"/>
            <a:ext cx="15678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800">
                <a:solidFill>
                  <a:schemeClr val="accent2"/>
                </a:solidFill>
              </a:rPr>
              <a:t>myAction</a:t>
            </a:r>
            <a:endParaRPr lang="ru-RU" altLang="ru-RU" sz="2800">
              <a:solidFill>
                <a:schemeClr val="accent2"/>
              </a:solidFill>
            </a:endParaRPr>
          </a:p>
        </p:txBody>
      </p:sp>
      <p:sp>
        <p:nvSpPr>
          <p:cNvPr id="204812" name="Line 12"/>
          <p:cNvSpPr>
            <a:spLocks noChangeShapeType="1"/>
          </p:cNvSpPr>
          <p:nvPr/>
        </p:nvSpPr>
        <p:spPr bwMode="auto">
          <a:xfrm flipV="1">
            <a:off x="8542339" y="5734050"/>
            <a:ext cx="43338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04813" name="Text Box 13"/>
          <p:cNvSpPr txBox="1">
            <a:spLocks noChangeArrowheads="1"/>
          </p:cNvSpPr>
          <p:nvPr/>
        </p:nvSpPr>
        <p:spPr bwMode="auto">
          <a:xfrm>
            <a:off x="9048751" y="5445126"/>
            <a:ext cx="976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800">
                <a:solidFill>
                  <a:schemeClr val="accent2"/>
                </a:solidFill>
              </a:rPr>
              <a:t>entry</a:t>
            </a:r>
            <a:endParaRPr lang="ru-RU" altLang="ru-RU" sz="2800">
              <a:solidFill>
                <a:schemeClr val="accent2"/>
              </a:solidFill>
            </a:endParaRPr>
          </a:p>
        </p:txBody>
      </p:sp>
    </p:spTree>
    <p:extLst>
      <p:ext uri="{BB962C8B-B14F-4D97-AF65-F5344CB8AC3E}">
        <p14:creationId xmlns:p14="http://schemas.microsoft.com/office/powerpoint/2010/main" val="32105970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ru-RU" altLang="ru-RU"/>
              <a:t>Суперсостояния</a:t>
            </a:r>
          </a:p>
        </p:txBody>
      </p:sp>
      <p:pic>
        <p:nvPicPr>
          <p:cNvPr id="203781" name="Picture 5"/>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31950" y="1754189"/>
            <a:ext cx="4464050" cy="3902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37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900" y="1754189"/>
            <a:ext cx="4249738" cy="3906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8988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Rectangle 4"/>
          <p:cNvSpPr>
            <a:spLocks noGrp="1" noChangeArrowheads="1"/>
          </p:cNvSpPr>
          <p:nvPr>
            <p:ph type="title"/>
          </p:nvPr>
        </p:nvSpPr>
        <p:spPr/>
        <p:txBody>
          <a:bodyPr/>
          <a:lstStyle/>
          <a:p>
            <a:r>
              <a:rPr lang="ru-RU" altLang="ru-RU" sz="4000"/>
              <a:t>Переопределение переходов </a:t>
            </a:r>
            <a:br>
              <a:rPr lang="ru-RU" altLang="ru-RU" sz="4000"/>
            </a:br>
            <a:r>
              <a:rPr lang="ru-RU" altLang="ru-RU" sz="4000"/>
              <a:t>из суперсостояния</a:t>
            </a:r>
          </a:p>
        </p:txBody>
      </p:sp>
      <p:pic>
        <p:nvPicPr>
          <p:cNvPr id="207878" name="Picture 6"/>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36001" y="1731963"/>
            <a:ext cx="6840537" cy="5126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674359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ru-RU" altLang="ru-RU" sz="4000"/>
              <a:t>Иерархические вызовы действий</a:t>
            </a:r>
          </a:p>
        </p:txBody>
      </p:sp>
      <p:pic>
        <p:nvPicPr>
          <p:cNvPr id="210949" name="Picture 5"/>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68463" y="1706564"/>
            <a:ext cx="8820150"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0950" name="Text Box 6"/>
          <p:cNvSpPr txBox="1">
            <a:spLocks noChangeArrowheads="1"/>
          </p:cNvSpPr>
          <p:nvPr/>
        </p:nvSpPr>
        <p:spPr bwMode="auto">
          <a:xfrm>
            <a:off x="2713157" y="4412063"/>
            <a:ext cx="18141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800" dirty="0" err="1">
                <a:solidFill>
                  <a:schemeClr val="accent2"/>
                </a:solidFill>
              </a:rPr>
              <a:t>enterSuper</a:t>
            </a:r>
            <a:endParaRPr lang="ru-RU" altLang="ru-RU" sz="2800" dirty="0">
              <a:solidFill>
                <a:schemeClr val="accent2"/>
              </a:solidFill>
            </a:endParaRPr>
          </a:p>
        </p:txBody>
      </p:sp>
      <p:sp>
        <p:nvSpPr>
          <p:cNvPr id="210951" name="Line 7"/>
          <p:cNvSpPr>
            <a:spLocks noChangeShapeType="1"/>
          </p:cNvSpPr>
          <p:nvPr/>
        </p:nvSpPr>
        <p:spPr bwMode="auto">
          <a:xfrm>
            <a:off x="3540125" y="4154488"/>
            <a:ext cx="151288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0952" name="Text Box 8"/>
          <p:cNvSpPr txBox="1">
            <a:spLocks noChangeArrowheads="1"/>
          </p:cNvSpPr>
          <p:nvPr/>
        </p:nvSpPr>
        <p:spPr bwMode="auto">
          <a:xfrm>
            <a:off x="2713157" y="4843863"/>
            <a:ext cx="151118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800" dirty="0" err="1">
                <a:solidFill>
                  <a:schemeClr val="accent2"/>
                </a:solidFill>
              </a:rPr>
              <a:t>enterSub</a:t>
            </a:r>
            <a:endParaRPr lang="ru-RU" altLang="ru-RU" sz="2800" dirty="0">
              <a:solidFill>
                <a:schemeClr val="accent2"/>
              </a:solidFill>
            </a:endParaRPr>
          </a:p>
        </p:txBody>
      </p:sp>
      <p:sp>
        <p:nvSpPr>
          <p:cNvPr id="210954" name="Text Box 10"/>
          <p:cNvSpPr txBox="1">
            <a:spLocks noChangeArrowheads="1"/>
          </p:cNvSpPr>
          <p:nvPr/>
        </p:nvSpPr>
        <p:spPr bwMode="auto">
          <a:xfrm>
            <a:off x="2833689" y="1906588"/>
            <a:ext cx="14407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800">
                <a:solidFill>
                  <a:schemeClr val="accent2"/>
                </a:solidFill>
              </a:rPr>
              <a:t>exitSub2</a:t>
            </a:r>
            <a:endParaRPr lang="ru-RU" altLang="ru-RU" sz="2800">
              <a:solidFill>
                <a:schemeClr val="accent2"/>
              </a:solidFill>
            </a:endParaRPr>
          </a:p>
        </p:txBody>
      </p:sp>
      <p:sp>
        <p:nvSpPr>
          <p:cNvPr id="210955" name="Line 11"/>
          <p:cNvSpPr>
            <a:spLocks noChangeShapeType="1"/>
          </p:cNvSpPr>
          <p:nvPr/>
        </p:nvSpPr>
        <p:spPr bwMode="auto">
          <a:xfrm flipH="1" flipV="1">
            <a:off x="2676526" y="3001963"/>
            <a:ext cx="547211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0956" name="Text Box 12"/>
          <p:cNvSpPr txBox="1">
            <a:spLocks noChangeArrowheads="1"/>
          </p:cNvSpPr>
          <p:nvPr/>
        </p:nvSpPr>
        <p:spPr bwMode="auto">
          <a:xfrm>
            <a:off x="2819401" y="2281238"/>
            <a:ext cx="15610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800">
                <a:solidFill>
                  <a:schemeClr val="accent2"/>
                </a:solidFill>
              </a:rPr>
              <a:t>exitSuper</a:t>
            </a:r>
            <a:endParaRPr lang="ru-RU" altLang="ru-RU" sz="2800">
              <a:solidFill>
                <a:schemeClr val="accent2"/>
              </a:solidFill>
            </a:endParaRPr>
          </a:p>
        </p:txBody>
      </p:sp>
      <p:sp>
        <p:nvSpPr>
          <p:cNvPr id="210957" name="Text Box 13"/>
          <p:cNvSpPr txBox="1">
            <a:spLocks noChangeArrowheads="1"/>
          </p:cNvSpPr>
          <p:nvPr/>
        </p:nvSpPr>
        <p:spPr bwMode="auto">
          <a:xfrm>
            <a:off x="6812482" y="4906767"/>
            <a:ext cx="12580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800" dirty="0" err="1">
                <a:solidFill>
                  <a:schemeClr val="accent2"/>
                </a:solidFill>
              </a:rPr>
              <a:t>exitSub</a:t>
            </a:r>
            <a:endParaRPr lang="ru-RU" altLang="ru-RU" sz="2800" dirty="0">
              <a:solidFill>
                <a:schemeClr val="accent2"/>
              </a:solidFill>
            </a:endParaRPr>
          </a:p>
        </p:txBody>
      </p:sp>
      <p:sp>
        <p:nvSpPr>
          <p:cNvPr id="210958" name="Line 14"/>
          <p:cNvSpPr>
            <a:spLocks noChangeShapeType="1"/>
          </p:cNvSpPr>
          <p:nvPr/>
        </p:nvSpPr>
        <p:spPr bwMode="auto">
          <a:xfrm>
            <a:off x="6996114" y="4441825"/>
            <a:ext cx="7207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0959" name="Text Box 15"/>
          <p:cNvSpPr txBox="1">
            <a:spLocks noChangeArrowheads="1"/>
          </p:cNvSpPr>
          <p:nvPr/>
        </p:nvSpPr>
        <p:spPr bwMode="auto">
          <a:xfrm>
            <a:off x="6812482" y="5338567"/>
            <a:ext cx="16939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800" dirty="0">
                <a:solidFill>
                  <a:schemeClr val="accent2"/>
                </a:solidFill>
              </a:rPr>
              <a:t>enterSub2</a:t>
            </a:r>
            <a:endParaRPr lang="ru-RU" altLang="ru-RU" sz="2800" dirty="0">
              <a:solidFill>
                <a:schemeClr val="accent2"/>
              </a:solidFill>
            </a:endParaRPr>
          </a:p>
        </p:txBody>
      </p:sp>
    </p:spTree>
    <p:extLst>
      <p:ext uri="{BB962C8B-B14F-4D97-AF65-F5344CB8AC3E}">
        <p14:creationId xmlns:p14="http://schemas.microsoft.com/office/powerpoint/2010/main" val="29051183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ru-RU" altLang="ru-RU"/>
              <a:t>Параллельные подсостояния</a:t>
            </a:r>
          </a:p>
        </p:txBody>
      </p:sp>
      <p:sp>
        <p:nvSpPr>
          <p:cNvPr id="223235" name="Rectangle 3"/>
          <p:cNvSpPr>
            <a:spLocks noGrp="1" noChangeArrowheads="1"/>
          </p:cNvSpPr>
          <p:nvPr>
            <p:ph type="body" idx="1"/>
          </p:nvPr>
        </p:nvSpPr>
        <p:spPr/>
        <p:txBody>
          <a:bodyPr/>
          <a:lstStyle/>
          <a:p>
            <a:pPr>
              <a:lnSpc>
                <a:spcPct val="90000"/>
              </a:lnSpc>
            </a:pPr>
            <a:r>
              <a:rPr lang="ru-RU" altLang="ru-RU" b="1" i="1"/>
              <a:t>Параллельные подсостояния (concurrent substates)</a:t>
            </a:r>
            <a:r>
              <a:rPr lang="ru-RU" altLang="ru-RU"/>
              <a:t> позволяют специфицировать два и более подавтомата, которые могут выполняться параллельно внутри составного события. </a:t>
            </a:r>
          </a:p>
          <a:p>
            <a:pPr>
              <a:lnSpc>
                <a:spcPct val="90000"/>
              </a:lnSpc>
            </a:pPr>
            <a:r>
              <a:rPr lang="ru-RU" altLang="ru-RU"/>
              <a:t>Каждый из подавтоматов занимает некоторую область (регион) внутри составного состояния, которая отделяется от остальных горизонтальной пунктирной линией.</a:t>
            </a:r>
          </a:p>
          <a:p>
            <a:pPr>
              <a:lnSpc>
                <a:spcPct val="90000"/>
              </a:lnSpc>
            </a:pPr>
            <a:r>
              <a:rPr lang="ru-RU" altLang="ru-RU"/>
              <a:t>Если на диаграмме состояний имеется составное состояние с вложенными параллельными подсостояниями, то объект может одновременно находиться в каждом из этих подсостояний. </a:t>
            </a:r>
          </a:p>
        </p:txBody>
      </p:sp>
    </p:spTree>
    <p:extLst>
      <p:ext uri="{BB962C8B-B14F-4D97-AF65-F5344CB8AC3E}">
        <p14:creationId xmlns:p14="http://schemas.microsoft.com/office/powerpoint/2010/main" val="41625423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0" name="Rectangle 4"/>
          <p:cNvSpPr>
            <a:spLocks noGrp="1" noChangeArrowheads="1"/>
          </p:cNvSpPr>
          <p:nvPr>
            <p:ph type="title"/>
          </p:nvPr>
        </p:nvSpPr>
        <p:spPr/>
        <p:txBody>
          <a:bodyPr/>
          <a:lstStyle/>
          <a:p>
            <a:r>
              <a:rPr lang="ru-RU" altLang="ru-RU"/>
              <a:t>Параллельные подсостояния</a:t>
            </a:r>
          </a:p>
        </p:txBody>
      </p:sp>
      <p:pic>
        <p:nvPicPr>
          <p:cNvPr id="224262" name="Picture 6" descr="z17v02_gl6-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14310" y="1859091"/>
            <a:ext cx="8964612" cy="4124325"/>
          </a:xfr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0217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ru-RU" altLang="ru-RU" sz="4000"/>
              <a:t>Начальное и конечное псевдосостояния</a:t>
            </a:r>
          </a:p>
        </p:txBody>
      </p:sp>
      <p:pic>
        <p:nvPicPr>
          <p:cNvPr id="209925" name="Picture 5"/>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35189" y="2205038"/>
            <a:ext cx="7604125" cy="2633662"/>
          </a:xfrm>
          <a:noFill/>
          <a:ln/>
        </p:spPr>
      </p:pic>
      <p:sp>
        <p:nvSpPr>
          <p:cNvPr id="209926" name="Text Box 6"/>
          <p:cNvSpPr txBox="1">
            <a:spLocks noChangeArrowheads="1"/>
          </p:cNvSpPr>
          <p:nvPr/>
        </p:nvSpPr>
        <p:spPr bwMode="auto">
          <a:xfrm>
            <a:off x="1774826" y="5362576"/>
            <a:ext cx="2809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800">
                <a:solidFill>
                  <a:schemeClr val="accent2"/>
                </a:solidFill>
              </a:rPr>
              <a:t>Начальное </a:t>
            </a:r>
          </a:p>
          <a:p>
            <a:r>
              <a:rPr lang="ru-RU" altLang="ru-RU" sz="2800">
                <a:solidFill>
                  <a:schemeClr val="accent2"/>
                </a:solidFill>
              </a:rPr>
              <a:t>псевдосостояние</a:t>
            </a:r>
          </a:p>
        </p:txBody>
      </p:sp>
      <p:sp>
        <p:nvSpPr>
          <p:cNvPr id="209927" name="Line 7"/>
          <p:cNvSpPr>
            <a:spLocks noChangeShapeType="1"/>
          </p:cNvSpPr>
          <p:nvPr/>
        </p:nvSpPr>
        <p:spPr bwMode="auto">
          <a:xfrm flipV="1">
            <a:off x="2351088" y="4365626"/>
            <a:ext cx="0" cy="9366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09928" name="Text Box 8"/>
          <p:cNvSpPr txBox="1">
            <a:spLocks noChangeArrowheads="1"/>
          </p:cNvSpPr>
          <p:nvPr/>
        </p:nvSpPr>
        <p:spPr bwMode="auto">
          <a:xfrm>
            <a:off x="7391401" y="5362576"/>
            <a:ext cx="2809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800">
                <a:solidFill>
                  <a:schemeClr val="accent2"/>
                </a:solidFill>
              </a:rPr>
              <a:t>Конечное </a:t>
            </a:r>
          </a:p>
          <a:p>
            <a:r>
              <a:rPr lang="ru-RU" altLang="ru-RU" sz="2800">
                <a:solidFill>
                  <a:schemeClr val="accent2"/>
                </a:solidFill>
              </a:rPr>
              <a:t>псевдосостояние</a:t>
            </a:r>
          </a:p>
        </p:txBody>
      </p:sp>
      <p:sp>
        <p:nvSpPr>
          <p:cNvPr id="209929" name="Line 9"/>
          <p:cNvSpPr>
            <a:spLocks noChangeShapeType="1"/>
          </p:cNvSpPr>
          <p:nvPr/>
        </p:nvSpPr>
        <p:spPr bwMode="auto">
          <a:xfrm flipV="1">
            <a:off x="9409113" y="4508501"/>
            <a:ext cx="0" cy="9366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09930" name="Text Box 10"/>
          <p:cNvSpPr txBox="1">
            <a:spLocks noChangeArrowheads="1"/>
          </p:cNvSpPr>
          <p:nvPr/>
        </p:nvSpPr>
        <p:spPr bwMode="auto">
          <a:xfrm>
            <a:off x="2566988" y="2060576"/>
            <a:ext cx="158876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800">
                <a:solidFill>
                  <a:schemeClr val="accent2"/>
                </a:solidFill>
              </a:rPr>
              <a:t>Первое </a:t>
            </a:r>
          </a:p>
          <a:p>
            <a:r>
              <a:rPr lang="ru-RU" altLang="ru-RU" sz="2800">
                <a:solidFill>
                  <a:schemeClr val="accent2"/>
                </a:solidFill>
              </a:rPr>
              <a:t>действие</a:t>
            </a:r>
          </a:p>
        </p:txBody>
      </p:sp>
      <p:sp>
        <p:nvSpPr>
          <p:cNvPr id="209931" name="Line 11"/>
          <p:cNvSpPr>
            <a:spLocks noChangeShapeType="1"/>
          </p:cNvSpPr>
          <p:nvPr/>
        </p:nvSpPr>
        <p:spPr bwMode="auto">
          <a:xfrm>
            <a:off x="3359150" y="2997201"/>
            <a:ext cx="0" cy="12239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09932" name="Text Box 12"/>
          <p:cNvSpPr txBox="1">
            <a:spLocks noChangeArrowheads="1"/>
          </p:cNvSpPr>
          <p:nvPr/>
        </p:nvSpPr>
        <p:spPr bwMode="auto">
          <a:xfrm>
            <a:off x="7391401" y="2060576"/>
            <a:ext cx="193501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800">
                <a:solidFill>
                  <a:schemeClr val="accent2"/>
                </a:solidFill>
              </a:rPr>
              <a:t>Последнее </a:t>
            </a:r>
          </a:p>
          <a:p>
            <a:r>
              <a:rPr lang="ru-RU" altLang="ru-RU" sz="2800">
                <a:solidFill>
                  <a:schemeClr val="accent2"/>
                </a:solidFill>
              </a:rPr>
              <a:t>действие</a:t>
            </a:r>
          </a:p>
        </p:txBody>
      </p:sp>
      <p:sp>
        <p:nvSpPr>
          <p:cNvPr id="209933" name="Line 13"/>
          <p:cNvSpPr>
            <a:spLocks noChangeShapeType="1"/>
          </p:cNvSpPr>
          <p:nvPr/>
        </p:nvSpPr>
        <p:spPr bwMode="auto">
          <a:xfrm>
            <a:off x="8183563" y="2997201"/>
            <a:ext cx="0" cy="12239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Tree>
    <p:extLst>
      <p:ext uri="{BB962C8B-B14F-4D97-AF65-F5344CB8AC3E}">
        <p14:creationId xmlns:p14="http://schemas.microsoft.com/office/powerpoint/2010/main" val="20406288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ru-RU" altLang="ru-RU" sz="4000"/>
              <a:t>Диаграмма переходов состояний турникета метро</a:t>
            </a:r>
          </a:p>
        </p:txBody>
      </p:sp>
      <p:pic>
        <p:nvPicPr>
          <p:cNvPr id="214021" name="Picture 5"/>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39112" y="1737360"/>
            <a:ext cx="8310690" cy="2361875"/>
          </a:xfrm>
          <a:noFill/>
          <a:ln/>
        </p:spPr>
      </p:pic>
      <p:pic>
        <p:nvPicPr>
          <p:cNvPr id="2140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951" y="4164013"/>
            <a:ext cx="8785225" cy="257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7761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6600" dirty="0" smtClean="0"/>
              <a:t>Диаграмма состояний</a:t>
            </a:r>
            <a:endParaRPr lang="ru-RU" sz="6600" dirty="0"/>
          </a:p>
        </p:txBody>
      </p:sp>
      <p:sp>
        <p:nvSpPr>
          <p:cNvPr id="3" name="Текст 2"/>
          <p:cNvSpPr>
            <a:spLocks noGrp="1"/>
          </p:cNvSpPr>
          <p:nvPr>
            <p:ph type="body" idx="1"/>
          </p:nvPr>
        </p:nvSpPr>
        <p:spPr/>
        <p:txBody>
          <a:bodyPr/>
          <a:lstStyle/>
          <a:p>
            <a:endParaRPr lang="ru-RU"/>
          </a:p>
        </p:txBody>
      </p:sp>
      <p:sp>
        <p:nvSpPr>
          <p:cNvPr id="4" name="Номер слайда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893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ru-RU" altLang="ru-RU"/>
              <a:t>Выводы</a:t>
            </a:r>
          </a:p>
        </p:txBody>
      </p:sp>
      <p:sp>
        <p:nvSpPr>
          <p:cNvPr id="191491" name="Rectangle 3"/>
          <p:cNvSpPr>
            <a:spLocks noGrp="1" noChangeArrowheads="1"/>
          </p:cNvSpPr>
          <p:nvPr>
            <p:ph type="body" idx="1"/>
          </p:nvPr>
        </p:nvSpPr>
        <p:spPr/>
        <p:txBody>
          <a:bodyPr>
            <a:normAutofit/>
          </a:bodyPr>
          <a:lstStyle/>
          <a:p>
            <a:pPr lvl="1"/>
            <a:r>
              <a:rPr lang="ru-RU" altLang="ru-RU" sz="2400" dirty="0"/>
              <a:t>Конечные автоматы – мощное средство структурирования программ.</a:t>
            </a:r>
          </a:p>
          <a:p>
            <a:pPr lvl="1"/>
            <a:r>
              <a:rPr lang="ru-RU" altLang="ru-RU" sz="2400" dirty="0"/>
              <a:t>Но часто описывать и сопровождать КА проще не в виде диаграмм, а с помощью простого текстового языка.</a:t>
            </a:r>
          </a:p>
          <a:p>
            <a:pPr lvl="1"/>
            <a:r>
              <a:rPr lang="ru-RU" altLang="ru-RU" sz="2400" dirty="0"/>
              <a:t>Диаграммы полезны для обдумывания или демонстрации КА другим людям, но в процессе разработки текст гораздо удобнее.</a:t>
            </a:r>
          </a:p>
        </p:txBody>
      </p:sp>
    </p:spTree>
    <p:extLst>
      <p:ext uri="{BB962C8B-B14F-4D97-AF65-F5344CB8AC3E}">
        <p14:creationId xmlns:p14="http://schemas.microsoft.com/office/powerpoint/2010/main" val="20474301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8" name="Rectangle 4"/>
          <p:cNvSpPr>
            <a:spLocks noGrp="1" noChangeArrowheads="1"/>
          </p:cNvSpPr>
          <p:nvPr>
            <p:ph type="title"/>
          </p:nvPr>
        </p:nvSpPr>
        <p:spPr>
          <a:xfrm>
            <a:off x="3236976" y="286603"/>
            <a:ext cx="5157216" cy="582077"/>
          </a:xfrm>
        </p:spPr>
        <p:txBody>
          <a:bodyPr>
            <a:normAutofit fontScale="90000"/>
          </a:bodyPr>
          <a:lstStyle/>
          <a:p>
            <a:r>
              <a:rPr lang="ru-RU" altLang="ru-RU" dirty="0"/>
              <a:t>Телефонный аппарат</a:t>
            </a:r>
          </a:p>
        </p:txBody>
      </p:sp>
      <p:pic>
        <p:nvPicPr>
          <p:cNvPr id="226311" name="Picture 7" descr="gl6-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674" y="868680"/>
            <a:ext cx="8475598" cy="5851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7609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altLang="ru-RU" sz="6600" dirty="0" smtClean="0"/>
              <a:t>Диаграммы </a:t>
            </a:r>
            <a:r>
              <a:rPr lang="ru-RU" altLang="ru-RU" sz="6600" dirty="0"/>
              <a:t>деятельности</a:t>
            </a:r>
            <a:endParaRPr lang="ru-RU" sz="6600" dirty="0"/>
          </a:p>
        </p:txBody>
      </p:sp>
      <p:sp>
        <p:nvSpPr>
          <p:cNvPr id="3" name="Текст 2"/>
          <p:cNvSpPr>
            <a:spLocks noGrp="1"/>
          </p:cNvSpPr>
          <p:nvPr>
            <p:ph type="body" idx="1"/>
          </p:nvPr>
        </p:nvSpPr>
        <p:spPr/>
        <p:txBody>
          <a:bodyPr/>
          <a:lstStyle/>
          <a:p>
            <a:endParaRPr lang="ru-RU"/>
          </a:p>
        </p:txBody>
      </p:sp>
      <p:sp>
        <p:nvSpPr>
          <p:cNvPr id="4" name="Номер слайда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26566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ru-RU" altLang="ru-RU"/>
              <a:t>Диаграмма деятельности</a:t>
            </a:r>
          </a:p>
        </p:txBody>
      </p:sp>
      <p:sp>
        <p:nvSpPr>
          <p:cNvPr id="241667" name="Rectangle 3"/>
          <p:cNvSpPr>
            <a:spLocks noGrp="1" noChangeArrowheads="1"/>
          </p:cNvSpPr>
          <p:nvPr>
            <p:ph type="body" idx="1"/>
          </p:nvPr>
        </p:nvSpPr>
        <p:spPr/>
        <p:txBody>
          <a:bodyPr>
            <a:normAutofit/>
          </a:bodyPr>
          <a:lstStyle/>
          <a:p>
            <a:pPr>
              <a:lnSpc>
                <a:spcPct val="90000"/>
              </a:lnSpc>
            </a:pPr>
            <a:r>
              <a:rPr lang="ru-RU" altLang="ru-RU" sz="2400" dirty="0"/>
              <a:t>Представляет особую форму конечного автомата, в которой показываются процесс вычислений и потоки работ. </a:t>
            </a:r>
          </a:p>
          <a:p>
            <a:pPr>
              <a:lnSpc>
                <a:spcPct val="90000"/>
              </a:lnSpc>
            </a:pPr>
            <a:r>
              <a:rPr lang="ru-RU" altLang="ru-RU" sz="2400" dirty="0"/>
              <a:t>Выделяются не обычные состояния объекта, а состояния выполняемых вычислений — состояния действий. </a:t>
            </a:r>
          </a:p>
          <a:p>
            <a:pPr>
              <a:lnSpc>
                <a:spcPct val="90000"/>
              </a:lnSpc>
            </a:pPr>
            <a:r>
              <a:rPr lang="ru-RU" altLang="ru-RU" sz="2400" dirty="0"/>
              <a:t>Состояние действия считается атомарным (действие нельзя прервать) и выполняется за один квант времени, его нельзя подвергнуть декомпозиции. </a:t>
            </a:r>
          </a:p>
          <a:p>
            <a:pPr>
              <a:lnSpc>
                <a:spcPct val="90000"/>
              </a:lnSpc>
            </a:pPr>
            <a:r>
              <a:rPr lang="ru-RU" altLang="ru-RU" sz="2400" dirty="0"/>
              <a:t>Диаграммы деятельности схожи с блок-схемами алгоритмов.</a:t>
            </a:r>
          </a:p>
        </p:txBody>
      </p:sp>
    </p:spTree>
    <p:extLst>
      <p:ext uri="{BB962C8B-B14F-4D97-AF65-F5344CB8AC3E}">
        <p14:creationId xmlns:p14="http://schemas.microsoft.com/office/powerpoint/2010/main" val="32161369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ru-RU" altLang="ru-RU" smtClean="0"/>
              <a:t>Состояние действия</a:t>
            </a:r>
            <a:endParaRPr lang="ru-RU" altLang="ru-RU"/>
          </a:p>
        </p:txBody>
      </p:sp>
      <p:sp>
        <p:nvSpPr>
          <p:cNvPr id="259075" name="Rectangle 3"/>
          <p:cNvSpPr>
            <a:spLocks noGrp="1" noChangeArrowheads="1"/>
          </p:cNvSpPr>
          <p:nvPr>
            <p:ph type="body" idx="1"/>
          </p:nvPr>
        </p:nvSpPr>
        <p:spPr/>
        <p:txBody>
          <a:bodyPr/>
          <a:lstStyle/>
          <a:p>
            <a:r>
              <a:rPr lang="ru-RU" altLang="ru-RU" smtClean="0"/>
              <a:t>Состояние действия (action state) является специальным случаем состояния с некоторым входным действием и по крайней мере одним выходящим из состояния переходом. </a:t>
            </a:r>
          </a:p>
          <a:p>
            <a:r>
              <a:rPr lang="ru-RU" altLang="ru-RU" smtClean="0"/>
              <a:t>Этот переход неявно предполагает, что входное действие уже завершилось. </a:t>
            </a:r>
          </a:p>
          <a:p>
            <a:r>
              <a:rPr lang="ru-RU" altLang="ru-RU" smtClean="0"/>
              <a:t>Состояние действия не может иметь внутренних переходов, поскольку оно является элементарным. </a:t>
            </a:r>
          </a:p>
          <a:p>
            <a:r>
              <a:rPr lang="ru-RU" altLang="ru-RU" smtClean="0"/>
              <a:t>Обычное использование состояния действия заключается в моделировании одного шага выполнения алгоритма (процедуры) или потока управления. </a:t>
            </a:r>
          </a:p>
          <a:p>
            <a:r>
              <a:rPr lang="ru-RU" altLang="ru-RU" smtClean="0"/>
              <a:t>В качестве имени простого действия используют глагол с пояснительными словами или конкретная инструкция.</a:t>
            </a:r>
            <a:endParaRPr lang="ru-RU" altLang="ru-RU" dirty="0"/>
          </a:p>
        </p:txBody>
      </p:sp>
      <p:pic>
        <p:nvPicPr>
          <p:cNvPr id="259077" name="Picture 5" descr="gl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133" y="5148834"/>
            <a:ext cx="6769100" cy="106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493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ru-RU" altLang="ru-RU" sz="4000" dirty="0"/>
              <a:t>Элементы диаграммы деятельности</a:t>
            </a:r>
          </a:p>
        </p:txBody>
      </p:sp>
      <p:sp>
        <p:nvSpPr>
          <p:cNvPr id="243715" name="Rectangle 3"/>
          <p:cNvSpPr>
            <a:spLocks noGrp="1" noChangeArrowheads="1"/>
          </p:cNvSpPr>
          <p:nvPr>
            <p:ph idx="1"/>
          </p:nvPr>
        </p:nvSpPr>
        <p:spPr/>
        <p:txBody>
          <a:bodyPr/>
          <a:lstStyle/>
          <a:p>
            <a:pPr lvl="1">
              <a:lnSpc>
                <a:spcPct val="90000"/>
              </a:lnSpc>
            </a:pPr>
            <a:r>
              <a:rPr lang="ru-RU" altLang="ru-RU" sz="2400" b="1" dirty="0"/>
              <a:t>начальное состояние</a:t>
            </a:r>
            <a:r>
              <a:rPr lang="ru-RU" altLang="ru-RU" sz="2400" dirty="0"/>
              <a:t> (черный кружок);</a:t>
            </a:r>
          </a:p>
          <a:p>
            <a:pPr lvl="1">
              <a:lnSpc>
                <a:spcPct val="90000"/>
              </a:lnSpc>
            </a:pPr>
            <a:r>
              <a:rPr lang="ru-RU" altLang="ru-RU" sz="2400" b="1" dirty="0"/>
              <a:t>конечное состояние</a:t>
            </a:r>
            <a:r>
              <a:rPr lang="ru-RU" altLang="ru-RU" sz="2400" dirty="0"/>
              <a:t> (</a:t>
            </a:r>
            <a:r>
              <a:rPr lang="ru-RU" altLang="ru-RU" sz="2400" dirty="0" err="1"/>
              <a:t>незакрашенный</a:t>
            </a:r>
            <a:r>
              <a:rPr lang="ru-RU" altLang="ru-RU" sz="2400" dirty="0"/>
              <a:t> кружок, в котором размещен черный кружок меньшего размера).</a:t>
            </a:r>
          </a:p>
          <a:p>
            <a:pPr lvl="1">
              <a:lnSpc>
                <a:spcPct val="90000"/>
              </a:lnSpc>
            </a:pPr>
            <a:r>
              <a:rPr lang="ru-RU" altLang="ru-RU" sz="2400" b="1" dirty="0"/>
              <a:t>ветвление</a:t>
            </a:r>
            <a:r>
              <a:rPr lang="ru-RU" altLang="ru-RU" sz="2400" dirty="0"/>
              <a:t> (ромбик с одной входящей и несколькими исходящими стрелками);</a:t>
            </a:r>
          </a:p>
          <a:p>
            <a:pPr lvl="1">
              <a:lnSpc>
                <a:spcPct val="90000"/>
              </a:lnSpc>
            </a:pPr>
            <a:r>
              <a:rPr lang="ru-RU" altLang="ru-RU" sz="2400" b="1" dirty="0"/>
              <a:t>объединение</a:t>
            </a:r>
            <a:r>
              <a:rPr lang="ru-RU" altLang="ru-RU" sz="2400" dirty="0"/>
              <a:t> (ромбик с несколькими входящими и одной исходящей стрелкой);</a:t>
            </a:r>
          </a:p>
        </p:txBody>
      </p:sp>
      <p:pic>
        <p:nvPicPr>
          <p:cNvPr id="243719" name="Picture 7" descr="1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2608" y="4265867"/>
            <a:ext cx="7129462" cy="2182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9983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4" name="Rectangle 4"/>
          <p:cNvSpPr>
            <a:spLocks noGrp="1" noChangeArrowheads="1"/>
          </p:cNvSpPr>
          <p:nvPr>
            <p:ph type="title"/>
          </p:nvPr>
        </p:nvSpPr>
        <p:spPr/>
        <p:txBody>
          <a:bodyPr/>
          <a:lstStyle/>
          <a:p>
            <a:r>
              <a:rPr lang="ru-RU" altLang="ru-RU" sz="4000"/>
              <a:t>Решение квадратного уравнения</a:t>
            </a:r>
          </a:p>
        </p:txBody>
      </p:sp>
      <p:sp>
        <p:nvSpPr>
          <p:cNvPr id="245767" name="AutoShape 7" descr="z17v03_gl7-3"/>
          <p:cNvSpPr>
            <a:spLocks noChangeAspect="1" noChangeArrowheads="1"/>
          </p:cNvSpPr>
          <p:nvPr/>
        </p:nvSpPr>
        <p:spPr bwMode="auto">
          <a:xfrm>
            <a:off x="1679575" y="46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ru-RU"/>
          </a:p>
        </p:txBody>
      </p:sp>
      <p:sp>
        <p:nvSpPr>
          <p:cNvPr id="245769" name="AutoShape 9" descr="z17v03_gl7-3"/>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ru-RU"/>
          </a:p>
        </p:txBody>
      </p:sp>
      <p:sp>
        <p:nvSpPr>
          <p:cNvPr id="245771" name="AutoShape 11" descr="z17v03_gl7-3"/>
          <p:cNvSpPr>
            <a:spLocks noChangeAspect="1" noChangeArrowheads="1"/>
          </p:cNvSpPr>
          <p:nvPr/>
        </p:nvSpPr>
        <p:spPr bwMode="auto">
          <a:xfrm>
            <a:off x="1679575" y="46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ru-RU"/>
          </a:p>
        </p:txBody>
      </p:sp>
      <p:sp>
        <p:nvSpPr>
          <p:cNvPr id="245773" name="AutoShape 13" descr="z17v03_gl7-3"/>
          <p:cNvSpPr>
            <a:spLocks noChangeAspect="1" noChangeArrowheads="1"/>
          </p:cNvSpPr>
          <p:nvPr/>
        </p:nvSpPr>
        <p:spPr bwMode="auto">
          <a:xfrm>
            <a:off x="1679575" y="46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ru-RU"/>
          </a:p>
        </p:txBody>
      </p:sp>
      <p:pic>
        <p:nvPicPr>
          <p:cNvPr id="245774" name="Picture 14" descr="z17v03_gl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080" y="1838316"/>
            <a:ext cx="5808218" cy="4770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4881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ru-RU" altLang="ru-RU" sz="4000"/>
              <a:t>Элементы диаграммы деятельности</a:t>
            </a:r>
          </a:p>
        </p:txBody>
      </p:sp>
      <p:sp>
        <p:nvSpPr>
          <p:cNvPr id="262147" name="Rectangle 3"/>
          <p:cNvSpPr>
            <a:spLocks noGrp="1" noChangeArrowheads="1"/>
          </p:cNvSpPr>
          <p:nvPr>
            <p:ph idx="1"/>
          </p:nvPr>
        </p:nvSpPr>
        <p:spPr/>
        <p:txBody>
          <a:bodyPr/>
          <a:lstStyle/>
          <a:p>
            <a:pPr lvl="1">
              <a:lnSpc>
                <a:spcPct val="90000"/>
              </a:lnSpc>
            </a:pPr>
            <a:r>
              <a:rPr lang="ru-RU" altLang="ru-RU" sz="2400" b="1"/>
              <a:t>линейка синхронизации</a:t>
            </a:r>
            <a:r>
              <a:rPr lang="ru-RU" altLang="ru-RU" sz="2400"/>
              <a:t> — разделение (жирная горизонтальная линия с одной входящей и несколькими исходящими стрелками), слияние (жирная горизонтальная линия с несколькими входящими и одной исходящей стрелкой);</a:t>
            </a:r>
          </a:p>
          <a:p>
            <a:pPr>
              <a:lnSpc>
                <a:spcPct val="90000"/>
              </a:lnSpc>
            </a:pPr>
            <a:endParaRPr lang="ru-RU" altLang="ru-RU" sz="2400"/>
          </a:p>
        </p:txBody>
      </p:sp>
      <p:pic>
        <p:nvPicPr>
          <p:cNvPr id="262148" name="Picture 4" descr="gl7-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68464" y="3429001"/>
            <a:ext cx="3419475" cy="1738313"/>
          </a:xfrm>
          <a:prstGeom prst="rect">
            <a:avLst/>
          </a:prstGeom>
          <a:noFill/>
          <a:extLst>
            <a:ext uri="{909E8E84-426E-40DD-AFC4-6F175D3DCCD1}">
              <a14:hiddenFill xmlns:a14="http://schemas.microsoft.com/office/drawing/2010/main">
                <a:solidFill>
                  <a:srgbClr val="FFFFFF"/>
                </a:solidFill>
              </a14:hiddenFill>
            </a:ext>
          </a:extLst>
        </p:spPr>
      </p:pic>
      <p:pic>
        <p:nvPicPr>
          <p:cNvPr id="262151" name="Picture 7" descr="1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839" y="3068638"/>
            <a:ext cx="5184775" cy="375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3325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0" name="Rectangle 4"/>
          <p:cNvSpPr>
            <a:spLocks noGrp="1" noChangeArrowheads="1"/>
          </p:cNvSpPr>
          <p:nvPr>
            <p:ph type="title"/>
          </p:nvPr>
        </p:nvSpPr>
        <p:spPr>
          <a:xfrm>
            <a:off x="1453896" y="131155"/>
            <a:ext cx="4096512" cy="1450757"/>
          </a:xfrm>
        </p:spPr>
        <p:txBody>
          <a:bodyPr/>
          <a:lstStyle/>
          <a:p>
            <a:r>
              <a:rPr lang="ru-RU" altLang="ru-RU" dirty="0"/>
              <a:t>Приготовление напитка</a:t>
            </a:r>
          </a:p>
        </p:txBody>
      </p:sp>
      <p:pic>
        <p:nvPicPr>
          <p:cNvPr id="249862" name="Picture 6" descr="z17v03_gl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6570" y="-100584"/>
            <a:ext cx="57959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9947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ru-RU" altLang="ru-RU"/>
              <a:t>Дорожки</a:t>
            </a:r>
          </a:p>
        </p:txBody>
      </p:sp>
      <p:pic>
        <p:nvPicPr>
          <p:cNvPr id="248837" name="Picture 5" descr="z17v03_gl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9041" y="1737360"/>
            <a:ext cx="4265612" cy="504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4195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ru-RU" altLang="ru-RU"/>
              <a:t>Динамические модели</a:t>
            </a:r>
          </a:p>
        </p:txBody>
      </p:sp>
      <p:sp>
        <p:nvSpPr>
          <p:cNvPr id="193539" name="Rectangle 3"/>
          <p:cNvSpPr>
            <a:spLocks noGrp="1" noChangeArrowheads="1"/>
          </p:cNvSpPr>
          <p:nvPr>
            <p:ph type="body" idx="1"/>
          </p:nvPr>
        </p:nvSpPr>
        <p:spPr/>
        <p:txBody>
          <a:bodyPr>
            <a:normAutofit/>
          </a:bodyPr>
          <a:lstStyle/>
          <a:p>
            <a:r>
              <a:rPr lang="ru-RU" altLang="ru-RU" sz="2400" b="1"/>
              <a:t>Динамические модели</a:t>
            </a:r>
            <a:r>
              <a:rPr lang="ru-RU" altLang="ru-RU" sz="2400"/>
              <a:t> обеспечивают представление поведения систем. </a:t>
            </a:r>
            <a:endParaRPr lang="en-US" altLang="ru-RU" sz="2400"/>
          </a:p>
          <a:p>
            <a:r>
              <a:rPr lang="ru-RU" altLang="ru-RU" sz="2400"/>
              <a:t>«Динамизм» этих моделей состоит в том, что в них отражается </a:t>
            </a:r>
            <a:r>
              <a:rPr lang="ru-RU" altLang="ru-RU" sz="2400" b="1"/>
              <a:t>изменение состояний в процессе работы системы</a:t>
            </a:r>
            <a:r>
              <a:rPr lang="ru-RU" altLang="ru-RU" sz="2400"/>
              <a:t> (в зависимости от времени). </a:t>
            </a:r>
            <a:endParaRPr lang="en-US" altLang="ru-RU" sz="2400"/>
          </a:p>
          <a:p>
            <a:r>
              <a:rPr lang="ru-RU" altLang="ru-RU" sz="2400"/>
              <a:t>Для моделирования поведения системы используют: </a:t>
            </a:r>
          </a:p>
          <a:p>
            <a:pPr lvl="1"/>
            <a:r>
              <a:rPr lang="ru-RU" altLang="ru-RU" sz="2000"/>
              <a:t>автоматы; </a:t>
            </a:r>
          </a:p>
          <a:p>
            <a:pPr lvl="1"/>
            <a:r>
              <a:rPr lang="ru-RU" altLang="ru-RU" sz="2000"/>
              <a:t>взаимодействия.</a:t>
            </a:r>
          </a:p>
        </p:txBody>
      </p:sp>
    </p:spTree>
    <p:extLst>
      <p:ext uri="{BB962C8B-B14F-4D97-AF65-F5344CB8AC3E}">
        <p14:creationId xmlns:p14="http://schemas.microsoft.com/office/powerpoint/2010/main" val="17980227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2" name="Rectangle 4"/>
          <p:cNvSpPr>
            <a:spLocks noGrp="1" noChangeArrowheads="1"/>
          </p:cNvSpPr>
          <p:nvPr>
            <p:ph type="title"/>
          </p:nvPr>
        </p:nvSpPr>
        <p:spPr/>
        <p:txBody>
          <a:bodyPr/>
          <a:lstStyle/>
          <a:p>
            <a:endParaRPr lang="ru-RU" altLang="ru-RU"/>
          </a:p>
        </p:txBody>
      </p:sp>
      <p:pic>
        <p:nvPicPr>
          <p:cNvPr id="263174" name="Picture 6" descr="1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7057" y="386399"/>
            <a:ext cx="6335713" cy="632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56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ru-RU" altLang="ru-RU"/>
              <a:t>Синхронизация</a:t>
            </a:r>
          </a:p>
        </p:txBody>
      </p:sp>
      <p:pic>
        <p:nvPicPr>
          <p:cNvPr id="257028" name="Picture 4" descr="z17v03_gl7-10"/>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5880100" y="0"/>
            <a:ext cx="43497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0420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ru-RU" altLang="ru-RU" sz="4000"/>
              <a:t>Диаграмма деятельности как модель рабочего процесса</a:t>
            </a:r>
          </a:p>
        </p:txBody>
      </p:sp>
      <p:sp>
        <p:nvSpPr>
          <p:cNvPr id="258051" name="Rectangle 3"/>
          <p:cNvSpPr>
            <a:spLocks noGrp="1" noChangeArrowheads="1"/>
          </p:cNvSpPr>
          <p:nvPr>
            <p:ph type="body" idx="1"/>
          </p:nvPr>
        </p:nvSpPr>
        <p:spPr/>
        <p:txBody>
          <a:bodyPr>
            <a:normAutofit lnSpcReduction="10000"/>
          </a:bodyPr>
          <a:lstStyle/>
          <a:p>
            <a:pPr marL="304800" indent="-304800">
              <a:buFont typeface="Wingdings" panose="05000000000000000000" pitchFamily="2" charset="2"/>
              <a:buAutoNum type="arabicPeriod"/>
            </a:pPr>
            <a:r>
              <a:rPr lang="ru-RU" altLang="ru-RU" sz="2400"/>
              <a:t>Выделите какой-либо участок рабочего процесса. Проектируя непростые системы, невозможно отразить все представляющие интерес последовательности на одной диаграмме.</a:t>
            </a:r>
          </a:p>
          <a:p>
            <a:pPr marL="304800" indent="-304800">
              <a:buFont typeface="Wingdings" panose="05000000000000000000" pitchFamily="2" charset="2"/>
              <a:buAutoNum type="arabicPeriod"/>
            </a:pPr>
            <a:r>
              <a:rPr lang="ru-RU" altLang="ru-RU" sz="2400"/>
              <a:t>Выберите бизнес-объекты, на которые возложена ответственность высокого уровня за части всего рабочего процесса. Это могут быть реальные сущности, вошедшие в системный словарь, или более абстрактные объекты. В любом случае следует создать отдельную дорожку для каждого бизнес-объекта.</a:t>
            </a:r>
          </a:p>
          <a:p>
            <a:pPr marL="304800" indent="-304800">
              <a:buFont typeface="Wingdings" panose="05000000000000000000" pitchFamily="2" charset="2"/>
              <a:buAutoNum type="arabicPeriod"/>
            </a:pPr>
            <a:r>
              <a:rPr lang="ru-RU" altLang="ru-RU" sz="2400"/>
              <a:t>Идентифицируйте предусловия для начального состояния рабочего процесса и постусловия для его конечного состояния. Это поможет при моделировании границ процесса.</a:t>
            </a:r>
          </a:p>
        </p:txBody>
      </p:sp>
    </p:spTree>
    <p:extLst>
      <p:ext uri="{BB962C8B-B14F-4D97-AF65-F5344CB8AC3E}">
        <p14:creationId xmlns:p14="http://schemas.microsoft.com/office/powerpoint/2010/main" val="41610442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ru-RU" altLang="ru-RU" sz="4000"/>
              <a:t>Диаграмма деятельности как модель рабочего процесса</a:t>
            </a:r>
          </a:p>
        </p:txBody>
      </p:sp>
      <p:sp>
        <p:nvSpPr>
          <p:cNvPr id="267267" name="Rectangle 3"/>
          <p:cNvSpPr>
            <a:spLocks noGrp="1" noChangeArrowheads="1"/>
          </p:cNvSpPr>
          <p:nvPr>
            <p:ph type="body" idx="1"/>
          </p:nvPr>
        </p:nvSpPr>
        <p:spPr/>
        <p:txBody>
          <a:bodyPr/>
          <a:lstStyle/>
          <a:p>
            <a:pPr marL="457200" indent="-457200">
              <a:buFont typeface="Wingdings" panose="05000000000000000000" pitchFamily="2" charset="2"/>
              <a:buAutoNum type="arabicPeriod" startAt="4"/>
            </a:pPr>
            <a:r>
              <a:rPr lang="ru-RU" altLang="ru-RU" sz="2400"/>
              <a:t>Начиная с исходного состояния опишите деятельности и действия, выполняемые в различные моменты времени, а затем отразите их на диаграмме деятельности в виде состояний деятельности или действий.</a:t>
            </a:r>
          </a:p>
          <a:p>
            <a:pPr marL="457200" indent="-457200">
              <a:buFont typeface="Wingdings" panose="05000000000000000000" pitchFamily="2" charset="2"/>
              <a:buAutoNum type="arabicPeriod" startAt="4"/>
            </a:pPr>
            <a:r>
              <a:rPr lang="ru-RU" altLang="ru-RU" sz="2400"/>
              <a:t>Сложные действия или множества действий, встречающиеся многократно, следует свернуть в состояния деятельности и для каждого из таких состояний составить отдельную диаграмму деятельности.</a:t>
            </a:r>
          </a:p>
          <a:p>
            <a:pPr marL="457200" indent="-457200">
              <a:buFont typeface="Wingdings" panose="05000000000000000000" pitchFamily="2" charset="2"/>
              <a:buAutoNum type="arabicPeriod" startAt="4"/>
            </a:pPr>
            <a:r>
              <a:rPr lang="ru-RU" altLang="ru-RU" sz="2400"/>
              <a:t>Изобразите переходы, соединяющие состояния этих деятельностей и действий. Сначала нужно сосредоточиться на последовательных потоках, затем перейти к ветвлениям и в последнюю очередь рассмотреть разделения и слияния.</a:t>
            </a:r>
          </a:p>
        </p:txBody>
      </p:sp>
    </p:spTree>
    <p:extLst>
      <p:ext uri="{BB962C8B-B14F-4D97-AF65-F5344CB8AC3E}">
        <p14:creationId xmlns:p14="http://schemas.microsoft.com/office/powerpoint/2010/main" val="13641841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ru-RU" altLang="ru-RU" sz="4000"/>
              <a:t>Диаграмма деятельности как модель рабочего процесса</a:t>
            </a:r>
          </a:p>
        </p:txBody>
      </p:sp>
      <p:sp>
        <p:nvSpPr>
          <p:cNvPr id="268291" name="Rectangle 3"/>
          <p:cNvSpPr>
            <a:spLocks noGrp="1" noChangeArrowheads="1"/>
          </p:cNvSpPr>
          <p:nvPr>
            <p:ph type="body" idx="1"/>
          </p:nvPr>
        </p:nvSpPr>
        <p:spPr/>
        <p:txBody>
          <a:bodyPr>
            <a:normAutofit/>
          </a:bodyPr>
          <a:lstStyle/>
          <a:p>
            <a:pPr marL="533400" indent="-533400">
              <a:buFont typeface="Wingdings" panose="05000000000000000000" pitchFamily="2" charset="2"/>
              <a:buAutoNum type="arabicPeriod" startAt="7"/>
            </a:pPr>
            <a:r>
              <a:rPr lang="ru-RU" altLang="ru-RU" sz="2800" dirty="0"/>
              <a:t>Если в рабочий процесс вовлечены важные объекты, изобразите их на диаграмме деятельности. В случае необходимости следует показать изменение значений и состояний таких объектов, чтобы прояснить суть траектории каждого.</a:t>
            </a:r>
          </a:p>
        </p:txBody>
      </p:sp>
    </p:spTree>
    <p:extLst>
      <p:ext uri="{BB962C8B-B14F-4D97-AF65-F5344CB8AC3E}">
        <p14:creationId xmlns:p14="http://schemas.microsoft.com/office/powerpoint/2010/main" val="9056692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ru-RU" altLang="ru-RU"/>
              <a:t>Моделирование операции</a:t>
            </a:r>
          </a:p>
        </p:txBody>
      </p:sp>
      <p:sp>
        <p:nvSpPr>
          <p:cNvPr id="272387" name="Rectangle 3"/>
          <p:cNvSpPr>
            <a:spLocks noGrp="1" noChangeArrowheads="1"/>
          </p:cNvSpPr>
          <p:nvPr>
            <p:ph type="body" idx="1"/>
          </p:nvPr>
        </p:nvSpPr>
        <p:spPr/>
        <p:txBody>
          <a:bodyPr>
            <a:normAutofit lnSpcReduction="10000"/>
          </a:bodyPr>
          <a:lstStyle/>
          <a:p>
            <a:pPr marL="381000" indent="-381000">
              <a:buFont typeface="Wingdings" panose="05000000000000000000" pitchFamily="2" charset="2"/>
              <a:buAutoNum type="arabicPeriod"/>
            </a:pPr>
            <a:r>
              <a:rPr lang="ru-RU" altLang="ru-RU" sz="2400"/>
              <a:t>Выявить абстракции, относящиеся к операции. Сюда относятся параметры операции (включая тип возвращаемого значения, если таковое имеется), атрибуты объемлющего класса и некоторых соседних классов.</a:t>
            </a:r>
          </a:p>
          <a:p>
            <a:pPr marL="381000" indent="-381000">
              <a:buFont typeface="Wingdings" panose="05000000000000000000" pitchFamily="2" charset="2"/>
              <a:buAutoNum type="arabicPeriod"/>
            </a:pPr>
            <a:r>
              <a:rPr lang="ru-RU" altLang="ru-RU" sz="2400"/>
              <a:t>Идентифицируйте предусловия в начальном состоянии и постусловия в конечном состоянии операции. Следует идентифицировать также инварианты объемлющего класса, которые должны сохраняться во время выполнения операции.</a:t>
            </a:r>
          </a:p>
          <a:p>
            <a:pPr marL="381000" indent="-381000">
              <a:buFont typeface="Wingdings" panose="05000000000000000000" pitchFamily="2" charset="2"/>
              <a:buAutoNum type="arabicPeriod"/>
            </a:pPr>
            <a:r>
              <a:rPr lang="ru-RU" altLang="ru-RU" sz="2400"/>
              <a:t>Начиная с исходного состояния операции, специфицируйте деятельности и действия, протекающие во времени, и изобразите их на диаграмме деятельности в виде состояний деятельности или действий.</a:t>
            </a:r>
          </a:p>
        </p:txBody>
      </p:sp>
    </p:spTree>
    <p:extLst>
      <p:ext uri="{BB962C8B-B14F-4D97-AF65-F5344CB8AC3E}">
        <p14:creationId xmlns:p14="http://schemas.microsoft.com/office/powerpoint/2010/main" val="14675792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ru-RU" altLang="ru-RU"/>
              <a:t>Моделирование операции</a:t>
            </a:r>
          </a:p>
        </p:txBody>
      </p:sp>
      <p:sp>
        <p:nvSpPr>
          <p:cNvPr id="273411" name="Rectangle 3"/>
          <p:cNvSpPr>
            <a:spLocks noGrp="1" noChangeArrowheads="1"/>
          </p:cNvSpPr>
          <p:nvPr>
            <p:ph type="body" idx="1"/>
          </p:nvPr>
        </p:nvSpPr>
        <p:spPr/>
        <p:txBody>
          <a:bodyPr>
            <a:normAutofit/>
          </a:bodyPr>
          <a:lstStyle/>
          <a:p>
            <a:pPr marL="533400" indent="-533400">
              <a:buFont typeface="Wingdings" panose="05000000000000000000" pitchFamily="2" charset="2"/>
              <a:buAutoNum type="arabicPeriod" startAt="4"/>
            </a:pPr>
            <a:r>
              <a:rPr lang="ru-RU" altLang="ru-RU" sz="2800" dirty="0"/>
              <a:t>При необходимости используйте точки ветвления для описания условных переходов и итераций.</a:t>
            </a:r>
          </a:p>
          <a:p>
            <a:pPr marL="533400" indent="-533400">
              <a:buFont typeface="Wingdings" panose="05000000000000000000" pitchFamily="2" charset="2"/>
              <a:buAutoNum type="arabicPeriod" startAt="4"/>
            </a:pPr>
            <a:r>
              <a:rPr lang="ru-RU" altLang="ru-RU" sz="2800" dirty="0"/>
              <a:t>Лишь в том случае, если владельцем операции является активный класс, используйте точки разделения и слияния для описания параллельных потоков выполнения, если в этом возникает необходимость.</a:t>
            </a:r>
          </a:p>
        </p:txBody>
      </p:sp>
    </p:spTree>
    <p:extLst>
      <p:ext uri="{BB962C8B-B14F-4D97-AF65-F5344CB8AC3E}">
        <p14:creationId xmlns:p14="http://schemas.microsoft.com/office/powerpoint/2010/main" val="35338881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ru-RU" altLang="ru-RU" sz="4000"/>
              <a:t>Структурированная диаграмма</a:t>
            </a:r>
          </a:p>
        </p:txBody>
      </p:sp>
      <p:sp>
        <p:nvSpPr>
          <p:cNvPr id="277507" name="Rectangle 3"/>
          <p:cNvSpPr>
            <a:spLocks noGrp="1" noChangeArrowheads="1"/>
          </p:cNvSpPr>
          <p:nvPr>
            <p:ph type="body" idx="1"/>
          </p:nvPr>
        </p:nvSpPr>
        <p:spPr/>
        <p:txBody>
          <a:bodyPr/>
          <a:lstStyle/>
          <a:p>
            <a:r>
              <a:rPr lang="ru-RU" altLang="ru-RU" sz="2400"/>
              <a:t>Диаграмму деятельности можно признать хорошо структурированной, если она:</a:t>
            </a:r>
          </a:p>
          <a:p>
            <a:pPr lvl="1"/>
            <a:r>
              <a:rPr lang="ru-RU" altLang="ru-RU" sz="2400"/>
              <a:t>сконцентрирована на описании одного аспекта динамики системы;</a:t>
            </a:r>
          </a:p>
          <a:p>
            <a:pPr lvl="1"/>
            <a:r>
              <a:rPr lang="ru-RU" altLang="ru-RU" sz="2400"/>
              <a:t>содержит только те элементы, которые существенны для понимания этого аспекта;</a:t>
            </a:r>
          </a:p>
          <a:p>
            <a:pPr lvl="1"/>
            <a:r>
              <a:rPr lang="ru-RU" altLang="ru-RU" sz="2400"/>
              <a:t>представляет лишь те детали, которые соответствуют своему уровню абстракции; не должно быть дополнений, которые не являются необходимыми для понимания;</a:t>
            </a:r>
          </a:p>
          <a:p>
            <a:pPr lvl="1"/>
            <a:r>
              <a:rPr lang="ru-RU" altLang="ru-RU" sz="2400"/>
              <a:t>не настолько кратка, чтобы читатель упустил из виду важные аспекты семантики.</a:t>
            </a:r>
          </a:p>
        </p:txBody>
      </p:sp>
    </p:spTree>
    <p:extLst>
      <p:ext uri="{BB962C8B-B14F-4D97-AF65-F5344CB8AC3E}">
        <p14:creationId xmlns:p14="http://schemas.microsoft.com/office/powerpoint/2010/main" val="16329204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ru-RU" altLang="ru-RU" sz="4000"/>
              <a:t>Принципы создания диаграмм деятельности</a:t>
            </a:r>
          </a:p>
        </p:txBody>
      </p:sp>
      <p:sp>
        <p:nvSpPr>
          <p:cNvPr id="278531" name="Rectangle 3"/>
          <p:cNvSpPr>
            <a:spLocks noGrp="1" noChangeArrowheads="1"/>
          </p:cNvSpPr>
          <p:nvPr>
            <p:ph type="body" idx="1"/>
          </p:nvPr>
        </p:nvSpPr>
        <p:spPr/>
        <p:txBody>
          <a:bodyPr>
            <a:normAutofit/>
          </a:bodyPr>
          <a:lstStyle/>
          <a:p>
            <a:pPr lvl="1">
              <a:lnSpc>
                <a:spcPct val="90000"/>
              </a:lnSpc>
            </a:pPr>
            <a:r>
              <a:rPr lang="ru-RU" altLang="ru-RU" sz="2400" dirty="0"/>
              <a:t>дайте диаграмме имя, соответствующее ее назначению;</a:t>
            </a:r>
          </a:p>
          <a:p>
            <a:pPr lvl="1">
              <a:lnSpc>
                <a:spcPct val="90000"/>
              </a:lnSpc>
            </a:pPr>
            <a:r>
              <a:rPr lang="ru-RU" altLang="ru-RU" sz="2400" dirty="0"/>
              <a:t>начинайте с моделирования главного потока. Ветвления, параллельность и траектории объектов являются второстепенными деталями, которые можно изобразить на отдельной диаграмме;</a:t>
            </a:r>
          </a:p>
          <a:p>
            <a:pPr lvl="1">
              <a:lnSpc>
                <a:spcPct val="90000"/>
              </a:lnSpc>
            </a:pPr>
            <a:r>
              <a:rPr lang="ru-RU" altLang="ru-RU" sz="2400" dirty="0"/>
              <a:t>располагайте элементы так, чтобы число пересечений было минимальным;</a:t>
            </a:r>
          </a:p>
          <a:p>
            <a:pPr lvl="1">
              <a:lnSpc>
                <a:spcPct val="90000"/>
              </a:lnSpc>
            </a:pPr>
            <a:r>
              <a:rPr lang="ru-RU" altLang="ru-RU" sz="2400" dirty="0"/>
              <a:t>используйте примечания и закраску, чтобы привлечь внимание к важным особенностям диаграммы.</a:t>
            </a:r>
          </a:p>
        </p:txBody>
      </p:sp>
    </p:spTree>
    <p:extLst>
      <p:ext uri="{BB962C8B-B14F-4D97-AF65-F5344CB8AC3E}">
        <p14:creationId xmlns:p14="http://schemas.microsoft.com/office/powerpoint/2010/main" val="6016933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normAutofit/>
          </a:bodyPr>
          <a:lstStyle/>
          <a:p>
            <a:r>
              <a:rPr lang="ru-RU" altLang="ru-RU" sz="6600" dirty="0" smtClean="0"/>
              <a:t>Диаграммы последовательности и кооперации</a:t>
            </a:r>
            <a:endParaRPr lang="ru-RU" sz="6600" dirty="0"/>
          </a:p>
        </p:txBody>
      </p:sp>
      <p:sp>
        <p:nvSpPr>
          <p:cNvPr id="6" name="Текст 5"/>
          <p:cNvSpPr>
            <a:spLocks noGrp="1"/>
          </p:cNvSpPr>
          <p:nvPr>
            <p:ph type="body" idx="1"/>
          </p:nvPr>
        </p:nvSpPr>
        <p:spPr/>
        <p:txBody>
          <a:bodyPr/>
          <a:lstStyle/>
          <a:p>
            <a:endParaRPr lang="ru-RU"/>
          </a:p>
        </p:txBody>
      </p:sp>
      <p:sp>
        <p:nvSpPr>
          <p:cNvPr id="4" name="Номер слайда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1333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ru-RU" altLang="ru-RU"/>
              <a:t>Моделирование поведения</a:t>
            </a:r>
          </a:p>
        </p:txBody>
      </p:sp>
      <p:sp>
        <p:nvSpPr>
          <p:cNvPr id="192515" name="Rectangle 3"/>
          <p:cNvSpPr>
            <a:spLocks noGrp="1" noChangeArrowheads="1"/>
          </p:cNvSpPr>
          <p:nvPr>
            <p:ph type="body" idx="1"/>
          </p:nvPr>
        </p:nvSpPr>
        <p:spPr/>
        <p:txBody>
          <a:bodyPr>
            <a:normAutofit lnSpcReduction="10000"/>
          </a:bodyPr>
          <a:lstStyle/>
          <a:p>
            <a:r>
              <a:rPr lang="ru-RU" altLang="ru-RU" sz="2400" b="1"/>
              <a:t>Автомат</a:t>
            </a:r>
            <a:r>
              <a:rPr lang="ru-RU" altLang="ru-RU" sz="2400"/>
              <a:t> (</a:t>
            </a:r>
            <a:r>
              <a:rPr lang="en-US" altLang="ru-RU" sz="2400" b="1"/>
              <a:t>State machine</a:t>
            </a:r>
            <a:r>
              <a:rPr lang="ru-RU" altLang="ru-RU" sz="2400"/>
              <a:t>) описывает поведение в терминах последовательности состояний, через которые проходит объект в течение своей жизни. </a:t>
            </a:r>
            <a:endParaRPr lang="en-US" altLang="ru-RU" sz="2400"/>
          </a:p>
          <a:p>
            <a:r>
              <a:rPr lang="ru-RU" altLang="ru-RU" sz="2400"/>
              <a:t>Автомат: </a:t>
            </a:r>
          </a:p>
          <a:p>
            <a:pPr lvl="1"/>
            <a:r>
              <a:rPr lang="ru-RU" altLang="ru-RU" sz="2400"/>
              <a:t>задает поведение системы как цельной, единой сущности; </a:t>
            </a:r>
          </a:p>
          <a:p>
            <a:pPr lvl="1"/>
            <a:r>
              <a:rPr lang="ru-RU" altLang="ru-RU" sz="2400"/>
              <a:t>моделирует жизненный цикл единого объекта;</a:t>
            </a:r>
          </a:p>
          <a:p>
            <a:pPr lvl="1"/>
            <a:r>
              <a:rPr lang="ru-RU" altLang="ru-RU" sz="2400"/>
              <a:t>применяют для формализации динамики отдельного трудного для понимания блока системы.</a:t>
            </a:r>
          </a:p>
          <a:p>
            <a:r>
              <a:rPr lang="ru-RU" altLang="ru-RU" sz="2400"/>
              <a:t>Автоматы отображают с помощью: </a:t>
            </a:r>
          </a:p>
          <a:p>
            <a:pPr lvl="1"/>
            <a:r>
              <a:rPr lang="ru-RU" altLang="ru-RU" sz="2400"/>
              <a:t>диаграмм схем состояний; </a:t>
            </a:r>
          </a:p>
          <a:p>
            <a:pPr lvl="1"/>
            <a:r>
              <a:rPr lang="ru-RU" altLang="ru-RU" sz="2400"/>
              <a:t>диаграмм деятельности.</a:t>
            </a:r>
          </a:p>
        </p:txBody>
      </p:sp>
    </p:spTree>
    <p:extLst>
      <p:ext uri="{BB962C8B-B14F-4D97-AF65-F5344CB8AC3E}">
        <p14:creationId xmlns:p14="http://schemas.microsoft.com/office/powerpoint/2010/main" val="24343196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ru-RU" altLang="ru-RU"/>
              <a:t>Определения</a:t>
            </a:r>
          </a:p>
        </p:txBody>
      </p:sp>
      <p:sp>
        <p:nvSpPr>
          <p:cNvPr id="322563" name="Rectangle 3"/>
          <p:cNvSpPr>
            <a:spLocks noGrp="1" noChangeArrowheads="1"/>
          </p:cNvSpPr>
          <p:nvPr>
            <p:ph type="body" idx="1"/>
          </p:nvPr>
        </p:nvSpPr>
        <p:spPr/>
        <p:txBody>
          <a:bodyPr>
            <a:normAutofit/>
          </a:bodyPr>
          <a:lstStyle/>
          <a:p>
            <a:r>
              <a:rPr lang="ru-RU" altLang="ru-RU" sz="2400" dirty="0"/>
              <a:t>Диаграмма </a:t>
            </a:r>
            <a:r>
              <a:rPr lang="ru-RU" altLang="ru-RU" sz="2400" b="1" dirty="0"/>
              <a:t>взаимодействий</a:t>
            </a:r>
            <a:r>
              <a:rPr lang="ru-RU" altLang="ru-RU" sz="2400" dirty="0"/>
              <a:t> (</a:t>
            </a:r>
            <a:r>
              <a:rPr lang="ru-RU" altLang="ru-RU" sz="2400" dirty="0" err="1"/>
              <a:t>Interaction</a:t>
            </a:r>
            <a:r>
              <a:rPr lang="ru-RU" altLang="ru-RU" sz="2400" dirty="0"/>
              <a:t> </a:t>
            </a:r>
            <a:r>
              <a:rPr lang="ru-RU" altLang="ru-RU" sz="2400" dirty="0" err="1"/>
              <a:t>diagram</a:t>
            </a:r>
            <a:r>
              <a:rPr lang="ru-RU" altLang="ru-RU" sz="2400" dirty="0"/>
              <a:t>) описывает взаимодействия, состоящие из множества объектов и отношений между ними, включая сообщения, которыми они обмениваются. </a:t>
            </a:r>
          </a:p>
          <a:p>
            <a:pPr marL="0" indent="0">
              <a:buNone/>
            </a:pPr>
            <a:endParaRPr lang="ru-RU" altLang="ru-RU" sz="2400" dirty="0"/>
          </a:p>
          <a:p>
            <a:r>
              <a:rPr lang="ru-RU" altLang="ru-RU" sz="2400" dirty="0"/>
              <a:t>Включают в себя диаграммы </a:t>
            </a:r>
            <a:r>
              <a:rPr lang="ru-RU" altLang="ru-RU" sz="2400" b="1" dirty="0"/>
              <a:t>последовательностей</a:t>
            </a:r>
            <a:r>
              <a:rPr lang="ru-RU" altLang="ru-RU" sz="2400" dirty="0"/>
              <a:t> (</a:t>
            </a:r>
            <a:r>
              <a:rPr lang="ru-RU" altLang="ru-RU" sz="2400" dirty="0" err="1"/>
              <a:t>Sequence</a:t>
            </a:r>
            <a:r>
              <a:rPr lang="ru-RU" altLang="ru-RU" sz="2400" dirty="0"/>
              <a:t> </a:t>
            </a:r>
            <a:r>
              <a:rPr lang="ru-RU" altLang="ru-RU" sz="2400" dirty="0" err="1"/>
              <a:t>diagram</a:t>
            </a:r>
            <a:r>
              <a:rPr lang="ru-RU" altLang="ru-RU" sz="2400" dirty="0"/>
              <a:t>) и диаграммы </a:t>
            </a:r>
            <a:r>
              <a:rPr lang="ru-RU" altLang="ru-RU" sz="2400" b="1" dirty="0"/>
              <a:t>кооперации</a:t>
            </a:r>
            <a:r>
              <a:rPr lang="ru-RU" altLang="ru-RU" sz="2400" dirty="0"/>
              <a:t> (</a:t>
            </a:r>
            <a:r>
              <a:rPr lang="ru-RU" altLang="ru-RU" sz="2400" dirty="0" err="1"/>
              <a:t>Collaboration</a:t>
            </a:r>
            <a:r>
              <a:rPr lang="ru-RU" altLang="ru-RU" sz="2400" dirty="0"/>
              <a:t> </a:t>
            </a:r>
            <a:r>
              <a:rPr lang="ru-RU" altLang="ru-RU" sz="2400" dirty="0" err="1"/>
              <a:t>diagram</a:t>
            </a:r>
            <a:r>
              <a:rPr lang="ru-RU" altLang="ru-RU" sz="2400" dirty="0"/>
              <a:t>)</a:t>
            </a:r>
          </a:p>
        </p:txBody>
      </p:sp>
    </p:spTree>
    <p:extLst>
      <p:ext uri="{BB962C8B-B14F-4D97-AF65-F5344CB8AC3E}">
        <p14:creationId xmlns:p14="http://schemas.microsoft.com/office/powerpoint/2010/main" val="13720858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ru-RU" altLang="ru-RU"/>
              <a:t>Определения</a:t>
            </a:r>
          </a:p>
        </p:txBody>
      </p:sp>
      <p:sp>
        <p:nvSpPr>
          <p:cNvPr id="323587" name="Rectangle 3"/>
          <p:cNvSpPr>
            <a:spLocks noGrp="1" noChangeArrowheads="1"/>
          </p:cNvSpPr>
          <p:nvPr>
            <p:ph type="body" idx="1"/>
          </p:nvPr>
        </p:nvSpPr>
        <p:spPr/>
        <p:txBody>
          <a:bodyPr/>
          <a:lstStyle/>
          <a:p>
            <a:r>
              <a:rPr lang="ru-RU" altLang="ru-RU" sz="2400"/>
              <a:t>Диаграммой </a:t>
            </a:r>
            <a:r>
              <a:rPr lang="ru-RU" altLang="ru-RU" sz="2400" b="1"/>
              <a:t>последовательностей</a:t>
            </a:r>
            <a:r>
              <a:rPr lang="ru-RU" altLang="ru-RU" sz="2400"/>
              <a:t> (Sequence diagram) называется диаграмма взаимодействий, акцентирующая внимание на временной упорядоченности сообщений. Графически такая диаграмма представляет собой таблицу, объекты в которой располагаются вдоль оси X, а сообщения в порядке возрастания времени - вдоль оси Y.</a:t>
            </a:r>
          </a:p>
          <a:p>
            <a:r>
              <a:rPr lang="ru-RU" altLang="ru-RU" sz="2400"/>
              <a:t> </a:t>
            </a:r>
          </a:p>
          <a:p>
            <a:r>
              <a:rPr lang="ru-RU" altLang="ru-RU" sz="2400"/>
              <a:t>Диаграммой </a:t>
            </a:r>
            <a:r>
              <a:rPr lang="ru-RU" altLang="ru-RU" sz="2400" b="1"/>
              <a:t>кооперации</a:t>
            </a:r>
            <a:r>
              <a:rPr lang="ru-RU" altLang="ru-RU" sz="2400"/>
              <a:t> (Collaboration diagram) называется диаграмма взаимодействий, основное внимание в которой уделяется структурной организации объектов, принимающих и отправляющих сообщения. Графически такая диаграмма представляет собой граф из вершин и ребер. </a:t>
            </a:r>
          </a:p>
        </p:txBody>
      </p:sp>
    </p:spTree>
    <p:extLst>
      <p:ext uri="{BB962C8B-B14F-4D97-AF65-F5344CB8AC3E}">
        <p14:creationId xmlns:p14="http://schemas.microsoft.com/office/powerpoint/2010/main" val="24209539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2" name="Rectangle 4"/>
          <p:cNvSpPr>
            <a:spLocks noGrp="1" noChangeArrowheads="1"/>
          </p:cNvSpPr>
          <p:nvPr>
            <p:ph type="title"/>
          </p:nvPr>
        </p:nvSpPr>
        <p:spPr/>
        <p:txBody>
          <a:bodyPr/>
          <a:lstStyle/>
          <a:p>
            <a:r>
              <a:rPr lang="ru-RU" altLang="ru-RU" sz="4000"/>
              <a:t>Диаграмма последовательностей</a:t>
            </a:r>
          </a:p>
        </p:txBody>
      </p:sp>
      <p:pic>
        <p:nvPicPr>
          <p:cNvPr id="319495" name="Picture 7" descr="18-1"/>
          <p:cNvPicPr>
            <a:picLocks noChangeAspect="1" noChangeArrowheads="1"/>
          </p:cNvPicPr>
          <p:nvPr/>
        </p:nvPicPr>
        <p:blipFill>
          <a:blip r:embed="rId2">
            <a:extLst>
              <a:ext uri="{28A0092B-C50C-407E-A947-70E740481C1C}">
                <a14:useLocalDpi xmlns:a14="http://schemas.microsoft.com/office/drawing/2010/main" val="0"/>
              </a:ext>
            </a:extLst>
          </a:blip>
          <a:srcRect b="40590"/>
          <a:stretch>
            <a:fillRect/>
          </a:stretch>
        </p:blipFill>
        <p:spPr bwMode="auto">
          <a:xfrm>
            <a:off x="1438212" y="1804226"/>
            <a:ext cx="8820150" cy="484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9909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ru-RU" altLang="ru-RU"/>
              <a:t>Диаграмма кооперации</a:t>
            </a:r>
          </a:p>
        </p:txBody>
      </p:sp>
      <p:pic>
        <p:nvPicPr>
          <p:cNvPr id="321540" name="Picture 4" descr="18-1"/>
          <p:cNvPicPr>
            <a:picLocks noChangeAspect="1" noChangeArrowheads="1"/>
          </p:cNvPicPr>
          <p:nvPr/>
        </p:nvPicPr>
        <p:blipFill>
          <a:blip r:embed="rId2">
            <a:extLst>
              <a:ext uri="{28A0092B-C50C-407E-A947-70E740481C1C}">
                <a14:useLocalDpi xmlns:a14="http://schemas.microsoft.com/office/drawing/2010/main" val="0"/>
              </a:ext>
            </a:extLst>
          </a:blip>
          <a:srcRect t="59410"/>
          <a:stretch>
            <a:fillRect/>
          </a:stretch>
        </p:blipFill>
        <p:spPr bwMode="auto">
          <a:xfrm>
            <a:off x="1679575" y="2060576"/>
            <a:ext cx="8737600" cy="327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472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ru-RU" altLang="ru-RU"/>
              <a:t>Определения</a:t>
            </a:r>
          </a:p>
        </p:txBody>
      </p:sp>
      <p:sp>
        <p:nvSpPr>
          <p:cNvPr id="324611" name="Rectangle 3"/>
          <p:cNvSpPr>
            <a:spLocks noGrp="1" noChangeArrowheads="1"/>
          </p:cNvSpPr>
          <p:nvPr>
            <p:ph type="body" idx="1"/>
          </p:nvPr>
        </p:nvSpPr>
        <p:spPr/>
        <p:txBody>
          <a:bodyPr>
            <a:normAutofit/>
          </a:bodyPr>
          <a:lstStyle/>
          <a:p>
            <a:r>
              <a:rPr lang="ru-RU" altLang="ru-RU" sz="2800" dirty="0"/>
              <a:t>Диаграммы взаимодействий содержат:</a:t>
            </a:r>
          </a:p>
          <a:p>
            <a:pPr lvl="1"/>
            <a:r>
              <a:rPr lang="ru-RU" altLang="ru-RU" sz="2400" dirty="0"/>
              <a:t>объекты;</a:t>
            </a:r>
          </a:p>
          <a:p>
            <a:pPr lvl="1"/>
            <a:r>
              <a:rPr lang="ru-RU" altLang="ru-RU" sz="2400" dirty="0"/>
              <a:t>связи;</a:t>
            </a:r>
          </a:p>
          <a:p>
            <a:pPr lvl="1"/>
            <a:r>
              <a:rPr lang="ru-RU" altLang="ru-RU" sz="2400" dirty="0"/>
              <a:t>сообщения;</a:t>
            </a:r>
          </a:p>
          <a:p>
            <a:pPr lvl="1">
              <a:buFont typeface="Wingdings" panose="05000000000000000000" pitchFamily="2" charset="2"/>
              <a:buNone/>
            </a:pPr>
            <a:r>
              <a:rPr lang="ru-RU" altLang="ru-RU" sz="2400" dirty="0"/>
              <a:t>+</a:t>
            </a:r>
          </a:p>
          <a:p>
            <a:pPr lvl="1"/>
            <a:r>
              <a:rPr lang="ru-RU" altLang="ru-RU" sz="2400" dirty="0"/>
              <a:t>примечания;</a:t>
            </a:r>
          </a:p>
          <a:p>
            <a:pPr lvl="1"/>
            <a:r>
              <a:rPr lang="ru-RU" altLang="ru-RU" sz="2400" dirty="0"/>
              <a:t>ограничения.</a:t>
            </a:r>
          </a:p>
        </p:txBody>
      </p:sp>
    </p:spTree>
    <p:extLst>
      <p:ext uri="{BB962C8B-B14F-4D97-AF65-F5344CB8AC3E}">
        <p14:creationId xmlns:p14="http://schemas.microsoft.com/office/powerpoint/2010/main" val="20004880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3" name="Rectangle 23"/>
          <p:cNvSpPr>
            <a:spLocks noGrp="1" noChangeArrowheads="1"/>
          </p:cNvSpPr>
          <p:nvPr>
            <p:ph type="title"/>
          </p:nvPr>
        </p:nvSpPr>
        <p:spPr>
          <a:xfrm>
            <a:off x="1981200" y="188913"/>
            <a:ext cx="8686800" cy="1027112"/>
          </a:xfrm>
        </p:spPr>
        <p:txBody>
          <a:bodyPr/>
          <a:lstStyle/>
          <a:p>
            <a:r>
              <a:rPr lang="ru-RU" altLang="ru-RU" sz="4000"/>
              <a:t>Диаграмма последовательности</a:t>
            </a:r>
          </a:p>
        </p:txBody>
      </p:sp>
      <p:pic>
        <p:nvPicPr>
          <p:cNvPr id="286726" name="Picture 6"/>
          <p:cNvPicPr>
            <a:picLocks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703389" y="2022476"/>
            <a:ext cx="8713787" cy="4252913"/>
          </a:xfrm>
          <a:noFill/>
          <a:ln/>
        </p:spPr>
      </p:pic>
      <p:sp>
        <p:nvSpPr>
          <p:cNvPr id="286727" name="Text Box 7"/>
          <p:cNvSpPr txBox="1">
            <a:spLocks noChangeArrowheads="1"/>
          </p:cNvSpPr>
          <p:nvPr/>
        </p:nvSpPr>
        <p:spPr bwMode="auto">
          <a:xfrm>
            <a:off x="6165851" y="1196975"/>
            <a:ext cx="128913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800">
                <a:solidFill>
                  <a:schemeClr val="accent2"/>
                </a:solidFill>
              </a:rPr>
              <a:t>Объект</a:t>
            </a:r>
          </a:p>
        </p:txBody>
      </p:sp>
      <p:sp>
        <p:nvSpPr>
          <p:cNvPr id="286728" name="Line 8"/>
          <p:cNvSpPr>
            <a:spLocks noChangeShapeType="1"/>
          </p:cNvSpPr>
          <p:nvPr/>
        </p:nvSpPr>
        <p:spPr bwMode="auto">
          <a:xfrm flipH="1">
            <a:off x="5951539" y="1628775"/>
            <a:ext cx="850856" cy="431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86729" name="Line 9"/>
          <p:cNvSpPr>
            <a:spLocks noChangeShapeType="1"/>
          </p:cNvSpPr>
          <p:nvPr/>
        </p:nvSpPr>
        <p:spPr bwMode="auto">
          <a:xfrm>
            <a:off x="7104063" y="1628775"/>
            <a:ext cx="566717" cy="431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86730" name="Text Box 10"/>
          <p:cNvSpPr txBox="1">
            <a:spLocks noChangeArrowheads="1"/>
          </p:cNvSpPr>
          <p:nvPr/>
        </p:nvSpPr>
        <p:spPr bwMode="auto">
          <a:xfrm>
            <a:off x="8472489" y="1196975"/>
            <a:ext cx="10371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800">
                <a:solidFill>
                  <a:schemeClr val="accent2"/>
                </a:solidFill>
              </a:rPr>
              <a:t>Класс</a:t>
            </a:r>
          </a:p>
        </p:txBody>
      </p:sp>
      <p:sp>
        <p:nvSpPr>
          <p:cNvPr id="286731" name="Line 11"/>
          <p:cNvSpPr>
            <a:spLocks noChangeShapeType="1"/>
          </p:cNvSpPr>
          <p:nvPr/>
        </p:nvSpPr>
        <p:spPr bwMode="auto">
          <a:xfrm>
            <a:off x="9121777" y="1628775"/>
            <a:ext cx="566718" cy="431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86732" name="Text Box 12"/>
          <p:cNvSpPr txBox="1">
            <a:spLocks noChangeArrowheads="1"/>
          </p:cNvSpPr>
          <p:nvPr/>
        </p:nvSpPr>
        <p:spPr bwMode="auto">
          <a:xfrm>
            <a:off x="1810431" y="1036619"/>
            <a:ext cx="207492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ru-RU" altLang="ru-RU" sz="2800" dirty="0">
                <a:solidFill>
                  <a:schemeClr val="accent2"/>
                </a:solidFill>
              </a:rPr>
              <a:t>Анонимный </a:t>
            </a:r>
          </a:p>
          <a:p>
            <a:r>
              <a:rPr lang="ru-RU" altLang="ru-RU" sz="2800" dirty="0">
                <a:solidFill>
                  <a:schemeClr val="accent2"/>
                </a:solidFill>
              </a:rPr>
              <a:t>объект</a:t>
            </a:r>
          </a:p>
        </p:txBody>
      </p:sp>
      <p:sp>
        <p:nvSpPr>
          <p:cNvPr id="286733" name="Line 13"/>
          <p:cNvSpPr>
            <a:spLocks noChangeShapeType="1"/>
          </p:cNvSpPr>
          <p:nvPr/>
        </p:nvSpPr>
        <p:spPr bwMode="auto">
          <a:xfrm>
            <a:off x="3287713" y="1628775"/>
            <a:ext cx="566717" cy="431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86734" name="Text Box 14"/>
          <p:cNvSpPr txBox="1">
            <a:spLocks noChangeArrowheads="1"/>
          </p:cNvSpPr>
          <p:nvPr/>
        </p:nvSpPr>
        <p:spPr bwMode="auto">
          <a:xfrm>
            <a:off x="7613556" y="5880895"/>
            <a:ext cx="22971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800">
                <a:solidFill>
                  <a:schemeClr val="accent2"/>
                </a:solidFill>
              </a:rPr>
              <a:t>Линия жизни</a:t>
            </a:r>
          </a:p>
        </p:txBody>
      </p:sp>
      <p:sp>
        <p:nvSpPr>
          <p:cNvPr id="286735" name="Line 15"/>
          <p:cNvSpPr>
            <a:spLocks noChangeShapeType="1"/>
          </p:cNvSpPr>
          <p:nvPr/>
        </p:nvSpPr>
        <p:spPr bwMode="auto">
          <a:xfrm flipV="1">
            <a:off x="8766080" y="5131595"/>
            <a:ext cx="707226" cy="7921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86736" name="Line 16"/>
          <p:cNvSpPr>
            <a:spLocks noChangeShapeType="1"/>
          </p:cNvSpPr>
          <p:nvPr/>
        </p:nvSpPr>
        <p:spPr bwMode="auto">
          <a:xfrm flipH="1" flipV="1">
            <a:off x="7758018" y="5131595"/>
            <a:ext cx="779041" cy="7921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86737" name="Text Box 17"/>
          <p:cNvSpPr txBox="1">
            <a:spLocks noChangeArrowheads="1"/>
          </p:cNvSpPr>
          <p:nvPr/>
        </p:nvSpPr>
        <p:spPr bwMode="auto">
          <a:xfrm>
            <a:off x="5154400" y="5930012"/>
            <a:ext cx="19526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800">
                <a:solidFill>
                  <a:schemeClr val="accent2"/>
                </a:solidFill>
              </a:rPr>
              <a:t>Сообщение</a:t>
            </a:r>
          </a:p>
        </p:txBody>
      </p:sp>
      <p:sp>
        <p:nvSpPr>
          <p:cNvPr id="286738" name="Line 18"/>
          <p:cNvSpPr>
            <a:spLocks noChangeShapeType="1"/>
          </p:cNvSpPr>
          <p:nvPr/>
        </p:nvSpPr>
        <p:spPr bwMode="auto">
          <a:xfrm flipV="1">
            <a:off x="6132129" y="4941888"/>
            <a:ext cx="104757" cy="102622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86739" name="Text Box 19"/>
          <p:cNvSpPr txBox="1">
            <a:spLocks noChangeArrowheads="1"/>
          </p:cNvSpPr>
          <p:nvPr/>
        </p:nvSpPr>
        <p:spPr bwMode="auto">
          <a:xfrm>
            <a:off x="3287713" y="4652963"/>
            <a:ext cx="26153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800">
                <a:solidFill>
                  <a:schemeClr val="accent2"/>
                </a:solidFill>
              </a:rPr>
              <a:t>Маркер данных</a:t>
            </a:r>
          </a:p>
        </p:txBody>
      </p:sp>
      <p:sp>
        <p:nvSpPr>
          <p:cNvPr id="286740" name="Line 20"/>
          <p:cNvSpPr>
            <a:spLocks noChangeShapeType="1"/>
          </p:cNvSpPr>
          <p:nvPr/>
        </p:nvSpPr>
        <p:spPr bwMode="auto">
          <a:xfrm flipV="1">
            <a:off x="3935414" y="4005263"/>
            <a:ext cx="71815" cy="7921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86741" name="Text Box 21"/>
          <p:cNvSpPr txBox="1">
            <a:spLocks noChangeArrowheads="1"/>
          </p:cNvSpPr>
          <p:nvPr/>
        </p:nvSpPr>
        <p:spPr bwMode="auto">
          <a:xfrm>
            <a:off x="2554058" y="5876787"/>
            <a:ext cx="17940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800" dirty="0">
                <a:solidFill>
                  <a:schemeClr val="accent2"/>
                </a:solidFill>
              </a:rPr>
              <a:t>Активация</a:t>
            </a:r>
          </a:p>
        </p:txBody>
      </p:sp>
      <p:sp>
        <p:nvSpPr>
          <p:cNvPr id="286742" name="Line 22"/>
          <p:cNvSpPr>
            <a:spLocks noChangeShapeType="1"/>
          </p:cNvSpPr>
          <p:nvPr/>
        </p:nvSpPr>
        <p:spPr bwMode="auto">
          <a:xfrm flipV="1">
            <a:off x="4279392" y="5445125"/>
            <a:ext cx="1437157" cy="86201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Tree>
    <p:extLst>
      <p:ext uri="{BB962C8B-B14F-4D97-AF65-F5344CB8AC3E}">
        <p14:creationId xmlns:p14="http://schemas.microsoft.com/office/powerpoint/2010/main" val="6520125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770" name="Picture 2"/>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03389" y="2022476"/>
            <a:ext cx="8713787" cy="4252913"/>
          </a:xfrm>
          <a:noFill/>
          <a:ln/>
        </p:spPr>
      </p:pic>
      <p:sp>
        <p:nvSpPr>
          <p:cNvPr id="288776" name="Text Box 8"/>
          <p:cNvSpPr txBox="1">
            <a:spLocks noChangeArrowheads="1"/>
          </p:cNvSpPr>
          <p:nvPr/>
        </p:nvSpPr>
        <p:spPr bwMode="auto">
          <a:xfrm>
            <a:off x="5901691" y="5794640"/>
            <a:ext cx="35074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ru-RU" altLang="ru-RU" sz="2800" dirty="0" smtClean="0">
                <a:solidFill>
                  <a:schemeClr val="accent2"/>
                </a:solidFill>
              </a:rPr>
              <a:t>Передача управления</a:t>
            </a:r>
            <a:endParaRPr lang="ru-RU" altLang="ru-RU" sz="2800" dirty="0">
              <a:solidFill>
                <a:schemeClr val="accent2"/>
              </a:solidFill>
            </a:endParaRPr>
          </a:p>
        </p:txBody>
      </p:sp>
      <p:sp>
        <p:nvSpPr>
          <p:cNvPr id="288777" name="Line 9"/>
          <p:cNvSpPr>
            <a:spLocks noChangeShapeType="1"/>
          </p:cNvSpPr>
          <p:nvPr/>
        </p:nvSpPr>
        <p:spPr bwMode="auto">
          <a:xfrm flipH="1" flipV="1">
            <a:off x="5519738" y="5445126"/>
            <a:ext cx="360362" cy="5048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88787" name="Text Box 19"/>
          <p:cNvSpPr txBox="1">
            <a:spLocks noChangeArrowheads="1"/>
          </p:cNvSpPr>
          <p:nvPr/>
        </p:nvSpPr>
        <p:spPr bwMode="auto">
          <a:xfrm>
            <a:off x="3837940" y="1132671"/>
            <a:ext cx="282564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800" dirty="0">
                <a:solidFill>
                  <a:schemeClr val="accent2"/>
                </a:solidFill>
              </a:rPr>
              <a:t>Возвращается </a:t>
            </a:r>
          </a:p>
          <a:p>
            <a:r>
              <a:rPr lang="ru-RU" altLang="ru-RU" sz="2800" dirty="0">
                <a:solidFill>
                  <a:schemeClr val="accent2"/>
                </a:solidFill>
              </a:rPr>
              <a:t>ссылка на объект</a:t>
            </a:r>
          </a:p>
        </p:txBody>
      </p:sp>
      <p:sp>
        <p:nvSpPr>
          <p:cNvPr id="288788" name="Line 20"/>
          <p:cNvSpPr>
            <a:spLocks noChangeShapeType="1"/>
          </p:cNvSpPr>
          <p:nvPr/>
        </p:nvSpPr>
        <p:spPr bwMode="auto">
          <a:xfrm flipH="1">
            <a:off x="6743700" y="1628776"/>
            <a:ext cx="0" cy="18716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88789" name="Line 21"/>
          <p:cNvSpPr>
            <a:spLocks noChangeShapeType="1"/>
          </p:cNvSpPr>
          <p:nvPr/>
        </p:nvSpPr>
        <p:spPr bwMode="auto">
          <a:xfrm>
            <a:off x="6743700" y="1628775"/>
            <a:ext cx="647700" cy="863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88790" name="Text Box 22"/>
          <p:cNvSpPr txBox="1">
            <a:spLocks noChangeArrowheads="1"/>
          </p:cNvSpPr>
          <p:nvPr/>
        </p:nvSpPr>
        <p:spPr bwMode="auto">
          <a:xfrm>
            <a:off x="8832851" y="836613"/>
            <a:ext cx="10371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800">
                <a:solidFill>
                  <a:schemeClr val="accent2"/>
                </a:solidFill>
              </a:rPr>
              <a:t>Класс</a:t>
            </a:r>
          </a:p>
        </p:txBody>
      </p:sp>
      <p:sp>
        <p:nvSpPr>
          <p:cNvPr id="288791" name="Line 23"/>
          <p:cNvSpPr>
            <a:spLocks noChangeShapeType="1"/>
          </p:cNvSpPr>
          <p:nvPr/>
        </p:nvSpPr>
        <p:spPr bwMode="auto">
          <a:xfrm flipH="1">
            <a:off x="9409113" y="1268413"/>
            <a:ext cx="0" cy="7921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88792" name="Text Box 24"/>
          <p:cNvSpPr txBox="1">
            <a:spLocks noChangeArrowheads="1"/>
          </p:cNvSpPr>
          <p:nvPr/>
        </p:nvSpPr>
        <p:spPr bwMode="auto">
          <a:xfrm>
            <a:off x="7777164" y="3933826"/>
            <a:ext cx="207197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800">
                <a:solidFill>
                  <a:schemeClr val="accent2"/>
                </a:solidFill>
              </a:rPr>
              <a:t>Статический</a:t>
            </a:r>
          </a:p>
          <a:p>
            <a:r>
              <a:rPr lang="ru-RU" altLang="ru-RU" sz="2800">
                <a:solidFill>
                  <a:schemeClr val="accent2"/>
                </a:solidFill>
              </a:rPr>
              <a:t>метод</a:t>
            </a:r>
          </a:p>
        </p:txBody>
      </p:sp>
      <p:sp>
        <p:nvSpPr>
          <p:cNvPr id="288793" name="Line 25"/>
          <p:cNvSpPr>
            <a:spLocks noChangeShapeType="1"/>
          </p:cNvSpPr>
          <p:nvPr/>
        </p:nvSpPr>
        <p:spPr bwMode="auto">
          <a:xfrm flipH="1" flipV="1">
            <a:off x="7391400" y="3933825"/>
            <a:ext cx="433388" cy="431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88795" name="Rectangle 27"/>
          <p:cNvSpPr>
            <a:spLocks noGrp="1" noChangeArrowheads="1"/>
          </p:cNvSpPr>
          <p:nvPr>
            <p:ph type="title"/>
          </p:nvPr>
        </p:nvSpPr>
        <p:spPr>
          <a:xfrm>
            <a:off x="1981200" y="188913"/>
            <a:ext cx="8686800" cy="1027112"/>
          </a:xfrm>
          <a:noFill/>
          <a:ln/>
        </p:spPr>
        <p:txBody>
          <a:bodyPr/>
          <a:lstStyle/>
          <a:p>
            <a:r>
              <a:rPr lang="ru-RU" altLang="ru-RU" sz="4000"/>
              <a:t>Диаграмма последовательности</a:t>
            </a:r>
          </a:p>
        </p:txBody>
      </p:sp>
    </p:spTree>
    <p:extLst>
      <p:ext uri="{BB962C8B-B14F-4D97-AF65-F5344CB8AC3E}">
        <p14:creationId xmlns:p14="http://schemas.microsoft.com/office/powerpoint/2010/main" val="42902797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ru-RU" altLang="ru-RU"/>
              <a:t>Создание объекта</a:t>
            </a:r>
          </a:p>
        </p:txBody>
      </p:sp>
      <p:pic>
        <p:nvPicPr>
          <p:cNvPr id="290821" name="Picture 5"/>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03593" y="2007235"/>
            <a:ext cx="6767512" cy="2984500"/>
          </a:xfrm>
          <a:noFill/>
          <a:ln/>
        </p:spPr>
      </p:pic>
      <p:sp>
        <p:nvSpPr>
          <p:cNvPr id="290822" name="Text Box 6"/>
          <p:cNvSpPr txBox="1">
            <a:spLocks noChangeArrowheads="1"/>
          </p:cNvSpPr>
          <p:nvPr/>
        </p:nvSpPr>
        <p:spPr bwMode="auto">
          <a:xfrm>
            <a:off x="4546919" y="2727960"/>
            <a:ext cx="29597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800">
                <a:solidFill>
                  <a:schemeClr val="accent2"/>
                </a:solidFill>
              </a:rPr>
              <a:t>Создание объекта</a:t>
            </a:r>
          </a:p>
        </p:txBody>
      </p:sp>
      <p:sp>
        <p:nvSpPr>
          <p:cNvPr id="290823" name="Line 7"/>
          <p:cNvSpPr>
            <a:spLocks noChangeShapeType="1"/>
          </p:cNvSpPr>
          <p:nvPr/>
        </p:nvSpPr>
        <p:spPr bwMode="auto">
          <a:xfrm>
            <a:off x="5051744" y="3159760"/>
            <a:ext cx="142875" cy="9350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90824" name="Text Box 8"/>
          <p:cNvSpPr txBox="1">
            <a:spLocks noChangeArrowheads="1"/>
          </p:cNvSpPr>
          <p:nvPr/>
        </p:nvSpPr>
        <p:spPr bwMode="auto">
          <a:xfrm>
            <a:off x="7571105" y="2073007"/>
            <a:ext cx="380149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400" dirty="0" err="1"/>
              <a:t>public</a:t>
            </a:r>
            <a:r>
              <a:rPr lang="ru-RU" altLang="ru-RU" sz="2400" dirty="0"/>
              <a:t> </a:t>
            </a:r>
            <a:r>
              <a:rPr lang="ru-RU" altLang="ru-RU" sz="2400" dirty="0" err="1"/>
              <a:t>class</a:t>
            </a:r>
            <a:r>
              <a:rPr lang="ru-RU" altLang="ru-RU" sz="2400" dirty="0"/>
              <a:t> </a:t>
            </a:r>
            <a:r>
              <a:rPr lang="ru-RU" altLang="ru-RU" sz="2400" dirty="0" err="1"/>
              <a:t>ShapeFactory</a:t>
            </a:r>
            <a:endParaRPr lang="ru-RU" altLang="ru-RU" sz="2400" dirty="0"/>
          </a:p>
          <a:p>
            <a:r>
              <a:rPr lang="ru-RU" altLang="ru-RU" sz="2400" dirty="0"/>
              <a:t>{</a:t>
            </a:r>
          </a:p>
          <a:p>
            <a:r>
              <a:rPr lang="ru-RU" altLang="ru-RU" sz="2400" dirty="0"/>
              <a:t>   </a:t>
            </a:r>
            <a:r>
              <a:rPr lang="ru-RU" altLang="ru-RU" sz="2400" dirty="0" err="1"/>
              <a:t>public</a:t>
            </a:r>
            <a:r>
              <a:rPr lang="ru-RU" altLang="ru-RU" sz="2400" dirty="0"/>
              <a:t> </a:t>
            </a:r>
            <a:r>
              <a:rPr lang="ru-RU" altLang="ru-RU" sz="2400" dirty="0" err="1"/>
              <a:t>Shape</a:t>
            </a:r>
            <a:r>
              <a:rPr lang="ru-RU" altLang="ru-RU" sz="2400" dirty="0"/>
              <a:t> </a:t>
            </a:r>
            <a:r>
              <a:rPr lang="ru-RU" altLang="ru-RU" sz="2400" dirty="0" err="1"/>
              <a:t>MakeSquare</a:t>
            </a:r>
            <a:r>
              <a:rPr lang="ru-RU" altLang="ru-RU" sz="2400" dirty="0"/>
              <a:t>()</a:t>
            </a:r>
          </a:p>
          <a:p>
            <a:r>
              <a:rPr lang="ru-RU" altLang="ru-RU" sz="2400" dirty="0"/>
              <a:t>   {</a:t>
            </a:r>
          </a:p>
          <a:p>
            <a:r>
              <a:rPr lang="ru-RU" altLang="ru-RU" sz="2400" dirty="0"/>
              <a:t>      </a:t>
            </a:r>
            <a:r>
              <a:rPr lang="ru-RU" altLang="ru-RU" sz="2400" dirty="0" err="1"/>
              <a:t>return</a:t>
            </a:r>
            <a:r>
              <a:rPr lang="ru-RU" altLang="ru-RU" sz="2400" dirty="0"/>
              <a:t> </a:t>
            </a:r>
            <a:r>
              <a:rPr lang="ru-RU" altLang="ru-RU" sz="2400" dirty="0" err="1"/>
              <a:t>new</a:t>
            </a:r>
            <a:r>
              <a:rPr lang="ru-RU" altLang="ru-RU" sz="2400" dirty="0"/>
              <a:t> </a:t>
            </a:r>
            <a:r>
              <a:rPr lang="ru-RU" altLang="ru-RU" sz="2400" dirty="0" err="1"/>
              <a:t>Square</a:t>
            </a:r>
            <a:r>
              <a:rPr lang="ru-RU" altLang="ru-RU" sz="2400" dirty="0"/>
              <a:t>();</a:t>
            </a:r>
          </a:p>
          <a:p>
            <a:r>
              <a:rPr lang="ru-RU" altLang="ru-RU" sz="2400" dirty="0"/>
              <a:t>   }</a:t>
            </a:r>
          </a:p>
          <a:p>
            <a:r>
              <a:rPr lang="ru-RU" altLang="ru-RU" sz="2400" dirty="0"/>
              <a:t>}</a:t>
            </a:r>
          </a:p>
        </p:txBody>
      </p:sp>
    </p:spTree>
    <p:extLst>
      <p:ext uri="{BB962C8B-B14F-4D97-AF65-F5344CB8AC3E}">
        <p14:creationId xmlns:p14="http://schemas.microsoft.com/office/powerpoint/2010/main" val="16640735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ru-RU" altLang="ru-RU"/>
              <a:t>Уничтожение объекта</a:t>
            </a:r>
          </a:p>
        </p:txBody>
      </p:sp>
      <p:pic>
        <p:nvPicPr>
          <p:cNvPr id="289797" name="Picture 5"/>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53588" y="2254123"/>
            <a:ext cx="6564312" cy="2711450"/>
          </a:xfrm>
          <a:noFill/>
          <a:ln/>
        </p:spPr>
      </p:pic>
      <p:sp>
        <p:nvSpPr>
          <p:cNvPr id="289798" name="Text Box 6"/>
          <p:cNvSpPr txBox="1">
            <a:spLocks noChangeArrowheads="1"/>
          </p:cNvSpPr>
          <p:nvPr/>
        </p:nvSpPr>
        <p:spPr bwMode="auto">
          <a:xfrm>
            <a:off x="4385518" y="3711669"/>
            <a:ext cx="35317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800" dirty="0">
                <a:solidFill>
                  <a:schemeClr val="accent2"/>
                </a:solidFill>
              </a:rPr>
              <a:t>Уничтожение объекта</a:t>
            </a:r>
          </a:p>
        </p:txBody>
      </p:sp>
      <p:sp>
        <p:nvSpPr>
          <p:cNvPr id="289799" name="Line 7"/>
          <p:cNvSpPr>
            <a:spLocks noChangeShapeType="1"/>
          </p:cNvSpPr>
          <p:nvPr/>
        </p:nvSpPr>
        <p:spPr bwMode="auto">
          <a:xfrm flipH="1">
            <a:off x="6641601" y="4270248"/>
            <a:ext cx="936625" cy="2873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89800" name="Text Box 8"/>
          <p:cNvSpPr txBox="1">
            <a:spLocks noChangeArrowheads="1"/>
          </p:cNvSpPr>
          <p:nvPr/>
        </p:nvSpPr>
        <p:spPr bwMode="auto">
          <a:xfrm>
            <a:off x="7917254" y="2254123"/>
            <a:ext cx="380264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400" dirty="0" err="1"/>
              <a:t>public</a:t>
            </a:r>
            <a:r>
              <a:rPr lang="ru-RU" altLang="ru-RU" sz="2400" dirty="0"/>
              <a:t> </a:t>
            </a:r>
            <a:r>
              <a:rPr lang="ru-RU" altLang="ru-RU" sz="2400" dirty="0" err="1"/>
              <a:t>class</a:t>
            </a:r>
            <a:r>
              <a:rPr lang="ru-RU" altLang="ru-RU" sz="2400" dirty="0"/>
              <a:t> </a:t>
            </a:r>
            <a:r>
              <a:rPr lang="ru-RU" altLang="ru-RU" sz="2400" dirty="0" err="1"/>
              <a:t>TreeMap</a:t>
            </a:r>
            <a:endParaRPr lang="ru-RU" altLang="ru-RU" sz="2400" dirty="0"/>
          </a:p>
          <a:p>
            <a:r>
              <a:rPr lang="ru-RU" altLang="ru-RU" sz="2400" dirty="0"/>
              <a:t>{</a:t>
            </a:r>
          </a:p>
          <a:p>
            <a:r>
              <a:rPr lang="ru-RU" altLang="ru-RU" sz="2400" dirty="0"/>
              <a:t>   </a:t>
            </a:r>
            <a:r>
              <a:rPr lang="ru-RU" altLang="ru-RU" sz="2400" dirty="0" err="1"/>
              <a:t>private</a:t>
            </a:r>
            <a:r>
              <a:rPr lang="ru-RU" altLang="ru-RU" sz="2400" dirty="0"/>
              <a:t> </a:t>
            </a:r>
            <a:r>
              <a:rPr lang="ru-RU" altLang="ru-RU" sz="2400" dirty="0" err="1"/>
              <a:t>TreeNode</a:t>
            </a:r>
            <a:r>
              <a:rPr lang="ru-RU" altLang="ru-RU" sz="2400" dirty="0"/>
              <a:t> </a:t>
            </a:r>
            <a:r>
              <a:rPr lang="ru-RU" altLang="ru-RU" sz="2400" dirty="0" err="1"/>
              <a:t>topNode</a:t>
            </a:r>
            <a:r>
              <a:rPr lang="ru-RU" altLang="ru-RU" sz="2400" dirty="0"/>
              <a:t>;</a:t>
            </a:r>
          </a:p>
          <a:p>
            <a:r>
              <a:rPr lang="ru-RU" altLang="ru-RU" sz="2400" dirty="0"/>
              <a:t>   </a:t>
            </a:r>
            <a:r>
              <a:rPr lang="ru-RU" altLang="ru-RU" sz="2400" dirty="0" err="1"/>
              <a:t>public</a:t>
            </a:r>
            <a:r>
              <a:rPr lang="ru-RU" altLang="ru-RU" sz="2400" dirty="0"/>
              <a:t> </a:t>
            </a:r>
            <a:r>
              <a:rPr lang="ru-RU" altLang="ru-RU" sz="2400" dirty="0" err="1"/>
              <a:t>void</a:t>
            </a:r>
            <a:r>
              <a:rPr lang="ru-RU" altLang="ru-RU" sz="2400" dirty="0"/>
              <a:t> </a:t>
            </a:r>
            <a:r>
              <a:rPr lang="ru-RU" altLang="ru-RU" sz="2400" dirty="0" err="1"/>
              <a:t>Clear</a:t>
            </a:r>
            <a:r>
              <a:rPr lang="ru-RU" altLang="ru-RU" sz="2400" dirty="0"/>
              <a:t>()</a:t>
            </a:r>
          </a:p>
          <a:p>
            <a:r>
              <a:rPr lang="ru-RU" altLang="ru-RU" sz="2400" dirty="0"/>
              <a:t>   {</a:t>
            </a:r>
          </a:p>
          <a:p>
            <a:r>
              <a:rPr lang="ru-RU" altLang="ru-RU" sz="2400" dirty="0"/>
              <a:t>      </a:t>
            </a:r>
            <a:r>
              <a:rPr lang="ru-RU" altLang="ru-RU" sz="2400" dirty="0" err="1"/>
              <a:t>topNode</a:t>
            </a:r>
            <a:r>
              <a:rPr lang="ru-RU" altLang="ru-RU" sz="2400" dirty="0"/>
              <a:t> = </a:t>
            </a:r>
            <a:r>
              <a:rPr lang="ru-RU" altLang="ru-RU" sz="2400" dirty="0" err="1"/>
              <a:t>null</a:t>
            </a:r>
            <a:r>
              <a:rPr lang="ru-RU" altLang="ru-RU" sz="2400" dirty="0"/>
              <a:t>;</a:t>
            </a:r>
          </a:p>
          <a:p>
            <a:r>
              <a:rPr lang="ru-RU" altLang="ru-RU" sz="2400" dirty="0"/>
              <a:t>   }  }</a:t>
            </a:r>
          </a:p>
        </p:txBody>
      </p:sp>
    </p:spTree>
    <p:extLst>
      <p:ext uri="{BB962C8B-B14F-4D97-AF65-F5344CB8AC3E}">
        <p14:creationId xmlns:p14="http://schemas.microsoft.com/office/powerpoint/2010/main" val="42144000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ru-RU" altLang="ru-RU"/>
              <a:t>Простые циклы</a:t>
            </a:r>
          </a:p>
        </p:txBody>
      </p:sp>
      <p:pic>
        <p:nvPicPr>
          <p:cNvPr id="293893" name="Picture 5"/>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8885" y="1737360"/>
            <a:ext cx="7921625" cy="5040312"/>
          </a:xfrm>
          <a:noFill/>
          <a:ln/>
        </p:spPr>
      </p:pic>
      <p:sp>
        <p:nvSpPr>
          <p:cNvPr id="293894" name="Text Box 6"/>
          <p:cNvSpPr txBox="1">
            <a:spLocks noChangeArrowheads="1"/>
          </p:cNvSpPr>
          <p:nvPr/>
        </p:nvSpPr>
        <p:spPr bwMode="auto">
          <a:xfrm>
            <a:off x="8953197" y="2845098"/>
            <a:ext cx="9573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800" dirty="0">
                <a:solidFill>
                  <a:schemeClr val="accent2"/>
                </a:solidFill>
              </a:rPr>
              <a:t>Цикл</a:t>
            </a:r>
          </a:p>
        </p:txBody>
      </p:sp>
      <p:sp>
        <p:nvSpPr>
          <p:cNvPr id="293895" name="Line 7"/>
          <p:cNvSpPr>
            <a:spLocks noChangeShapeType="1"/>
          </p:cNvSpPr>
          <p:nvPr/>
        </p:nvSpPr>
        <p:spPr bwMode="auto">
          <a:xfrm flipH="1">
            <a:off x="9089136" y="3213101"/>
            <a:ext cx="680340" cy="113535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93896" name="Text Box 8"/>
          <p:cNvSpPr txBox="1">
            <a:spLocks noChangeArrowheads="1"/>
          </p:cNvSpPr>
          <p:nvPr/>
        </p:nvSpPr>
        <p:spPr bwMode="auto">
          <a:xfrm>
            <a:off x="6460617" y="6334780"/>
            <a:ext cx="24119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800" dirty="0">
                <a:solidFill>
                  <a:schemeClr val="accent2"/>
                </a:solidFill>
              </a:rPr>
              <a:t>Условие цикла</a:t>
            </a:r>
          </a:p>
        </p:txBody>
      </p:sp>
      <p:sp>
        <p:nvSpPr>
          <p:cNvPr id="293897" name="Line 9"/>
          <p:cNvSpPr>
            <a:spLocks noChangeShapeType="1"/>
          </p:cNvSpPr>
          <p:nvPr/>
        </p:nvSpPr>
        <p:spPr bwMode="auto">
          <a:xfrm flipV="1">
            <a:off x="8872559" y="6272846"/>
            <a:ext cx="80638" cy="42056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Tree>
    <p:extLst>
      <p:ext uri="{BB962C8B-B14F-4D97-AF65-F5344CB8AC3E}">
        <p14:creationId xmlns:p14="http://schemas.microsoft.com/office/powerpoint/2010/main" val="25242849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ru-RU" altLang="ru-RU"/>
              <a:t>Моделирование поведения</a:t>
            </a:r>
          </a:p>
        </p:txBody>
      </p:sp>
      <p:sp>
        <p:nvSpPr>
          <p:cNvPr id="197635" name="Rectangle 3"/>
          <p:cNvSpPr>
            <a:spLocks noGrp="1" noChangeArrowheads="1"/>
          </p:cNvSpPr>
          <p:nvPr>
            <p:ph type="body" idx="1"/>
          </p:nvPr>
        </p:nvSpPr>
        <p:spPr/>
        <p:txBody>
          <a:bodyPr/>
          <a:lstStyle/>
          <a:p>
            <a:r>
              <a:rPr lang="ru-RU" altLang="ru-RU" sz="2400" b="1"/>
              <a:t>Взаимодействие</a:t>
            </a:r>
            <a:r>
              <a:rPr lang="ru-RU" altLang="ru-RU" sz="2400"/>
              <a:t> (</a:t>
            </a:r>
            <a:r>
              <a:rPr lang="en-US" altLang="ru-RU" sz="2400" b="1"/>
              <a:t>Interaction</a:t>
            </a:r>
            <a:r>
              <a:rPr lang="ru-RU" altLang="ru-RU" sz="2400"/>
              <a:t>) описывает поведение в терминах обмена сообщениями между объектами.</a:t>
            </a:r>
          </a:p>
          <a:p>
            <a:r>
              <a:rPr lang="ru-RU" altLang="ru-RU" sz="2400"/>
              <a:t>Взаимодействия:</a:t>
            </a:r>
          </a:p>
          <a:p>
            <a:pPr lvl="1"/>
            <a:r>
              <a:rPr lang="ru-RU" altLang="ru-RU" sz="2400"/>
              <a:t>определяют поведение системы в виде коммуникаций между его частями (объектами), представляя систему как сообщество совместно работающих объектов;</a:t>
            </a:r>
          </a:p>
          <a:p>
            <a:pPr lvl="1"/>
            <a:r>
              <a:rPr lang="ru-RU" altLang="ru-RU" sz="2400"/>
              <a:t>являются основным аппаратом для фиксации полной динамики системы.</a:t>
            </a:r>
          </a:p>
          <a:p>
            <a:r>
              <a:rPr lang="ru-RU" altLang="ru-RU" sz="2400"/>
              <a:t>Взаимодействия отображают с помощью: </a:t>
            </a:r>
          </a:p>
          <a:p>
            <a:pPr lvl="1"/>
            <a:r>
              <a:rPr lang="ru-RU" altLang="ru-RU" sz="2400"/>
              <a:t>диаграмм сотрудничества (кооперации); </a:t>
            </a:r>
          </a:p>
          <a:p>
            <a:pPr lvl="1"/>
            <a:r>
              <a:rPr lang="ru-RU" altLang="ru-RU" sz="2400"/>
              <a:t>диаграмм последовательности.</a:t>
            </a:r>
          </a:p>
        </p:txBody>
      </p:sp>
    </p:spTree>
    <p:extLst>
      <p:ext uri="{BB962C8B-B14F-4D97-AF65-F5344CB8AC3E}">
        <p14:creationId xmlns:p14="http://schemas.microsoft.com/office/powerpoint/2010/main" val="3840186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ru-RU" altLang="ru-RU"/>
              <a:t>Отношения</a:t>
            </a:r>
          </a:p>
        </p:txBody>
      </p:sp>
      <p:sp>
        <p:nvSpPr>
          <p:cNvPr id="355331" name="Rectangle 3"/>
          <p:cNvSpPr>
            <a:spLocks noGrp="1" noChangeArrowheads="1"/>
          </p:cNvSpPr>
          <p:nvPr>
            <p:ph type="body" idx="1"/>
          </p:nvPr>
        </p:nvSpPr>
        <p:spPr/>
        <p:txBody>
          <a:bodyPr/>
          <a:lstStyle/>
          <a:p>
            <a:pPr lvl="1"/>
            <a:r>
              <a:rPr lang="ru-RU" altLang="ru-RU" sz="2400"/>
              <a:t>Сплошная линия с полустрелкой - обозначение асинхронного потока управления. Соответствующие сообщения формируются в произвольные, заранее не известные моменты времени, как правило, активными объектами. Обычно сообщения этого типа являются начальными в последовательности потока управления и чаще всего инициируются актерами.</a:t>
            </a:r>
          </a:p>
          <a:p>
            <a:pPr lvl="1"/>
            <a:r>
              <a:rPr lang="ru-RU" altLang="ru-RU" sz="2400"/>
              <a:t>Пунктирная линия с V-образной стрелкой - возврат из вызова процедуры. Стрелки этого типа зачастую отсутствуют на диаграммах кооперации, поскольку неявно предполагается их существование после окончания процесса активизации некоторой деятельности.</a:t>
            </a:r>
          </a:p>
        </p:txBody>
      </p:sp>
      <p:sp>
        <p:nvSpPr>
          <p:cNvPr id="355332" name="AutoShape 4" descr="z16v01_gl9-10"/>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ru-RU"/>
          </a:p>
        </p:txBody>
      </p:sp>
      <p:sp>
        <p:nvSpPr>
          <p:cNvPr id="355333" name="AutoShape 5" descr="z16v01_gl9-10"/>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ru-RU"/>
          </a:p>
        </p:txBody>
      </p:sp>
      <p:sp>
        <p:nvSpPr>
          <p:cNvPr id="355334" name="AutoShape 6" descr="z16v01_gl9-10"/>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ru-RU"/>
          </a:p>
        </p:txBody>
      </p:sp>
      <p:pic>
        <p:nvPicPr>
          <p:cNvPr id="355336" name="Picture 8" descr="z16v01_gl9-10"/>
          <p:cNvPicPr>
            <a:picLocks noChangeAspect="1" noChangeArrowheads="1"/>
          </p:cNvPicPr>
          <p:nvPr/>
        </p:nvPicPr>
        <p:blipFill>
          <a:blip r:embed="rId2">
            <a:extLst>
              <a:ext uri="{28A0092B-C50C-407E-A947-70E740481C1C}">
                <a14:useLocalDpi xmlns:a14="http://schemas.microsoft.com/office/drawing/2010/main" val="0"/>
              </a:ext>
            </a:extLst>
          </a:blip>
          <a:srcRect l="63000" b="2156"/>
          <a:stretch>
            <a:fillRect/>
          </a:stretch>
        </p:blipFill>
        <p:spPr bwMode="auto">
          <a:xfrm>
            <a:off x="8472488" y="0"/>
            <a:ext cx="2195512" cy="164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7969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endParaRPr lang="ru-RU" altLang="ru-RU"/>
          </a:p>
        </p:txBody>
      </p:sp>
      <p:sp>
        <p:nvSpPr>
          <p:cNvPr id="353283" name="Rectangle 3"/>
          <p:cNvSpPr>
            <a:spLocks noGrp="1" noChangeArrowheads="1"/>
          </p:cNvSpPr>
          <p:nvPr>
            <p:ph type="body" idx="1"/>
          </p:nvPr>
        </p:nvSpPr>
        <p:spPr/>
        <p:txBody>
          <a:bodyPr/>
          <a:lstStyle/>
          <a:p>
            <a:pPr lvl="1">
              <a:lnSpc>
                <a:spcPct val="80000"/>
              </a:lnSpc>
            </a:pPr>
            <a:r>
              <a:rPr lang="ru-RU" altLang="ru-RU" sz="2400"/>
              <a:t>Сплошная линия с треугольной стрелкой - вызов процедуры или другого вложенного потока управления. М.б. использована совместно с параллельно активными объектами, когда один из них передает сигнал и ожидает, пока не закончится некоторая вложенная последовательность действий. Обычно все такие сообщения являются синхронными, т. е. инициируемыми по завершении некоторой деятельности или при выполнении некоторого условия.</a:t>
            </a:r>
          </a:p>
          <a:p>
            <a:pPr lvl="1">
              <a:lnSpc>
                <a:spcPct val="80000"/>
              </a:lnSpc>
            </a:pPr>
            <a:endParaRPr lang="ru-RU" altLang="ru-RU" sz="2400"/>
          </a:p>
          <a:p>
            <a:pPr lvl="1">
              <a:lnSpc>
                <a:spcPct val="80000"/>
              </a:lnSpc>
            </a:pPr>
            <a:r>
              <a:rPr lang="ru-RU" altLang="ru-RU" sz="2400"/>
              <a:t>Сплошная линия с V-образной стрелкой - простой поток управления. Каждая такая стрелка изображает один этап в последовательности потока управления. Обычно все такие сообщения являются асинхронными.</a:t>
            </a:r>
          </a:p>
        </p:txBody>
      </p:sp>
      <p:sp>
        <p:nvSpPr>
          <p:cNvPr id="353286" name="AutoShape 6" descr="z16v01_gl9-10"/>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ru-RU"/>
          </a:p>
        </p:txBody>
      </p:sp>
      <p:sp>
        <p:nvSpPr>
          <p:cNvPr id="353288" name="AutoShape 8" descr="z16v01_gl9-10"/>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ru-RU"/>
          </a:p>
        </p:txBody>
      </p:sp>
      <p:sp>
        <p:nvSpPr>
          <p:cNvPr id="353290" name="AutoShape 10" descr="z16v01_gl9-10"/>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ru-RU"/>
          </a:p>
        </p:txBody>
      </p:sp>
      <p:sp>
        <p:nvSpPr>
          <p:cNvPr id="353292" name="AutoShape 12" descr="z16v01_gl9-10"/>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ru-RU"/>
          </a:p>
        </p:txBody>
      </p:sp>
      <p:sp>
        <p:nvSpPr>
          <p:cNvPr id="353294" name="AutoShape 14" descr="z16v01_gl9-10"/>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ru-RU"/>
          </a:p>
        </p:txBody>
      </p:sp>
      <p:pic>
        <p:nvPicPr>
          <p:cNvPr id="353296" name="Picture 16" descr="z16v01_gl9-10"/>
          <p:cNvPicPr>
            <a:picLocks noChangeAspect="1" noChangeArrowheads="1"/>
          </p:cNvPicPr>
          <p:nvPr/>
        </p:nvPicPr>
        <p:blipFill>
          <a:blip r:embed="rId2">
            <a:extLst>
              <a:ext uri="{28A0092B-C50C-407E-A947-70E740481C1C}">
                <a14:useLocalDpi xmlns:a14="http://schemas.microsoft.com/office/drawing/2010/main" val="0"/>
              </a:ext>
            </a:extLst>
          </a:blip>
          <a:srcRect r="62222" b="2158"/>
          <a:stretch>
            <a:fillRect/>
          </a:stretch>
        </p:blipFill>
        <p:spPr bwMode="auto">
          <a:xfrm>
            <a:off x="8328026" y="1"/>
            <a:ext cx="2339975" cy="171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4129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ru-RU" altLang="ru-RU" sz="4000"/>
              <a:t>Правила создания диаграмм последовательности</a:t>
            </a:r>
          </a:p>
        </p:txBody>
      </p:sp>
      <p:sp>
        <p:nvSpPr>
          <p:cNvPr id="299011" name="Rectangle 3"/>
          <p:cNvSpPr>
            <a:spLocks noGrp="1" noChangeArrowheads="1"/>
          </p:cNvSpPr>
          <p:nvPr>
            <p:ph type="body" idx="1"/>
          </p:nvPr>
        </p:nvSpPr>
        <p:spPr/>
        <p:txBody>
          <a:bodyPr>
            <a:normAutofit/>
          </a:bodyPr>
          <a:lstStyle/>
          <a:p>
            <a:pPr lvl="1"/>
            <a:r>
              <a:rPr lang="ru-RU" altLang="ru-RU" sz="2400" dirty="0"/>
              <a:t>Не рисуйте диаграммы последовательности, содержащие слишком много объектов и сообщений. </a:t>
            </a:r>
          </a:p>
          <a:p>
            <a:pPr lvl="1"/>
            <a:r>
              <a:rPr lang="ru-RU" altLang="ru-RU" sz="2400" dirty="0"/>
              <a:t>Лучше рисовать несколько небольших диаграмм, передающих суть того, что вы пытаетесь сделать.</a:t>
            </a:r>
          </a:p>
          <a:p>
            <a:pPr lvl="1"/>
            <a:r>
              <a:rPr lang="ru-RU" altLang="ru-RU" sz="2400" dirty="0"/>
              <a:t>Любая диаграмма последовательности должна умещаться на одной странице, причем должно еще оставаться достаточно места для пояснительного текста.</a:t>
            </a:r>
          </a:p>
        </p:txBody>
      </p:sp>
    </p:spTree>
    <p:extLst>
      <p:ext uri="{BB962C8B-B14F-4D97-AF65-F5344CB8AC3E}">
        <p14:creationId xmlns:p14="http://schemas.microsoft.com/office/powerpoint/2010/main" val="15021097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ru-RU" altLang="ru-RU" sz="4000"/>
              <a:t>Правила создания диаграмм последовательности</a:t>
            </a:r>
          </a:p>
        </p:txBody>
      </p:sp>
      <p:sp>
        <p:nvSpPr>
          <p:cNvPr id="301059" name="Rectangle 3"/>
          <p:cNvSpPr>
            <a:spLocks noGrp="1" noChangeArrowheads="1"/>
          </p:cNvSpPr>
          <p:nvPr>
            <p:ph type="body" idx="1"/>
          </p:nvPr>
        </p:nvSpPr>
        <p:spPr/>
        <p:txBody>
          <a:bodyPr>
            <a:normAutofit/>
          </a:bodyPr>
          <a:lstStyle/>
          <a:p>
            <a:pPr lvl="1"/>
            <a:r>
              <a:rPr lang="ru-RU" altLang="ru-RU" sz="2400" dirty="0"/>
              <a:t>В мире UML-диаграмм сходство гораздо важнее различий. </a:t>
            </a:r>
          </a:p>
          <a:p>
            <a:pPr lvl="1"/>
            <a:r>
              <a:rPr lang="ru-RU" altLang="ru-RU" sz="2400" dirty="0"/>
              <a:t>Применяйте диаграммы для выражения общих тем и приемов. Не надо с их помощью документировать мельчайшие детали.</a:t>
            </a:r>
          </a:p>
          <a:p>
            <a:pPr lvl="1"/>
            <a:r>
              <a:rPr lang="ru-RU" altLang="ru-RU" sz="2400" dirty="0"/>
              <a:t>Код часто экономнее и информативнее.</a:t>
            </a:r>
          </a:p>
        </p:txBody>
      </p:sp>
    </p:spTree>
    <p:extLst>
      <p:ext uri="{BB962C8B-B14F-4D97-AF65-F5344CB8AC3E}">
        <p14:creationId xmlns:p14="http://schemas.microsoft.com/office/powerpoint/2010/main" val="11839730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8" name="Rectangle 4"/>
          <p:cNvSpPr>
            <a:spLocks noGrp="1" noChangeArrowheads="1"/>
          </p:cNvSpPr>
          <p:nvPr>
            <p:ph type="title"/>
          </p:nvPr>
        </p:nvSpPr>
        <p:spPr/>
        <p:txBody>
          <a:bodyPr/>
          <a:lstStyle/>
          <a:p>
            <a:r>
              <a:rPr lang="ru-RU" altLang="ru-RU" sz="4000"/>
              <a:t>Низкоуровневое представление</a:t>
            </a:r>
          </a:p>
        </p:txBody>
      </p:sp>
      <p:pic>
        <p:nvPicPr>
          <p:cNvPr id="303110" name="Picture 6"/>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11450" y="1773238"/>
            <a:ext cx="6553200" cy="4151312"/>
          </a:xfrm>
          <a:noFill/>
          <a:ln/>
        </p:spPr>
      </p:pic>
    </p:spTree>
    <p:extLst>
      <p:ext uri="{BB962C8B-B14F-4D97-AF65-F5344CB8AC3E}">
        <p14:creationId xmlns:p14="http://schemas.microsoft.com/office/powerpoint/2010/main" val="3368585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4" name="Rectangle 4"/>
          <p:cNvSpPr>
            <a:spLocks noGrp="1" noChangeArrowheads="1"/>
          </p:cNvSpPr>
          <p:nvPr>
            <p:ph type="title"/>
          </p:nvPr>
        </p:nvSpPr>
        <p:spPr>
          <a:xfrm>
            <a:off x="1776413" y="241301"/>
            <a:ext cx="9144000" cy="1027113"/>
          </a:xfrm>
        </p:spPr>
        <p:txBody>
          <a:bodyPr/>
          <a:lstStyle/>
          <a:p>
            <a:r>
              <a:rPr lang="ru-RU" altLang="ru-RU" sz="4000"/>
              <a:t>Высокоуровневое представление</a:t>
            </a:r>
          </a:p>
        </p:txBody>
      </p:sp>
      <p:pic>
        <p:nvPicPr>
          <p:cNvPr id="302086" name="Picture 6"/>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47850" y="1341438"/>
            <a:ext cx="8496300" cy="5327650"/>
          </a:xfrm>
          <a:noFill/>
          <a:ln/>
        </p:spPr>
      </p:pic>
    </p:spTree>
    <p:extLst>
      <p:ext uri="{BB962C8B-B14F-4D97-AF65-F5344CB8AC3E}">
        <p14:creationId xmlns:p14="http://schemas.microsoft.com/office/powerpoint/2010/main" val="35500175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1153224" y="-728381"/>
            <a:ext cx="3163824" cy="2538893"/>
          </a:xfrm>
        </p:spPr>
        <p:txBody>
          <a:bodyPr/>
          <a:lstStyle/>
          <a:p>
            <a:r>
              <a:rPr lang="ru-RU" altLang="ru-RU" sz="4000" dirty="0"/>
              <a:t>Сообщения, занимающие время</a:t>
            </a:r>
          </a:p>
        </p:txBody>
      </p:sp>
      <p:pic>
        <p:nvPicPr>
          <p:cNvPr id="306181" name="Picture 5"/>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490784" y="747206"/>
            <a:ext cx="7561262" cy="5400675"/>
          </a:xfrm>
          <a:noFill/>
          <a:ln/>
        </p:spPr>
      </p:pic>
    </p:spTree>
    <p:extLst>
      <p:ext uri="{BB962C8B-B14F-4D97-AF65-F5344CB8AC3E}">
        <p14:creationId xmlns:p14="http://schemas.microsoft.com/office/powerpoint/2010/main" val="37520227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4" name="Rectangle 4"/>
          <p:cNvSpPr>
            <a:spLocks noGrp="1" noChangeArrowheads="1"/>
          </p:cNvSpPr>
          <p:nvPr>
            <p:ph type="title"/>
          </p:nvPr>
        </p:nvSpPr>
        <p:spPr/>
        <p:txBody>
          <a:bodyPr/>
          <a:lstStyle/>
          <a:p>
            <a:r>
              <a:rPr lang="ru-RU" altLang="ru-RU"/>
              <a:t>Асинхронное сообщение</a:t>
            </a:r>
          </a:p>
        </p:txBody>
      </p:sp>
      <p:pic>
        <p:nvPicPr>
          <p:cNvPr id="312326" name="Picture 6"/>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935414" y="2708275"/>
            <a:ext cx="4302125" cy="1879600"/>
          </a:xfrm>
          <a:noFill/>
          <a:ln/>
        </p:spPr>
      </p:pic>
    </p:spTree>
    <p:extLst>
      <p:ext uri="{BB962C8B-B14F-4D97-AF65-F5344CB8AC3E}">
        <p14:creationId xmlns:p14="http://schemas.microsoft.com/office/powerpoint/2010/main" val="2887535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ru-RU" altLang="ru-RU"/>
              <a:t>Несколько потоков</a:t>
            </a:r>
          </a:p>
        </p:txBody>
      </p:sp>
      <p:pic>
        <p:nvPicPr>
          <p:cNvPr id="314373" name="Picture 5"/>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97406" y="1813497"/>
            <a:ext cx="8135938" cy="4927600"/>
          </a:xfrm>
          <a:noFill/>
          <a:ln/>
        </p:spPr>
      </p:pic>
    </p:spTree>
    <p:extLst>
      <p:ext uri="{BB962C8B-B14F-4D97-AF65-F5344CB8AC3E}">
        <p14:creationId xmlns:p14="http://schemas.microsoft.com/office/powerpoint/2010/main" val="4167034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0" name="Rectangle 4"/>
          <p:cNvSpPr>
            <a:spLocks noGrp="1" noChangeArrowheads="1"/>
          </p:cNvSpPr>
          <p:nvPr>
            <p:ph type="title"/>
          </p:nvPr>
        </p:nvSpPr>
        <p:spPr>
          <a:xfrm>
            <a:off x="1088136" y="140299"/>
            <a:ext cx="3611880" cy="1615349"/>
          </a:xfrm>
        </p:spPr>
        <p:txBody>
          <a:bodyPr/>
          <a:lstStyle/>
          <a:p>
            <a:r>
              <a:rPr lang="ru-RU" altLang="ru-RU" dirty="0"/>
              <a:t>Телефонный разговор</a:t>
            </a:r>
          </a:p>
        </p:txBody>
      </p:sp>
      <p:pic>
        <p:nvPicPr>
          <p:cNvPr id="316425" name="Picture 9" descr="1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6998" y="532829"/>
            <a:ext cx="6553200" cy="553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6224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ru-RU" altLang="ru-RU" sz="4000"/>
              <a:t>Диаграммы переходов состояний</a:t>
            </a:r>
          </a:p>
        </p:txBody>
      </p:sp>
      <p:sp>
        <p:nvSpPr>
          <p:cNvPr id="196611" name="Rectangle 3"/>
          <p:cNvSpPr>
            <a:spLocks noGrp="1" noChangeArrowheads="1"/>
          </p:cNvSpPr>
          <p:nvPr>
            <p:ph type="body" idx="1"/>
          </p:nvPr>
        </p:nvSpPr>
        <p:spPr/>
        <p:txBody>
          <a:bodyPr>
            <a:normAutofit/>
          </a:bodyPr>
          <a:lstStyle/>
          <a:p>
            <a:r>
              <a:rPr lang="ru-RU" altLang="ru-RU" sz="2400" b="1" dirty="0"/>
              <a:t>Диаграмма переходов состояний</a:t>
            </a:r>
            <a:r>
              <a:rPr lang="ru-RU" altLang="ru-RU" sz="2400" dirty="0"/>
              <a:t> отображает конечный автомат, выделяя поток управления, следующий от состояния к состоянию. </a:t>
            </a:r>
          </a:p>
          <a:p>
            <a:r>
              <a:rPr lang="ru-RU" altLang="ru-RU" sz="2400" b="1" dirty="0"/>
              <a:t>Конечный автомат</a:t>
            </a:r>
            <a:r>
              <a:rPr lang="ru-RU" altLang="ru-RU" sz="2400" dirty="0"/>
              <a:t> (КА) — поведение, которое определяет последовательность состояний в ходе существования объекта. Эта последовательность рассматривается как ответ на события и включает реакции на эти события. </a:t>
            </a:r>
          </a:p>
        </p:txBody>
      </p:sp>
    </p:spTree>
    <p:extLst>
      <p:ext uri="{BB962C8B-B14F-4D97-AF65-F5344CB8AC3E}">
        <p14:creationId xmlns:p14="http://schemas.microsoft.com/office/powerpoint/2010/main" val="24218463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Кооперация</a:t>
            </a:r>
            <a:endParaRPr lang="ru-RU" dirty="0"/>
          </a:p>
        </p:txBody>
      </p:sp>
      <p:sp>
        <p:nvSpPr>
          <p:cNvPr id="3" name="Объект 2"/>
          <p:cNvSpPr>
            <a:spLocks noGrp="1"/>
          </p:cNvSpPr>
          <p:nvPr>
            <p:ph idx="1"/>
          </p:nvPr>
        </p:nvSpPr>
        <p:spPr>
          <a:xfrm>
            <a:off x="1097280" y="1845734"/>
            <a:ext cx="10515600" cy="4500202"/>
          </a:xfrm>
        </p:spPr>
        <p:txBody>
          <a:bodyPr>
            <a:normAutofit fontScale="92500"/>
          </a:bodyPr>
          <a:lstStyle/>
          <a:p>
            <a:r>
              <a:rPr lang="ru-RU" dirty="0"/>
              <a:t>Понятие </a:t>
            </a:r>
            <a:r>
              <a:rPr lang="ru-RU" b="1" dirty="0"/>
              <a:t>кооперации</a:t>
            </a:r>
            <a:r>
              <a:rPr lang="ru-RU" dirty="0"/>
              <a:t> (</a:t>
            </a:r>
            <a:r>
              <a:rPr lang="ru-RU" dirty="0" err="1"/>
              <a:t>collaboration</a:t>
            </a:r>
            <a:r>
              <a:rPr lang="ru-RU" dirty="0"/>
              <a:t>) является одним из фундаментальных понятий в языке UML. Оно служит для обозначения множества взаимодействующих с определенной целью объектов в общем контексте моделируемой системы. Цель самой кооперации состоит в том, чтобы специфицировать особенности реализации отдельных наиболее значимых операций в системе. Кооперация определяет структуру поведения системы в терминах взаимодействия участников этой кооперации.</a:t>
            </a:r>
          </a:p>
          <a:p>
            <a:r>
              <a:rPr lang="ru-RU" dirty="0"/>
              <a:t>Кооперация может быть представлена на двух уровнях:</a:t>
            </a:r>
          </a:p>
          <a:p>
            <a:r>
              <a:rPr lang="ru-RU" b="1" dirty="0"/>
              <a:t>На уровне спецификации </a:t>
            </a:r>
            <a:r>
              <a:rPr lang="ru-RU" dirty="0"/>
              <a:t>— показывает роли классификаторов и роли ассоциаций в рассматриваемом взаимодействии.</a:t>
            </a:r>
          </a:p>
          <a:p>
            <a:r>
              <a:rPr lang="ru-RU" b="1" dirty="0"/>
              <a:t>На уровне примеров</a:t>
            </a:r>
            <a:r>
              <a:rPr lang="ru-RU" dirty="0"/>
              <a:t> — указывает экземпляры и связи, образующие отдельные роли в кооперации</a:t>
            </a:r>
            <a:r>
              <a:rPr lang="ru-RU" dirty="0" smtClean="0"/>
              <a:t>.</a:t>
            </a:r>
          </a:p>
          <a:p>
            <a:r>
              <a:rPr lang="ru-RU" dirty="0"/>
              <a:t>Одна и та же совокупность объектов может участвовать в различных кооперациях. При этом, в зависимости от рассматриваемой кооперации, могут изменяться как свойства отдельных объектов, так и связи между ними. Именно это отличает диаграмму кооперации от диаграммы классов, на которой должны быть указаны все свойства и ассоциации между элементами диаграммы.</a:t>
            </a:r>
          </a:p>
          <a:p>
            <a:endParaRPr lang="ru-RU" dirty="0"/>
          </a:p>
        </p:txBody>
      </p:sp>
      <p:sp>
        <p:nvSpPr>
          <p:cNvPr id="4" name="Номер слайда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02189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ru-RU" altLang="ru-RU" sz="4000"/>
              <a:t>Диаграмма кооперации: начальный вариант</a:t>
            </a:r>
          </a:p>
        </p:txBody>
      </p:sp>
      <p:pic>
        <p:nvPicPr>
          <p:cNvPr id="345093" name="Picture 5" descr="gl9-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326" y="2000250"/>
            <a:ext cx="7058025" cy="3684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1919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40" name="Rectangle 4"/>
          <p:cNvSpPr>
            <a:spLocks noGrp="1" noChangeArrowheads="1"/>
          </p:cNvSpPr>
          <p:nvPr>
            <p:ph type="title"/>
          </p:nvPr>
        </p:nvSpPr>
        <p:spPr/>
        <p:txBody>
          <a:bodyPr/>
          <a:lstStyle/>
          <a:p>
            <a:r>
              <a:rPr lang="ru-RU" altLang="ru-RU" sz="4000"/>
              <a:t>Первый вариант дополненный</a:t>
            </a:r>
          </a:p>
        </p:txBody>
      </p:sp>
      <p:pic>
        <p:nvPicPr>
          <p:cNvPr id="347142" name="Picture 6" descr="gl9-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3" y="1916114"/>
            <a:ext cx="7777162" cy="406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59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8" name="Rectangle 4"/>
          <p:cNvSpPr>
            <a:spLocks noGrp="1" noChangeArrowheads="1"/>
          </p:cNvSpPr>
          <p:nvPr>
            <p:ph type="title"/>
          </p:nvPr>
        </p:nvSpPr>
        <p:spPr/>
        <p:txBody>
          <a:bodyPr/>
          <a:lstStyle/>
          <a:p>
            <a:r>
              <a:rPr lang="ru-RU" altLang="ru-RU"/>
              <a:t>Окончательный вариант</a:t>
            </a:r>
          </a:p>
        </p:txBody>
      </p:sp>
      <p:pic>
        <p:nvPicPr>
          <p:cNvPr id="349190" name="Picture 6" descr="gl9-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3436" y="1923861"/>
            <a:ext cx="8066088" cy="4732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9489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ru-RU" altLang="ru-RU" sz="4000"/>
              <a:t>Диаграмма переходов состояний</a:t>
            </a:r>
          </a:p>
        </p:txBody>
      </p:sp>
      <p:sp>
        <p:nvSpPr>
          <p:cNvPr id="195587" name="Rectangle 3"/>
          <p:cNvSpPr>
            <a:spLocks noGrp="1" noChangeArrowheads="1"/>
          </p:cNvSpPr>
          <p:nvPr>
            <p:ph type="body" idx="1"/>
          </p:nvPr>
        </p:nvSpPr>
        <p:spPr/>
        <p:txBody>
          <a:bodyPr>
            <a:normAutofit/>
          </a:bodyPr>
          <a:lstStyle/>
          <a:p>
            <a:r>
              <a:rPr lang="ru-RU" altLang="ru-RU" sz="2400" dirty="0"/>
              <a:t>Диаграмма переходов состояний показывает:</a:t>
            </a:r>
          </a:p>
          <a:p>
            <a:r>
              <a:rPr lang="ru-RU" altLang="ru-RU" sz="2400" dirty="0"/>
              <a:t>1) набор состояний системы;</a:t>
            </a:r>
          </a:p>
          <a:p>
            <a:r>
              <a:rPr lang="ru-RU" altLang="ru-RU" sz="2400" dirty="0"/>
              <a:t>2) события, которые вызывают переход из одного состояния в другое;</a:t>
            </a:r>
          </a:p>
          <a:p>
            <a:r>
              <a:rPr lang="ru-RU" altLang="ru-RU" sz="2400" dirty="0"/>
              <a:t>3) действия, которые происходят в результате изменения состояния.</a:t>
            </a:r>
          </a:p>
          <a:p>
            <a:endParaRPr lang="ru-RU" altLang="ru-RU" sz="2400" dirty="0"/>
          </a:p>
        </p:txBody>
      </p:sp>
    </p:spTree>
    <p:extLst>
      <p:ext uri="{BB962C8B-B14F-4D97-AF65-F5344CB8AC3E}">
        <p14:creationId xmlns:p14="http://schemas.microsoft.com/office/powerpoint/2010/main" val="2095080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title"/>
          </p:nvPr>
        </p:nvSpPr>
        <p:spPr>
          <a:xfrm>
            <a:off x="1232597" y="159921"/>
            <a:ext cx="3042477" cy="1679083"/>
          </a:xfrm>
        </p:spPr>
        <p:txBody>
          <a:bodyPr>
            <a:normAutofit fontScale="90000"/>
          </a:bodyPr>
          <a:lstStyle/>
          <a:p>
            <a:r>
              <a:rPr lang="ru-RU" altLang="ru-RU" sz="4000" dirty="0"/>
              <a:t>КА, описывающий вход в систему</a:t>
            </a:r>
          </a:p>
        </p:txBody>
      </p:sp>
      <p:pic>
        <p:nvPicPr>
          <p:cNvPr id="194568" name="Picture 8"/>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716019" y="120080"/>
            <a:ext cx="7345363" cy="6219825"/>
          </a:xfrm>
          <a:noFill/>
          <a:ln>
            <a:solidFill>
              <a:schemeClr val="tx1"/>
            </a:solidFill>
          </a:ln>
        </p:spPr>
      </p:pic>
      <p:sp>
        <p:nvSpPr>
          <p:cNvPr id="194569" name="Text Box 9"/>
          <p:cNvSpPr txBox="1">
            <a:spLocks noChangeArrowheads="1"/>
          </p:cNvSpPr>
          <p:nvPr/>
        </p:nvSpPr>
        <p:spPr bwMode="auto">
          <a:xfrm>
            <a:off x="3347593" y="2163191"/>
            <a:ext cx="1775614" cy="52322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800">
                <a:solidFill>
                  <a:schemeClr val="accent1">
                    <a:lumMod val="50000"/>
                  </a:schemeClr>
                </a:solidFill>
              </a:rPr>
              <a:t>Состояние</a:t>
            </a:r>
          </a:p>
        </p:txBody>
      </p:sp>
      <p:sp>
        <p:nvSpPr>
          <p:cNvPr id="194570" name="Line 10"/>
          <p:cNvSpPr>
            <a:spLocks noChangeShapeType="1"/>
          </p:cNvSpPr>
          <p:nvPr/>
        </p:nvSpPr>
        <p:spPr bwMode="auto">
          <a:xfrm flipV="1">
            <a:off x="4644581" y="1731392"/>
            <a:ext cx="792162" cy="5048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94571" name="Line 11"/>
          <p:cNvSpPr>
            <a:spLocks noChangeShapeType="1"/>
          </p:cNvSpPr>
          <p:nvPr/>
        </p:nvSpPr>
        <p:spPr bwMode="auto">
          <a:xfrm>
            <a:off x="4573143" y="2594992"/>
            <a:ext cx="1150938" cy="3603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94572" name="Text Box 12"/>
          <p:cNvSpPr txBox="1">
            <a:spLocks noChangeArrowheads="1"/>
          </p:cNvSpPr>
          <p:nvPr/>
        </p:nvSpPr>
        <p:spPr bwMode="auto">
          <a:xfrm>
            <a:off x="4573144" y="4684141"/>
            <a:ext cx="2453685" cy="52322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800">
                <a:solidFill>
                  <a:schemeClr val="accent1">
                    <a:lumMod val="50000"/>
                  </a:schemeClr>
                </a:solidFill>
              </a:rPr>
              <a:t>Имя состояния</a:t>
            </a:r>
          </a:p>
        </p:txBody>
      </p:sp>
      <p:sp>
        <p:nvSpPr>
          <p:cNvPr id="194573" name="Line 13"/>
          <p:cNvSpPr>
            <a:spLocks noChangeShapeType="1"/>
          </p:cNvSpPr>
          <p:nvPr/>
        </p:nvSpPr>
        <p:spPr bwMode="auto">
          <a:xfrm>
            <a:off x="7021068" y="5115941"/>
            <a:ext cx="935038"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94574" name="Text Box 14"/>
          <p:cNvSpPr txBox="1">
            <a:spLocks noChangeArrowheads="1"/>
          </p:cNvSpPr>
          <p:nvPr/>
        </p:nvSpPr>
        <p:spPr bwMode="auto">
          <a:xfrm>
            <a:off x="4063827" y="5538217"/>
            <a:ext cx="3182666" cy="95410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ru-RU" altLang="ru-RU" sz="2800">
                <a:solidFill>
                  <a:schemeClr val="accent1">
                    <a:lumMod val="50000"/>
                  </a:schemeClr>
                </a:solidFill>
              </a:rPr>
              <a:t>Действия </a:t>
            </a:r>
          </a:p>
          <a:p>
            <a:pPr algn="r"/>
            <a:r>
              <a:rPr lang="ru-RU" altLang="ru-RU" sz="2800">
                <a:solidFill>
                  <a:schemeClr val="accent1">
                    <a:lumMod val="50000"/>
                  </a:schemeClr>
                </a:solidFill>
              </a:rPr>
              <a:t>при входе и выходе</a:t>
            </a:r>
          </a:p>
        </p:txBody>
      </p:sp>
      <p:sp>
        <p:nvSpPr>
          <p:cNvPr id="194575" name="Line 15"/>
          <p:cNvSpPr>
            <a:spLocks noChangeShapeType="1"/>
          </p:cNvSpPr>
          <p:nvPr/>
        </p:nvSpPr>
        <p:spPr bwMode="auto">
          <a:xfrm flipV="1">
            <a:off x="7021068" y="5908104"/>
            <a:ext cx="863600" cy="1444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94576" name="Text Box 16"/>
          <p:cNvSpPr txBox="1">
            <a:spLocks noChangeArrowheads="1"/>
          </p:cNvSpPr>
          <p:nvPr/>
        </p:nvSpPr>
        <p:spPr bwMode="auto">
          <a:xfrm>
            <a:off x="3272982" y="3387154"/>
            <a:ext cx="1718997" cy="52322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800">
                <a:solidFill>
                  <a:schemeClr val="accent1">
                    <a:lumMod val="50000"/>
                  </a:schemeClr>
                </a:solidFill>
              </a:rPr>
              <a:t>Переходы</a:t>
            </a:r>
          </a:p>
        </p:txBody>
      </p:sp>
      <p:sp>
        <p:nvSpPr>
          <p:cNvPr id="194577" name="Line 17"/>
          <p:cNvSpPr>
            <a:spLocks noChangeShapeType="1"/>
          </p:cNvSpPr>
          <p:nvPr/>
        </p:nvSpPr>
        <p:spPr bwMode="auto">
          <a:xfrm>
            <a:off x="4139757" y="3891979"/>
            <a:ext cx="865187"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94578" name="Line 18"/>
          <p:cNvSpPr>
            <a:spLocks noChangeShapeType="1"/>
          </p:cNvSpPr>
          <p:nvPr/>
        </p:nvSpPr>
        <p:spPr bwMode="auto">
          <a:xfrm flipV="1">
            <a:off x="5076382" y="3604641"/>
            <a:ext cx="1368425" cy="714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94579" name="Text Box 19"/>
          <p:cNvSpPr txBox="1">
            <a:spLocks noChangeArrowheads="1"/>
          </p:cNvSpPr>
          <p:nvPr/>
        </p:nvSpPr>
        <p:spPr bwMode="auto">
          <a:xfrm>
            <a:off x="5508181" y="2307654"/>
            <a:ext cx="1505540" cy="52322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800">
                <a:solidFill>
                  <a:schemeClr val="accent1">
                    <a:lumMod val="50000"/>
                  </a:schemeClr>
                </a:solidFill>
              </a:rPr>
              <a:t>Событие</a:t>
            </a:r>
          </a:p>
        </p:txBody>
      </p:sp>
      <p:sp>
        <p:nvSpPr>
          <p:cNvPr id="194580" name="Line 20"/>
          <p:cNvSpPr>
            <a:spLocks noChangeShapeType="1"/>
          </p:cNvSpPr>
          <p:nvPr/>
        </p:nvSpPr>
        <p:spPr bwMode="auto">
          <a:xfrm flipV="1">
            <a:off x="6155881" y="2236217"/>
            <a:ext cx="576262" cy="1428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94581" name="Text Box 21"/>
          <p:cNvSpPr txBox="1">
            <a:spLocks noChangeArrowheads="1"/>
          </p:cNvSpPr>
          <p:nvPr/>
        </p:nvSpPr>
        <p:spPr bwMode="auto">
          <a:xfrm>
            <a:off x="7956107" y="1444054"/>
            <a:ext cx="1619739" cy="52322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800">
                <a:solidFill>
                  <a:schemeClr val="accent1">
                    <a:lumMod val="50000"/>
                  </a:schemeClr>
                </a:solidFill>
              </a:rPr>
              <a:t>Действие</a:t>
            </a:r>
          </a:p>
        </p:txBody>
      </p:sp>
      <p:sp>
        <p:nvSpPr>
          <p:cNvPr id="194582" name="Line 22"/>
          <p:cNvSpPr>
            <a:spLocks noChangeShapeType="1"/>
          </p:cNvSpPr>
          <p:nvPr/>
        </p:nvSpPr>
        <p:spPr bwMode="auto">
          <a:xfrm flipH="1">
            <a:off x="8029131" y="1875854"/>
            <a:ext cx="64770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94583" name="Text Box 23"/>
          <p:cNvSpPr txBox="1">
            <a:spLocks noChangeArrowheads="1"/>
          </p:cNvSpPr>
          <p:nvPr/>
        </p:nvSpPr>
        <p:spPr bwMode="auto">
          <a:xfrm>
            <a:off x="5220843" y="75629"/>
            <a:ext cx="4537332" cy="52322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800">
                <a:solidFill>
                  <a:schemeClr val="accent1">
                    <a:lumMod val="50000"/>
                  </a:schemeClr>
                </a:solidFill>
              </a:rPr>
              <a:t>Начальное псевдосостояние</a:t>
            </a:r>
          </a:p>
        </p:txBody>
      </p:sp>
      <p:sp>
        <p:nvSpPr>
          <p:cNvPr id="194584" name="Line 24"/>
          <p:cNvSpPr>
            <a:spLocks noChangeShapeType="1"/>
          </p:cNvSpPr>
          <p:nvPr/>
        </p:nvSpPr>
        <p:spPr bwMode="auto">
          <a:xfrm flipH="1">
            <a:off x="5004944" y="507429"/>
            <a:ext cx="792163"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94585" name="Text Box 25"/>
          <p:cNvSpPr txBox="1">
            <a:spLocks noChangeArrowheads="1"/>
          </p:cNvSpPr>
          <p:nvPr/>
        </p:nvSpPr>
        <p:spPr bwMode="auto">
          <a:xfrm>
            <a:off x="9295956" y="6009704"/>
            <a:ext cx="2644442" cy="52322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800">
                <a:solidFill>
                  <a:schemeClr val="accent1">
                    <a:lumMod val="50000"/>
                  </a:schemeClr>
                </a:solidFill>
              </a:rPr>
              <a:t>Суперсостояние</a:t>
            </a:r>
          </a:p>
        </p:txBody>
      </p:sp>
      <p:sp>
        <p:nvSpPr>
          <p:cNvPr id="194586" name="Line 26"/>
          <p:cNvSpPr>
            <a:spLocks noChangeShapeType="1"/>
          </p:cNvSpPr>
          <p:nvPr/>
        </p:nvSpPr>
        <p:spPr bwMode="auto">
          <a:xfrm flipH="1" flipV="1">
            <a:off x="11269219" y="5620766"/>
            <a:ext cx="576263" cy="431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Tree>
    <p:extLst>
      <p:ext uri="{BB962C8B-B14F-4D97-AF65-F5344CB8AC3E}">
        <p14:creationId xmlns:p14="http://schemas.microsoft.com/office/powerpoint/2010/main" val="37107799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ru-RU" altLang="ru-RU" sz="4000"/>
              <a:t>Диаграмма переходов состояний</a:t>
            </a:r>
          </a:p>
        </p:txBody>
      </p:sp>
      <p:sp>
        <p:nvSpPr>
          <p:cNvPr id="200707" name="Rectangle 3"/>
          <p:cNvSpPr>
            <a:spLocks noGrp="1" noChangeArrowheads="1"/>
          </p:cNvSpPr>
          <p:nvPr>
            <p:ph type="body" idx="1"/>
          </p:nvPr>
        </p:nvSpPr>
        <p:spPr/>
        <p:txBody>
          <a:bodyPr/>
          <a:lstStyle/>
          <a:p>
            <a:r>
              <a:rPr lang="ru-RU" altLang="ru-RU" b="1"/>
              <a:t>Состояние</a:t>
            </a:r>
            <a:r>
              <a:rPr lang="ru-RU" altLang="ru-RU"/>
              <a:t> – период в жизни объекта, на протяжении которого он удовлетворяет какому-то условию, выполняет определенную деятельность или ожидает некоторого события.</a:t>
            </a:r>
          </a:p>
          <a:p>
            <a:r>
              <a:rPr lang="ru-RU" altLang="ru-RU" b="1"/>
              <a:t>Событие</a:t>
            </a:r>
            <a:r>
              <a:rPr lang="ru-RU" altLang="ru-RU"/>
              <a:t> – происшествие, вызывающее изменение состояния.</a:t>
            </a:r>
          </a:p>
          <a:p>
            <a:r>
              <a:rPr lang="ru-RU" altLang="ru-RU" b="1"/>
              <a:t>Действие</a:t>
            </a:r>
            <a:r>
              <a:rPr lang="ru-RU" altLang="ru-RU"/>
              <a:t> – набор операций, запускаемых событием.</a:t>
            </a:r>
          </a:p>
          <a:p>
            <a:r>
              <a:rPr lang="ru-RU" altLang="ru-RU"/>
              <a:t>События вызывают переходы, а действия являются реакциями на переходы. </a:t>
            </a:r>
          </a:p>
        </p:txBody>
      </p:sp>
    </p:spTree>
    <p:extLst>
      <p:ext uri="{BB962C8B-B14F-4D97-AF65-F5344CB8AC3E}">
        <p14:creationId xmlns:p14="http://schemas.microsoft.com/office/powerpoint/2010/main" val="14475309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Ретро">
  <a:themeElements>
    <a:clrScheme name="Ретро">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2675</Words>
  <Application>Microsoft Office PowerPoint</Application>
  <PresentationFormat>Широкоэкранный</PresentationFormat>
  <Paragraphs>243</Paragraphs>
  <Slides>63</Slides>
  <Notes>5</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63</vt:i4>
      </vt:variant>
    </vt:vector>
  </HeadingPairs>
  <TitlesOfParts>
    <vt:vector size="67" baseType="lpstr">
      <vt:lpstr>Calibri</vt:lpstr>
      <vt:lpstr>Calibri Light</vt:lpstr>
      <vt:lpstr>Wingdings</vt:lpstr>
      <vt:lpstr>Ретро</vt:lpstr>
      <vt:lpstr>11. Моделирование поведения</vt:lpstr>
      <vt:lpstr>Диаграмма состояний</vt:lpstr>
      <vt:lpstr>Динамические модели</vt:lpstr>
      <vt:lpstr>Моделирование поведения</vt:lpstr>
      <vt:lpstr>Моделирование поведения</vt:lpstr>
      <vt:lpstr>Диаграммы переходов состояний</vt:lpstr>
      <vt:lpstr>Диаграмма переходов состояний</vt:lpstr>
      <vt:lpstr>КА, описывающий вход в систему</vt:lpstr>
      <vt:lpstr>Диаграмма переходов состояний</vt:lpstr>
      <vt:lpstr>Диаграмма переходов состояний системы охранной сигнализации </vt:lpstr>
      <vt:lpstr>Специальные события</vt:lpstr>
      <vt:lpstr>Специальные события</vt:lpstr>
      <vt:lpstr>Суперсостояния</vt:lpstr>
      <vt:lpstr>Переопределение переходов  из суперсостояния</vt:lpstr>
      <vt:lpstr>Иерархические вызовы действий</vt:lpstr>
      <vt:lpstr>Параллельные подсостояния</vt:lpstr>
      <vt:lpstr>Параллельные подсостояния</vt:lpstr>
      <vt:lpstr>Начальное и конечное псевдосостояния</vt:lpstr>
      <vt:lpstr>Диаграмма переходов состояний турникета метро</vt:lpstr>
      <vt:lpstr>Выводы</vt:lpstr>
      <vt:lpstr>Телефонный аппарат</vt:lpstr>
      <vt:lpstr>Диаграммы деятельности</vt:lpstr>
      <vt:lpstr>Диаграмма деятельности</vt:lpstr>
      <vt:lpstr>Состояние действия</vt:lpstr>
      <vt:lpstr>Элементы диаграммы деятельности</vt:lpstr>
      <vt:lpstr>Решение квадратного уравнения</vt:lpstr>
      <vt:lpstr>Элементы диаграммы деятельности</vt:lpstr>
      <vt:lpstr>Приготовление напитка</vt:lpstr>
      <vt:lpstr>Дорожки</vt:lpstr>
      <vt:lpstr>Презентация PowerPoint</vt:lpstr>
      <vt:lpstr>Синхронизация</vt:lpstr>
      <vt:lpstr>Диаграмма деятельности как модель рабочего процесса</vt:lpstr>
      <vt:lpstr>Диаграмма деятельности как модель рабочего процесса</vt:lpstr>
      <vt:lpstr>Диаграмма деятельности как модель рабочего процесса</vt:lpstr>
      <vt:lpstr>Моделирование операции</vt:lpstr>
      <vt:lpstr>Моделирование операции</vt:lpstr>
      <vt:lpstr>Структурированная диаграмма</vt:lpstr>
      <vt:lpstr>Принципы создания диаграмм деятельности</vt:lpstr>
      <vt:lpstr>Диаграммы последовательности и кооперации</vt:lpstr>
      <vt:lpstr>Определения</vt:lpstr>
      <vt:lpstr>Определения</vt:lpstr>
      <vt:lpstr>Диаграмма последовательностей</vt:lpstr>
      <vt:lpstr>Диаграмма кооперации</vt:lpstr>
      <vt:lpstr>Определения</vt:lpstr>
      <vt:lpstr>Диаграмма последовательности</vt:lpstr>
      <vt:lpstr>Диаграмма последовательности</vt:lpstr>
      <vt:lpstr>Создание объекта</vt:lpstr>
      <vt:lpstr>Уничтожение объекта</vt:lpstr>
      <vt:lpstr>Простые циклы</vt:lpstr>
      <vt:lpstr>Отношения</vt:lpstr>
      <vt:lpstr>Презентация PowerPoint</vt:lpstr>
      <vt:lpstr>Правила создания диаграмм последовательности</vt:lpstr>
      <vt:lpstr>Правила создания диаграмм последовательности</vt:lpstr>
      <vt:lpstr>Низкоуровневое представление</vt:lpstr>
      <vt:lpstr>Высокоуровневое представление</vt:lpstr>
      <vt:lpstr>Сообщения, занимающие время</vt:lpstr>
      <vt:lpstr>Асинхронное сообщение</vt:lpstr>
      <vt:lpstr>Несколько потоков</vt:lpstr>
      <vt:lpstr>Телефонный разговор</vt:lpstr>
      <vt:lpstr>Кооперация</vt:lpstr>
      <vt:lpstr>Диаграмма кооперации: начальный вариант</vt:lpstr>
      <vt:lpstr>Первый вариант дополненный</vt:lpstr>
      <vt:lpstr>Окончательный вариант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Моделирование поведения</dc:title>
  <dc:creator>Лилия Челищева</dc:creator>
  <cp:lastModifiedBy>Лилия Челищева</cp:lastModifiedBy>
  <cp:revision>4</cp:revision>
  <dcterms:created xsi:type="dcterms:W3CDTF">2022-09-20T01:55:38Z</dcterms:created>
  <dcterms:modified xsi:type="dcterms:W3CDTF">2022-09-26T02:29:43Z</dcterms:modified>
</cp:coreProperties>
</file>