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1" r:id="rId7"/>
    <p:sldId id="262" r:id="rId8"/>
    <p:sldId id="263" r:id="rId9"/>
    <p:sldId id="264" r:id="rId10"/>
    <p:sldId id="265" r:id="rId11"/>
    <p:sldId id="266" r:id="rId12"/>
    <p:sldId id="267"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snapToGrid="0">
      <p:cViewPr varScale="1">
        <p:scale>
          <a:sx n="84" d="100"/>
          <a:sy n="84" d="100"/>
        </p:scale>
        <p:origin x="629" y="77"/>
      </p:cViewPr>
      <p:guideLst/>
    </p:cSldViewPr>
  </p:slideViewPr>
  <p:outlineViewPr>
    <p:cViewPr>
      <p:scale>
        <a:sx n="33" d="100"/>
        <a:sy n="33" d="100"/>
      </p:scale>
      <p:origin x="0" y="-7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6A2485-925C-4C94-AC1D-EC6AF146F757}"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ru-RU"/>
        </a:p>
      </dgm:t>
    </dgm:pt>
    <dgm:pt modelId="{2DA80A1C-CDE8-404A-BF26-8F56B41BD809}">
      <dgm:prSet phldrT="[Текст]"/>
      <dgm:spPr/>
      <dgm:t>
        <a:bodyPr/>
        <a:lstStyle/>
        <a:p>
          <a:r>
            <a:rPr lang="ru-RU" dirty="0" smtClean="0">
              <a:solidFill>
                <a:schemeClr val="tx1"/>
              </a:solidFill>
              <a:latin typeface="+mn-lt"/>
              <a:cs typeface="Times New Roman" panose="02020603050405020304" pitchFamily="18" charset="0"/>
            </a:rPr>
            <a:t>один вход и один выход</a:t>
          </a:r>
          <a:endParaRPr lang="ru-RU" dirty="0">
            <a:solidFill>
              <a:schemeClr val="tx1"/>
            </a:solidFill>
            <a:latin typeface="+mn-lt"/>
            <a:cs typeface="Times New Roman" panose="02020603050405020304" pitchFamily="18" charset="0"/>
          </a:endParaRPr>
        </a:p>
      </dgm:t>
    </dgm:pt>
    <dgm:pt modelId="{478ACFC9-C738-40DC-B9E6-156F1DFBA843}" type="parTrans" cxnId="{87D5AC00-E29F-49F0-91FB-2C2768980A79}">
      <dgm:prSet/>
      <dgm:spPr/>
      <dgm:t>
        <a:bodyPr/>
        <a:lstStyle/>
        <a:p>
          <a:endParaRPr lang="ru-RU">
            <a:solidFill>
              <a:schemeClr val="tx1"/>
            </a:solidFill>
            <a:latin typeface="+mn-lt"/>
            <a:cs typeface="Times New Roman" panose="02020603050405020304" pitchFamily="18" charset="0"/>
          </a:endParaRPr>
        </a:p>
      </dgm:t>
    </dgm:pt>
    <dgm:pt modelId="{79BFA79F-64EF-4069-9C98-38CFBDB91229}" type="sibTrans" cxnId="{87D5AC00-E29F-49F0-91FB-2C2768980A79}">
      <dgm:prSet/>
      <dgm:spPr/>
      <dgm:t>
        <a:bodyPr/>
        <a:lstStyle/>
        <a:p>
          <a:endParaRPr lang="ru-RU">
            <a:solidFill>
              <a:schemeClr val="tx1"/>
            </a:solidFill>
            <a:latin typeface="+mn-lt"/>
            <a:cs typeface="Times New Roman" panose="02020603050405020304" pitchFamily="18" charset="0"/>
          </a:endParaRPr>
        </a:p>
      </dgm:t>
    </dgm:pt>
    <dgm:pt modelId="{625C2932-4473-43C7-B5B9-C9AEE55902F2}">
      <dgm:prSet phldrT="[Текст]"/>
      <dgm:spPr/>
      <dgm:t>
        <a:bodyPr/>
        <a:lstStyle/>
        <a:p>
          <a:r>
            <a:rPr lang="ru-RU" dirty="0" smtClean="0">
              <a:solidFill>
                <a:schemeClr val="tx1"/>
              </a:solidFill>
              <a:latin typeface="+mn-lt"/>
              <a:cs typeface="Times New Roman" panose="02020603050405020304" pitchFamily="18" charset="0"/>
            </a:rPr>
            <a:t>функциональная завершенность</a:t>
          </a:r>
          <a:endParaRPr lang="ru-RU" dirty="0">
            <a:solidFill>
              <a:schemeClr val="tx1"/>
            </a:solidFill>
            <a:latin typeface="+mn-lt"/>
            <a:cs typeface="Times New Roman" panose="02020603050405020304" pitchFamily="18" charset="0"/>
          </a:endParaRPr>
        </a:p>
      </dgm:t>
    </dgm:pt>
    <dgm:pt modelId="{A22B8B29-C8C2-4345-9E24-FD772728D578}" type="parTrans" cxnId="{F14E86AC-3B2D-45F8-8F3B-7F6AA76F011E}">
      <dgm:prSet/>
      <dgm:spPr/>
      <dgm:t>
        <a:bodyPr/>
        <a:lstStyle/>
        <a:p>
          <a:endParaRPr lang="ru-RU">
            <a:solidFill>
              <a:schemeClr val="tx1"/>
            </a:solidFill>
            <a:latin typeface="+mn-lt"/>
            <a:cs typeface="Times New Roman" panose="02020603050405020304" pitchFamily="18" charset="0"/>
          </a:endParaRPr>
        </a:p>
      </dgm:t>
    </dgm:pt>
    <dgm:pt modelId="{BD6286CC-5147-4A54-BA32-E25A67BA0ACB}" type="sibTrans" cxnId="{F14E86AC-3B2D-45F8-8F3B-7F6AA76F011E}">
      <dgm:prSet/>
      <dgm:spPr/>
      <dgm:t>
        <a:bodyPr/>
        <a:lstStyle/>
        <a:p>
          <a:endParaRPr lang="ru-RU">
            <a:solidFill>
              <a:schemeClr val="tx1"/>
            </a:solidFill>
            <a:latin typeface="+mn-lt"/>
            <a:cs typeface="Times New Roman" panose="02020603050405020304" pitchFamily="18" charset="0"/>
          </a:endParaRPr>
        </a:p>
      </dgm:t>
    </dgm:pt>
    <dgm:pt modelId="{A7251332-C349-4236-8C31-E4461841C2D6}">
      <dgm:prSet phldrT="[Текст]"/>
      <dgm:spPr/>
      <dgm:t>
        <a:bodyPr/>
        <a:lstStyle/>
        <a:p>
          <a:r>
            <a:rPr lang="ru-RU" dirty="0" smtClean="0">
              <a:solidFill>
                <a:schemeClr val="tx1"/>
              </a:solidFill>
              <a:latin typeface="+mn-lt"/>
              <a:cs typeface="Times New Roman" panose="02020603050405020304" pitchFamily="18" charset="0"/>
            </a:rPr>
            <a:t>логическая независимость</a:t>
          </a:r>
          <a:endParaRPr lang="ru-RU" dirty="0">
            <a:solidFill>
              <a:schemeClr val="tx1"/>
            </a:solidFill>
            <a:latin typeface="+mn-lt"/>
            <a:cs typeface="Times New Roman" panose="02020603050405020304" pitchFamily="18" charset="0"/>
          </a:endParaRPr>
        </a:p>
      </dgm:t>
    </dgm:pt>
    <dgm:pt modelId="{8C3F1493-89F2-429D-AFDF-FADA3BFD8B7D}" type="parTrans" cxnId="{81BC2E66-66BD-4DA9-AD3A-B1A4D8516A80}">
      <dgm:prSet/>
      <dgm:spPr/>
      <dgm:t>
        <a:bodyPr/>
        <a:lstStyle/>
        <a:p>
          <a:endParaRPr lang="ru-RU">
            <a:solidFill>
              <a:schemeClr val="tx1"/>
            </a:solidFill>
            <a:latin typeface="+mn-lt"/>
            <a:cs typeface="Times New Roman" panose="02020603050405020304" pitchFamily="18" charset="0"/>
          </a:endParaRPr>
        </a:p>
      </dgm:t>
    </dgm:pt>
    <dgm:pt modelId="{654C1B22-8BE2-44EC-B53E-4311DD289BFA}" type="sibTrans" cxnId="{81BC2E66-66BD-4DA9-AD3A-B1A4D8516A80}">
      <dgm:prSet/>
      <dgm:spPr/>
      <dgm:t>
        <a:bodyPr/>
        <a:lstStyle/>
        <a:p>
          <a:endParaRPr lang="ru-RU">
            <a:solidFill>
              <a:schemeClr val="tx1"/>
            </a:solidFill>
            <a:latin typeface="+mn-lt"/>
            <a:cs typeface="Times New Roman" panose="02020603050405020304" pitchFamily="18" charset="0"/>
          </a:endParaRPr>
        </a:p>
      </dgm:t>
    </dgm:pt>
    <dgm:pt modelId="{19BB45CF-FF0D-48F5-99B4-4CE74F315A16}">
      <dgm:prSet phldrT="[Текст]"/>
      <dgm:spPr/>
      <dgm:t>
        <a:bodyPr/>
        <a:lstStyle/>
        <a:p>
          <a:r>
            <a:rPr lang="ru-RU" dirty="0" smtClean="0">
              <a:solidFill>
                <a:schemeClr val="tx1"/>
              </a:solidFill>
              <a:latin typeface="+mn-lt"/>
              <a:cs typeface="Times New Roman" panose="02020603050405020304" pitchFamily="18" charset="0"/>
            </a:rPr>
            <a:t>слабые информационные связи с другими программными модулями</a:t>
          </a:r>
          <a:endParaRPr lang="ru-RU" dirty="0">
            <a:solidFill>
              <a:schemeClr val="tx1"/>
            </a:solidFill>
            <a:latin typeface="+mn-lt"/>
            <a:cs typeface="Times New Roman" panose="02020603050405020304" pitchFamily="18" charset="0"/>
          </a:endParaRPr>
        </a:p>
      </dgm:t>
    </dgm:pt>
    <dgm:pt modelId="{31A6B64B-A01E-40EA-8E95-B14C45D97A00}" type="parTrans" cxnId="{191D202B-EEF8-4A46-93ED-D5BAC3B8829A}">
      <dgm:prSet/>
      <dgm:spPr/>
      <dgm:t>
        <a:bodyPr/>
        <a:lstStyle/>
        <a:p>
          <a:endParaRPr lang="ru-RU">
            <a:solidFill>
              <a:schemeClr val="tx1"/>
            </a:solidFill>
            <a:latin typeface="+mn-lt"/>
            <a:cs typeface="Times New Roman" panose="02020603050405020304" pitchFamily="18" charset="0"/>
          </a:endParaRPr>
        </a:p>
      </dgm:t>
    </dgm:pt>
    <dgm:pt modelId="{9A53C981-59F2-438B-B854-5B26730B3D01}" type="sibTrans" cxnId="{191D202B-EEF8-4A46-93ED-D5BAC3B8829A}">
      <dgm:prSet/>
      <dgm:spPr/>
      <dgm:t>
        <a:bodyPr/>
        <a:lstStyle/>
        <a:p>
          <a:endParaRPr lang="ru-RU">
            <a:solidFill>
              <a:schemeClr val="tx1"/>
            </a:solidFill>
            <a:latin typeface="+mn-lt"/>
            <a:cs typeface="Times New Roman" panose="02020603050405020304" pitchFamily="18" charset="0"/>
          </a:endParaRPr>
        </a:p>
      </dgm:t>
    </dgm:pt>
    <dgm:pt modelId="{3F3305EC-9394-4465-AEBC-B6FF3AB5869B}">
      <dgm:prSet phldrT="[Текст]"/>
      <dgm:spPr/>
      <dgm:t>
        <a:bodyPr/>
        <a:lstStyle/>
        <a:p>
          <a:r>
            <a:rPr lang="ru-RU" dirty="0" smtClean="0">
              <a:solidFill>
                <a:schemeClr val="tx1"/>
              </a:solidFill>
              <a:latin typeface="+mn-lt"/>
              <a:cs typeface="Times New Roman" panose="02020603050405020304" pitchFamily="18" charset="0"/>
            </a:rPr>
            <a:t>размер и сложность программного элемента в разумных рамках</a:t>
          </a:r>
          <a:endParaRPr lang="ru-RU" dirty="0">
            <a:solidFill>
              <a:schemeClr val="tx1"/>
            </a:solidFill>
            <a:latin typeface="+mn-lt"/>
            <a:cs typeface="Times New Roman" panose="02020603050405020304" pitchFamily="18" charset="0"/>
          </a:endParaRPr>
        </a:p>
      </dgm:t>
    </dgm:pt>
    <dgm:pt modelId="{13FB5605-3841-4E7E-BCC1-A17E1856D9BF}" type="parTrans" cxnId="{01D843BD-EED0-480B-BB56-3D0612501B63}">
      <dgm:prSet/>
      <dgm:spPr/>
      <dgm:t>
        <a:bodyPr/>
        <a:lstStyle/>
        <a:p>
          <a:endParaRPr lang="ru-RU">
            <a:solidFill>
              <a:schemeClr val="tx1"/>
            </a:solidFill>
            <a:latin typeface="+mn-lt"/>
            <a:cs typeface="Times New Roman" panose="02020603050405020304" pitchFamily="18" charset="0"/>
          </a:endParaRPr>
        </a:p>
      </dgm:t>
    </dgm:pt>
    <dgm:pt modelId="{0A225C01-138B-402A-A7D9-7F1C197E685E}" type="sibTrans" cxnId="{01D843BD-EED0-480B-BB56-3D0612501B63}">
      <dgm:prSet/>
      <dgm:spPr/>
      <dgm:t>
        <a:bodyPr/>
        <a:lstStyle/>
        <a:p>
          <a:endParaRPr lang="ru-RU">
            <a:solidFill>
              <a:schemeClr val="tx1"/>
            </a:solidFill>
            <a:latin typeface="+mn-lt"/>
            <a:cs typeface="Times New Roman" panose="02020603050405020304" pitchFamily="18" charset="0"/>
          </a:endParaRPr>
        </a:p>
      </dgm:t>
    </dgm:pt>
    <dgm:pt modelId="{B8C09BB3-F5B2-4C6E-96D9-028D8E3D68D2}" type="pres">
      <dgm:prSet presAssocID="{E96A2485-925C-4C94-AC1D-EC6AF146F757}" presName="linear" presStyleCnt="0">
        <dgm:presLayoutVars>
          <dgm:animLvl val="lvl"/>
          <dgm:resizeHandles val="exact"/>
        </dgm:presLayoutVars>
      </dgm:prSet>
      <dgm:spPr/>
      <dgm:t>
        <a:bodyPr/>
        <a:lstStyle/>
        <a:p>
          <a:endParaRPr lang="ru-RU"/>
        </a:p>
      </dgm:t>
    </dgm:pt>
    <dgm:pt modelId="{337542E2-8E86-4C86-B337-0671305E632E}" type="pres">
      <dgm:prSet presAssocID="{2DA80A1C-CDE8-404A-BF26-8F56B41BD809}" presName="parentText" presStyleLbl="node1" presStyleIdx="0" presStyleCnt="5">
        <dgm:presLayoutVars>
          <dgm:chMax val="0"/>
          <dgm:bulletEnabled val="1"/>
        </dgm:presLayoutVars>
      </dgm:prSet>
      <dgm:spPr/>
      <dgm:t>
        <a:bodyPr/>
        <a:lstStyle/>
        <a:p>
          <a:endParaRPr lang="ru-RU"/>
        </a:p>
      </dgm:t>
    </dgm:pt>
    <dgm:pt modelId="{4B109E76-8C50-4E81-903C-23A85A92E84E}" type="pres">
      <dgm:prSet presAssocID="{79BFA79F-64EF-4069-9C98-38CFBDB91229}" presName="spacer" presStyleCnt="0"/>
      <dgm:spPr/>
      <dgm:t>
        <a:bodyPr/>
        <a:lstStyle/>
        <a:p>
          <a:endParaRPr lang="ru-RU"/>
        </a:p>
      </dgm:t>
    </dgm:pt>
    <dgm:pt modelId="{BE6A72C3-AFAB-4D46-8C9B-6781E41BB9FA}" type="pres">
      <dgm:prSet presAssocID="{625C2932-4473-43C7-B5B9-C9AEE55902F2}" presName="parentText" presStyleLbl="node1" presStyleIdx="1" presStyleCnt="5">
        <dgm:presLayoutVars>
          <dgm:chMax val="0"/>
          <dgm:bulletEnabled val="1"/>
        </dgm:presLayoutVars>
      </dgm:prSet>
      <dgm:spPr/>
      <dgm:t>
        <a:bodyPr/>
        <a:lstStyle/>
        <a:p>
          <a:endParaRPr lang="ru-RU"/>
        </a:p>
      </dgm:t>
    </dgm:pt>
    <dgm:pt modelId="{D87E8BAE-D844-4751-81C0-A48257DC61B6}" type="pres">
      <dgm:prSet presAssocID="{BD6286CC-5147-4A54-BA32-E25A67BA0ACB}" presName="spacer" presStyleCnt="0"/>
      <dgm:spPr/>
      <dgm:t>
        <a:bodyPr/>
        <a:lstStyle/>
        <a:p>
          <a:endParaRPr lang="ru-RU"/>
        </a:p>
      </dgm:t>
    </dgm:pt>
    <dgm:pt modelId="{92EC3F35-66FE-41A5-BFC2-DD5C4DD1E53E}" type="pres">
      <dgm:prSet presAssocID="{A7251332-C349-4236-8C31-E4461841C2D6}" presName="parentText" presStyleLbl="node1" presStyleIdx="2" presStyleCnt="5">
        <dgm:presLayoutVars>
          <dgm:chMax val="0"/>
          <dgm:bulletEnabled val="1"/>
        </dgm:presLayoutVars>
      </dgm:prSet>
      <dgm:spPr/>
      <dgm:t>
        <a:bodyPr/>
        <a:lstStyle/>
        <a:p>
          <a:endParaRPr lang="ru-RU"/>
        </a:p>
      </dgm:t>
    </dgm:pt>
    <dgm:pt modelId="{7706DA51-EB45-429D-9622-B23715A25E83}" type="pres">
      <dgm:prSet presAssocID="{654C1B22-8BE2-44EC-B53E-4311DD289BFA}" presName="spacer" presStyleCnt="0"/>
      <dgm:spPr/>
      <dgm:t>
        <a:bodyPr/>
        <a:lstStyle/>
        <a:p>
          <a:endParaRPr lang="ru-RU"/>
        </a:p>
      </dgm:t>
    </dgm:pt>
    <dgm:pt modelId="{96BE0535-39CA-4224-9EC8-601AECA34521}" type="pres">
      <dgm:prSet presAssocID="{19BB45CF-FF0D-48F5-99B4-4CE74F315A16}" presName="parentText" presStyleLbl="node1" presStyleIdx="3" presStyleCnt="5">
        <dgm:presLayoutVars>
          <dgm:chMax val="0"/>
          <dgm:bulletEnabled val="1"/>
        </dgm:presLayoutVars>
      </dgm:prSet>
      <dgm:spPr/>
      <dgm:t>
        <a:bodyPr/>
        <a:lstStyle/>
        <a:p>
          <a:endParaRPr lang="ru-RU"/>
        </a:p>
      </dgm:t>
    </dgm:pt>
    <dgm:pt modelId="{9EEC80BE-36D0-4BB2-B815-86D643E1AE78}" type="pres">
      <dgm:prSet presAssocID="{9A53C981-59F2-438B-B854-5B26730B3D01}" presName="spacer" presStyleCnt="0"/>
      <dgm:spPr/>
      <dgm:t>
        <a:bodyPr/>
        <a:lstStyle/>
        <a:p>
          <a:endParaRPr lang="ru-RU"/>
        </a:p>
      </dgm:t>
    </dgm:pt>
    <dgm:pt modelId="{679AED12-CC5D-41CB-837F-1197E79F523B}" type="pres">
      <dgm:prSet presAssocID="{3F3305EC-9394-4465-AEBC-B6FF3AB5869B}" presName="parentText" presStyleLbl="node1" presStyleIdx="4" presStyleCnt="5">
        <dgm:presLayoutVars>
          <dgm:chMax val="0"/>
          <dgm:bulletEnabled val="1"/>
        </dgm:presLayoutVars>
      </dgm:prSet>
      <dgm:spPr/>
      <dgm:t>
        <a:bodyPr/>
        <a:lstStyle/>
        <a:p>
          <a:endParaRPr lang="ru-RU"/>
        </a:p>
      </dgm:t>
    </dgm:pt>
  </dgm:ptLst>
  <dgm:cxnLst>
    <dgm:cxn modelId="{56F4CAF8-CAB5-4DB9-8216-4EFFB81947F5}" type="presOf" srcId="{E96A2485-925C-4C94-AC1D-EC6AF146F757}" destId="{B8C09BB3-F5B2-4C6E-96D9-028D8E3D68D2}" srcOrd="0" destOrd="0" presId="urn:microsoft.com/office/officeart/2005/8/layout/vList2"/>
    <dgm:cxn modelId="{F14E86AC-3B2D-45F8-8F3B-7F6AA76F011E}" srcId="{E96A2485-925C-4C94-AC1D-EC6AF146F757}" destId="{625C2932-4473-43C7-B5B9-C9AEE55902F2}" srcOrd="1" destOrd="0" parTransId="{A22B8B29-C8C2-4345-9E24-FD772728D578}" sibTransId="{BD6286CC-5147-4A54-BA32-E25A67BA0ACB}"/>
    <dgm:cxn modelId="{01D843BD-EED0-480B-BB56-3D0612501B63}" srcId="{E96A2485-925C-4C94-AC1D-EC6AF146F757}" destId="{3F3305EC-9394-4465-AEBC-B6FF3AB5869B}" srcOrd="4" destOrd="0" parTransId="{13FB5605-3841-4E7E-BCC1-A17E1856D9BF}" sibTransId="{0A225C01-138B-402A-A7D9-7F1C197E685E}"/>
    <dgm:cxn modelId="{10704023-70C5-41B7-893D-D4F85317C52B}" type="presOf" srcId="{625C2932-4473-43C7-B5B9-C9AEE55902F2}" destId="{BE6A72C3-AFAB-4D46-8C9B-6781E41BB9FA}" srcOrd="0" destOrd="0" presId="urn:microsoft.com/office/officeart/2005/8/layout/vList2"/>
    <dgm:cxn modelId="{EA54D935-307D-4B1A-A6A2-508BBE375283}" type="presOf" srcId="{19BB45CF-FF0D-48F5-99B4-4CE74F315A16}" destId="{96BE0535-39CA-4224-9EC8-601AECA34521}" srcOrd="0" destOrd="0" presId="urn:microsoft.com/office/officeart/2005/8/layout/vList2"/>
    <dgm:cxn modelId="{95BD0E62-5BA0-444D-A5CC-BD004AA16967}" type="presOf" srcId="{2DA80A1C-CDE8-404A-BF26-8F56B41BD809}" destId="{337542E2-8E86-4C86-B337-0671305E632E}" srcOrd="0" destOrd="0" presId="urn:microsoft.com/office/officeart/2005/8/layout/vList2"/>
    <dgm:cxn modelId="{55834DA0-900C-40AD-B2DB-E99F48E87F86}" type="presOf" srcId="{A7251332-C349-4236-8C31-E4461841C2D6}" destId="{92EC3F35-66FE-41A5-BFC2-DD5C4DD1E53E}" srcOrd="0" destOrd="0" presId="urn:microsoft.com/office/officeart/2005/8/layout/vList2"/>
    <dgm:cxn modelId="{191D202B-EEF8-4A46-93ED-D5BAC3B8829A}" srcId="{E96A2485-925C-4C94-AC1D-EC6AF146F757}" destId="{19BB45CF-FF0D-48F5-99B4-4CE74F315A16}" srcOrd="3" destOrd="0" parTransId="{31A6B64B-A01E-40EA-8E95-B14C45D97A00}" sibTransId="{9A53C981-59F2-438B-B854-5B26730B3D01}"/>
    <dgm:cxn modelId="{87D5AC00-E29F-49F0-91FB-2C2768980A79}" srcId="{E96A2485-925C-4C94-AC1D-EC6AF146F757}" destId="{2DA80A1C-CDE8-404A-BF26-8F56B41BD809}" srcOrd="0" destOrd="0" parTransId="{478ACFC9-C738-40DC-B9E6-156F1DFBA843}" sibTransId="{79BFA79F-64EF-4069-9C98-38CFBDB91229}"/>
    <dgm:cxn modelId="{CC0E0A7A-F9CF-4CF8-930C-03E298C799A9}" type="presOf" srcId="{3F3305EC-9394-4465-AEBC-B6FF3AB5869B}" destId="{679AED12-CC5D-41CB-837F-1197E79F523B}" srcOrd="0" destOrd="0" presId="urn:microsoft.com/office/officeart/2005/8/layout/vList2"/>
    <dgm:cxn modelId="{81BC2E66-66BD-4DA9-AD3A-B1A4D8516A80}" srcId="{E96A2485-925C-4C94-AC1D-EC6AF146F757}" destId="{A7251332-C349-4236-8C31-E4461841C2D6}" srcOrd="2" destOrd="0" parTransId="{8C3F1493-89F2-429D-AFDF-FADA3BFD8B7D}" sibTransId="{654C1B22-8BE2-44EC-B53E-4311DD289BFA}"/>
    <dgm:cxn modelId="{6313F06E-C067-4D61-A3B1-3B1635D82DF8}" type="presParOf" srcId="{B8C09BB3-F5B2-4C6E-96D9-028D8E3D68D2}" destId="{337542E2-8E86-4C86-B337-0671305E632E}" srcOrd="0" destOrd="0" presId="urn:microsoft.com/office/officeart/2005/8/layout/vList2"/>
    <dgm:cxn modelId="{D0FDB3F9-2F80-4B73-87F6-AD657D89F5F1}" type="presParOf" srcId="{B8C09BB3-F5B2-4C6E-96D9-028D8E3D68D2}" destId="{4B109E76-8C50-4E81-903C-23A85A92E84E}" srcOrd="1" destOrd="0" presId="urn:microsoft.com/office/officeart/2005/8/layout/vList2"/>
    <dgm:cxn modelId="{3084722E-22A1-4727-818D-C9F92E603BFA}" type="presParOf" srcId="{B8C09BB3-F5B2-4C6E-96D9-028D8E3D68D2}" destId="{BE6A72C3-AFAB-4D46-8C9B-6781E41BB9FA}" srcOrd="2" destOrd="0" presId="urn:microsoft.com/office/officeart/2005/8/layout/vList2"/>
    <dgm:cxn modelId="{2A1E1B9D-BD58-4A46-AE89-9F1E698BA79E}" type="presParOf" srcId="{B8C09BB3-F5B2-4C6E-96D9-028D8E3D68D2}" destId="{D87E8BAE-D844-4751-81C0-A48257DC61B6}" srcOrd="3" destOrd="0" presId="urn:microsoft.com/office/officeart/2005/8/layout/vList2"/>
    <dgm:cxn modelId="{18C608DB-783E-4B66-B701-02117647DDAC}" type="presParOf" srcId="{B8C09BB3-F5B2-4C6E-96D9-028D8E3D68D2}" destId="{92EC3F35-66FE-41A5-BFC2-DD5C4DD1E53E}" srcOrd="4" destOrd="0" presId="urn:microsoft.com/office/officeart/2005/8/layout/vList2"/>
    <dgm:cxn modelId="{18CF29FB-859B-4872-B38B-3B83913EF944}" type="presParOf" srcId="{B8C09BB3-F5B2-4C6E-96D9-028D8E3D68D2}" destId="{7706DA51-EB45-429D-9622-B23715A25E83}" srcOrd="5" destOrd="0" presId="urn:microsoft.com/office/officeart/2005/8/layout/vList2"/>
    <dgm:cxn modelId="{AE417636-A600-49E4-A149-BBFECB799112}" type="presParOf" srcId="{B8C09BB3-F5B2-4C6E-96D9-028D8E3D68D2}" destId="{96BE0535-39CA-4224-9EC8-601AECA34521}" srcOrd="6" destOrd="0" presId="urn:microsoft.com/office/officeart/2005/8/layout/vList2"/>
    <dgm:cxn modelId="{F9465789-51C1-487C-91AA-58D6EEFC876B}" type="presParOf" srcId="{B8C09BB3-F5B2-4C6E-96D9-028D8E3D68D2}" destId="{9EEC80BE-36D0-4BB2-B815-86D643E1AE78}" srcOrd="7" destOrd="0" presId="urn:microsoft.com/office/officeart/2005/8/layout/vList2"/>
    <dgm:cxn modelId="{4C01174D-9D8F-45D7-A95F-F83189E620D0}" type="presParOf" srcId="{B8C09BB3-F5B2-4C6E-96D9-028D8E3D68D2}" destId="{679AED12-CC5D-41CB-837F-1197E79F523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5E8B5C-DCA2-49EA-8E8F-E1431F5C6D98}" type="doc">
      <dgm:prSet loTypeId="urn:microsoft.com/office/officeart/2005/8/layout/list1" loCatId="list" qsTypeId="urn:microsoft.com/office/officeart/2005/8/quickstyle/simple1" qsCatId="simple" csTypeId="urn:microsoft.com/office/officeart/2005/8/colors/accent1_4" csCatId="accent1" phldr="1"/>
      <dgm:spPr/>
      <dgm:t>
        <a:bodyPr/>
        <a:lstStyle/>
        <a:p>
          <a:endParaRPr lang="ru-RU"/>
        </a:p>
      </dgm:t>
    </dgm:pt>
    <dgm:pt modelId="{B7382E9D-68DE-4BFA-BCBC-CD0C8C2F41B9}">
      <dgm:prSet phldrT="[Текст]" custT="1"/>
      <dgm:spPr/>
      <dgm:t>
        <a:bodyPr/>
        <a:lstStyle/>
        <a:p>
          <a:r>
            <a:rPr lang="ru-RU" sz="2000" dirty="0" smtClean="0">
              <a:solidFill>
                <a:schemeClr val="tx1"/>
              </a:solidFill>
              <a:latin typeface="+mn-lt"/>
              <a:cs typeface="Times New Roman" panose="02020603050405020304" pitchFamily="18" charset="0"/>
            </a:rPr>
            <a:t>Веб-интеграция</a:t>
          </a:r>
          <a:endParaRPr lang="ru-RU" sz="2000" dirty="0">
            <a:solidFill>
              <a:schemeClr val="tx1"/>
            </a:solidFill>
            <a:latin typeface="+mn-lt"/>
            <a:cs typeface="Times New Roman" panose="02020603050405020304" pitchFamily="18" charset="0"/>
          </a:endParaRPr>
        </a:p>
      </dgm:t>
    </dgm:pt>
    <dgm:pt modelId="{2652AF54-9495-46CC-9554-7E434408C56B}" type="parTrans" cxnId="{AFCEB28A-CEC3-45A2-BD1A-289655020650}">
      <dgm:prSet/>
      <dgm:spPr/>
      <dgm:t>
        <a:bodyPr/>
        <a:lstStyle/>
        <a:p>
          <a:endParaRPr lang="ru-RU" sz="2000">
            <a:solidFill>
              <a:schemeClr val="tx1"/>
            </a:solidFill>
            <a:latin typeface="+mn-lt"/>
            <a:cs typeface="Times New Roman" panose="02020603050405020304" pitchFamily="18" charset="0"/>
          </a:endParaRPr>
        </a:p>
      </dgm:t>
    </dgm:pt>
    <dgm:pt modelId="{BCEB1A1D-A34D-4F3F-85AB-617E2ADD18CA}" type="sibTrans" cxnId="{AFCEB28A-CEC3-45A2-BD1A-289655020650}">
      <dgm:prSet/>
      <dgm:spPr/>
      <dgm:t>
        <a:bodyPr/>
        <a:lstStyle/>
        <a:p>
          <a:endParaRPr lang="ru-RU" sz="2000">
            <a:solidFill>
              <a:schemeClr val="tx1"/>
            </a:solidFill>
            <a:latin typeface="+mn-lt"/>
            <a:cs typeface="Times New Roman" panose="02020603050405020304" pitchFamily="18" charset="0"/>
          </a:endParaRPr>
        </a:p>
      </dgm:t>
    </dgm:pt>
    <dgm:pt modelId="{9E7FE474-BBE4-4B35-AF45-5F64DC42D41B}">
      <dgm:prSet phldrT="[Текст]" custT="1"/>
      <dgm:spPr/>
      <dgm:t>
        <a:bodyPr/>
        <a:lstStyle/>
        <a:p>
          <a:r>
            <a:rPr lang="ru-RU" sz="2000" dirty="0" smtClean="0">
              <a:solidFill>
                <a:schemeClr val="tx1"/>
              </a:solidFill>
              <a:latin typeface="+mn-lt"/>
              <a:cs typeface="Times New Roman" panose="02020603050405020304" pitchFamily="18" charset="0"/>
            </a:rPr>
            <a:t>Интеграция данных</a:t>
          </a:r>
          <a:endParaRPr lang="ru-RU" sz="2000" dirty="0">
            <a:solidFill>
              <a:schemeClr val="tx1"/>
            </a:solidFill>
            <a:latin typeface="+mn-lt"/>
            <a:cs typeface="Times New Roman" panose="02020603050405020304" pitchFamily="18" charset="0"/>
          </a:endParaRPr>
        </a:p>
      </dgm:t>
    </dgm:pt>
    <dgm:pt modelId="{CF6B87CC-6DBE-40C0-ABC3-5F12BB8E55E9}" type="parTrans" cxnId="{9A848796-F78D-49C9-BCDA-740CEC3D5655}">
      <dgm:prSet/>
      <dgm:spPr/>
      <dgm:t>
        <a:bodyPr/>
        <a:lstStyle/>
        <a:p>
          <a:endParaRPr lang="ru-RU">
            <a:solidFill>
              <a:schemeClr val="tx1"/>
            </a:solidFill>
          </a:endParaRPr>
        </a:p>
      </dgm:t>
    </dgm:pt>
    <dgm:pt modelId="{6680AD19-AFDF-4A9E-B1DD-8D2C57884D83}" type="sibTrans" cxnId="{9A848796-F78D-49C9-BCDA-740CEC3D5655}">
      <dgm:prSet/>
      <dgm:spPr/>
      <dgm:t>
        <a:bodyPr/>
        <a:lstStyle/>
        <a:p>
          <a:endParaRPr lang="ru-RU">
            <a:solidFill>
              <a:schemeClr val="tx1"/>
            </a:solidFill>
          </a:endParaRPr>
        </a:p>
      </dgm:t>
    </dgm:pt>
    <dgm:pt modelId="{DCE3AA4A-1131-4608-8495-2C1647FBF958}">
      <dgm:prSet phldrT="[Текст]" custT="1"/>
      <dgm:spPr/>
      <dgm:t>
        <a:bodyPr/>
        <a:lstStyle/>
        <a:p>
          <a:r>
            <a:rPr lang="ru-RU" sz="2000" dirty="0" smtClean="0">
              <a:solidFill>
                <a:schemeClr val="tx1"/>
              </a:solidFill>
              <a:latin typeface="+mn-lt"/>
              <a:cs typeface="Times New Roman" panose="02020603050405020304" pitchFamily="18" charset="0"/>
            </a:rPr>
            <a:t>Интеграция программных систем и продуктов</a:t>
          </a:r>
          <a:endParaRPr lang="ru-RU" sz="2000" dirty="0">
            <a:solidFill>
              <a:schemeClr val="tx1"/>
            </a:solidFill>
            <a:latin typeface="+mn-lt"/>
            <a:cs typeface="Times New Roman" panose="02020603050405020304" pitchFamily="18" charset="0"/>
          </a:endParaRPr>
        </a:p>
      </dgm:t>
    </dgm:pt>
    <dgm:pt modelId="{77928592-040D-46BA-9462-F86861C855AB}" type="parTrans" cxnId="{17A1B4C0-26F1-4DB9-B11C-C2B461571648}">
      <dgm:prSet/>
      <dgm:spPr/>
      <dgm:t>
        <a:bodyPr/>
        <a:lstStyle/>
        <a:p>
          <a:endParaRPr lang="ru-RU">
            <a:solidFill>
              <a:schemeClr val="tx1"/>
            </a:solidFill>
          </a:endParaRPr>
        </a:p>
      </dgm:t>
    </dgm:pt>
    <dgm:pt modelId="{511A2E9C-62F3-4101-A827-900302A8917F}" type="sibTrans" cxnId="{17A1B4C0-26F1-4DB9-B11C-C2B461571648}">
      <dgm:prSet/>
      <dgm:spPr/>
      <dgm:t>
        <a:bodyPr/>
        <a:lstStyle/>
        <a:p>
          <a:endParaRPr lang="ru-RU">
            <a:solidFill>
              <a:schemeClr val="tx1"/>
            </a:solidFill>
          </a:endParaRPr>
        </a:p>
      </dgm:t>
    </dgm:pt>
    <dgm:pt modelId="{5E899B34-2A05-4536-9CD6-E2BF7FAC04B1}">
      <dgm:prSet phldrT="[Текст]" custT="1"/>
      <dgm:spPr/>
      <dgm:t>
        <a:bodyPr/>
        <a:lstStyle/>
        <a:p>
          <a:r>
            <a:rPr lang="ru-RU" sz="2000" dirty="0" smtClean="0">
              <a:solidFill>
                <a:schemeClr val="tx1"/>
              </a:solidFill>
            </a:rPr>
            <a:t>Интеграция на уровне корпоративного ПО</a:t>
          </a:r>
          <a:endParaRPr lang="ru-RU" sz="2000" dirty="0">
            <a:solidFill>
              <a:schemeClr val="tx1"/>
            </a:solidFill>
            <a:latin typeface="+mn-lt"/>
            <a:cs typeface="Times New Roman" panose="02020603050405020304" pitchFamily="18" charset="0"/>
          </a:endParaRPr>
        </a:p>
      </dgm:t>
    </dgm:pt>
    <dgm:pt modelId="{3EAF4D73-DE5B-4AB9-8D5C-31C6365B21F9}" type="parTrans" cxnId="{99D6D3D8-C20C-4835-8A19-41BBADCDBDD8}">
      <dgm:prSet/>
      <dgm:spPr/>
      <dgm:t>
        <a:bodyPr/>
        <a:lstStyle/>
        <a:p>
          <a:endParaRPr lang="ru-RU">
            <a:solidFill>
              <a:schemeClr val="tx1"/>
            </a:solidFill>
          </a:endParaRPr>
        </a:p>
      </dgm:t>
    </dgm:pt>
    <dgm:pt modelId="{A1E04DF8-005D-48DC-A0F2-E803F586A6E3}" type="sibTrans" cxnId="{99D6D3D8-C20C-4835-8A19-41BBADCDBDD8}">
      <dgm:prSet/>
      <dgm:spPr/>
      <dgm:t>
        <a:bodyPr/>
        <a:lstStyle/>
        <a:p>
          <a:endParaRPr lang="ru-RU">
            <a:solidFill>
              <a:schemeClr val="tx1"/>
            </a:solidFill>
          </a:endParaRPr>
        </a:p>
      </dgm:t>
    </dgm:pt>
    <dgm:pt modelId="{5EE75B24-5BC2-46C0-A580-18C43DC8AC19}" type="pres">
      <dgm:prSet presAssocID="{3E5E8B5C-DCA2-49EA-8E8F-E1431F5C6D98}" presName="linear" presStyleCnt="0">
        <dgm:presLayoutVars>
          <dgm:dir/>
          <dgm:animLvl val="lvl"/>
          <dgm:resizeHandles val="exact"/>
        </dgm:presLayoutVars>
      </dgm:prSet>
      <dgm:spPr/>
      <dgm:t>
        <a:bodyPr/>
        <a:lstStyle/>
        <a:p>
          <a:endParaRPr lang="ru-RU"/>
        </a:p>
      </dgm:t>
    </dgm:pt>
    <dgm:pt modelId="{224CB33F-524D-4BF1-8A70-B0DF0F6BCB1A}" type="pres">
      <dgm:prSet presAssocID="{B7382E9D-68DE-4BFA-BCBC-CD0C8C2F41B9}" presName="parentLin" presStyleCnt="0"/>
      <dgm:spPr/>
      <dgm:t>
        <a:bodyPr/>
        <a:lstStyle/>
        <a:p>
          <a:endParaRPr lang="ru-RU"/>
        </a:p>
      </dgm:t>
    </dgm:pt>
    <dgm:pt modelId="{1D65F6FA-C1A7-46EA-8E9C-F2E1EBA40B26}" type="pres">
      <dgm:prSet presAssocID="{B7382E9D-68DE-4BFA-BCBC-CD0C8C2F41B9}" presName="parentLeftMargin" presStyleLbl="node1" presStyleIdx="0" presStyleCnt="4"/>
      <dgm:spPr/>
      <dgm:t>
        <a:bodyPr/>
        <a:lstStyle/>
        <a:p>
          <a:endParaRPr lang="ru-RU"/>
        </a:p>
      </dgm:t>
    </dgm:pt>
    <dgm:pt modelId="{E27F5AC7-A02B-47D7-A401-19B409822387}" type="pres">
      <dgm:prSet presAssocID="{B7382E9D-68DE-4BFA-BCBC-CD0C8C2F41B9}" presName="parentText" presStyleLbl="node1" presStyleIdx="0" presStyleCnt="4">
        <dgm:presLayoutVars>
          <dgm:chMax val="0"/>
          <dgm:bulletEnabled val="1"/>
        </dgm:presLayoutVars>
      </dgm:prSet>
      <dgm:spPr/>
      <dgm:t>
        <a:bodyPr/>
        <a:lstStyle/>
        <a:p>
          <a:endParaRPr lang="ru-RU"/>
        </a:p>
      </dgm:t>
    </dgm:pt>
    <dgm:pt modelId="{2D95FFFA-0DC8-4310-93C4-3EDCE51767F4}" type="pres">
      <dgm:prSet presAssocID="{B7382E9D-68DE-4BFA-BCBC-CD0C8C2F41B9}" presName="negativeSpace" presStyleCnt="0"/>
      <dgm:spPr/>
      <dgm:t>
        <a:bodyPr/>
        <a:lstStyle/>
        <a:p>
          <a:endParaRPr lang="ru-RU"/>
        </a:p>
      </dgm:t>
    </dgm:pt>
    <dgm:pt modelId="{2D68CCE0-4484-4D2B-A74A-D0265B9C4A01}" type="pres">
      <dgm:prSet presAssocID="{B7382E9D-68DE-4BFA-BCBC-CD0C8C2F41B9}" presName="childText" presStyleLbl="conFgAcc1" presStyleIdx="0" presStyleCnt="4">
        <dgm:presLayoutVars>
          <dgm:bulletEnabled val="1"/>
        </dgm:presLayoutVars>
      </dgm:prSet>
      <dgm:spPr/>
      <dgm:t>
        <a:bodyPr/>
        <a:lstStyle/>
        <a:p>
          <a:endParaRPr lang="ru-RU"/>
        </a:p>
      </dgm:t>
    </dgm:pt>
    <dgm:pt modelId="{E0DDEF3E-EF22-449E-B997-B46C66A55BA1}" type="pres">
      <dgm:prSet presAssocID="{BCEB1A1D-A34D-4F3F-85AB-617E2ADD18CA}" presName="spaceBetweenRectangles" presStyleCnt="0"/>
      <dgm:spPr/>
      <dgm:t>
        <a:bodyPr/>
        <a:lstStyle/>
        <a:p>
          <a:endParaRPr lang="ru-RU"/>
        </a:p>
      </dgm:t>
    </dgm:pt>
    <dgm:pt modelId="{E7BB5177-81B0-4843-9274-0BD13031E6A3}" type="pres">
      <dgm:prSet presAssocID="{9E7FE474-BBE4-4B35-AF45-5F64DC42D41B}" presName="parentLin" presStyleCnt="0"/>
      <dgm:spPr/>
    </dgm:pt>
    <dgm:pt modelId="{C73F243D-2FAB-4071-8F56-68BCA5B0064A}" type="pres">
      <dgm:prSet presAssocID="{9E7FE474-BBE4-4B35-AF45-5F64DC42D41B}" presName="parentLeftMargin" presStyleLbl="node1" presStyleIdx="0" presStyleCnt="4"/>
      <dgm:spPr/>
      <dgm:t>
        <a:bodyPr/>
        <a:lstStyle/>
        <a:p>
          <a:endParaRPr lang="ru-RU"/>
        </a:p>
      </dgm:t>
    </dgm:pt>
    <dgm:pt modelId="{B0C983FE-0C2C-4AB6-98E7-020B95977C15}" type="pres">
      <dgm:prSet presAssocID="{9E7FE474-BBE4-4B35-AF45-5F64DC42D41B}" presName="parentText" presStyleLbl="node1" presStyleIdx="1" presStyleCnt="4">
        <dgm:presLayoutVars>
          <dgm:chMax val="0"/>
          <dgm:bulletEnabled val="1"/>
        </dgm:presLayoutVars>
      </dgm:prSet>
      <dgm:spPr/>
      <dgm:t>
        <a:bodyPr/>
        <a:lstStyle/>
        <a:p>
          <a:endParaRPr lang="ru-RU"/>
        </a:p>
      </dgm:t>
    </dgm:pt>
    <dgm:pt modelId="{43B615D6-5ABD-4734-B6EA-63B401C9F561}" type="pres">
      <dgm:prSet presAssocID="{9E7FE474-BBE4-4B35-AF45-5F64DC42D41B}" presName="negativeSpace" presStyleCnt="0"/>
      <dgm:spPr/>
    </dgm:pt>
    <dgm:pt modelId="{7E618B64-AE39-45B9-82DB-F5AAE8ABE893}" type="pres">
      <dgm:prSet presAssocID="{9E7FE474-BBE4-4B35-AF45-5F64DC42D41B}" presName="childText" presStyleLbl="conFgAcc1" presStyleIdx="1" presStyleCnt="4">
        <dgm:presLayoutVars>
          <dgm:bulletEnabled val="1"/>
        </dgm:presLayoutVars>
      </dgm:prSet>
      <dgm:spPr/>
    </dgm:pt>
    <dgm:pt modelId="{C101528E-D513-44AD-8C82-768838BBAD36}" type="pres">
      <dgm:prSet presAssocID="{6680AD19-AFDF-4A9E-B1DD-8D2C57884D83}" presName="spaceBetweenRectangles" presStyleCnt="0"/>
      <dgm:spPr/>
    </dgm:pt>
    <dgm:pt modelId="{FDB35E25-17F7-49E0-BE88-CB5326A556E3}" type="pres">
      <dgm:prSet presAssocID="{DCE3AA4A-1131-4608-8495-2C1647FBF958}" presName="parentLin" presStyleCnt="0"/>
      <dgm:spPr/>
    </dgm:pt>
    <dgm:pt modelId="{33775AED-799E-4253-A300-63C8F052A644}" type="pres">
      <dgm:prSet presAssocID="{DCE3AA4A-1131-4608-8495-2C1647FBF958}" presName="parentLeftMargin" presStyleLbl="node1" presStyleIdx="1" presStyleCnt="4"/>
      <dgm:spPr/>
      <dgm:t>
        <a:bodyPr/>
        <a:lstStyle/>
        <a:p>
          <a:endParaRPr lang="ru-RU"/>
        </a:p>
      </dgm:t>
    </dgm:pt>
    <dgm:pt modelId="{257B3152-A351-4614-A164-BF373276A279}" type="pres">
      <dgm:prSet presAssocID="{DCE3AA4A-1131-4608-8495-2C1647FBF958}" presName="parentText" presStyleLbl="node1" presStyleIdx="2" presStyleCnt="4">
        <dgm:presLayoutVars>
          <dgm:chMax val="0"/>
          <dgm:bulletEnabled val="1"/>
        </dgm:presLayoutVars>
      </dgm:prSet>
      <dgm:spPr/>
      <dgm:t>
        <a:bodyPr/>
        <a:lstStyle/>
        <a:p>
          <a:endParaRPr lang="ru-RU"/>
        </a:p>
      </dgm:t>
    </dgm:pt>
    <dgm:pt modelId="{0B7AD05A-209A-4E31-9CC0-DA3944DCAB90}" type="pres">
      <dgm:prSet presAssocID="{DCE3AA4A-1131-4608-8495-2C1647FBF958}" presName="negativeSpace" presStyleCnt="0"/>
      <dgm:spPr/>
    </dgm:pt>
    <dgm:pt modelId="{364E71BC-7295-4822-8F33-C12A313FDA34}" type="pres">
      <dgm:prSet presAssocID="{DCE3AA4A-1131-4608-8495-2C1647FBF958}" presName="childText" presStyleLbl="conFgAcc1" presStyleIdx="2" presStyleCnt="4">
        <dgm:presLayoutVars>
          <dgm:bulletEnabled val="1"/>
        </dgm:presLayoutVars>
      </dgm:prSet>
      <dgm:spPr/>
    </dgm:pt>
    <dgm:pt modelId="{053FFCCE-792B-4594-9D3F-3F50BA780F05}" type="pres">
      <dgm:prSet presAssocID="{511A2E9C-62F3-4101-A827-900302A8917F}" presName="spaceBetweenRectangles" presStyleCnt="0"/>
      <dgm:spPr/>
    </dgm:pt>
    <dgm:pt modelId="{7CBFC8DD-2F49-4049-858F-4886B68FA42D}" type="pres">
      <dgm:prSet presAssocID="{5E899B34-2A05-4536-9CD6-E2BF7FAC04B1}" presName="parentLin" presStyleCnt="0"/>
      <dgm:spPr/>
    </dgm:pt>
    <dgm:pt modelId="{557BE3A8-B385-4779-BE14-B1B58A239AF4}" type="pres">
      <dgm:prSet presAssocID="{5E899B34-2A05-4536-9CD6-E2BF7FAC04B1}" presName="parentLeftMargin" presStyleLbl="node1" presStyleIdx="2" presStyleCnt="4"/>
      <dgm:spPr/>
      <dgm:t>
        <a:bodyPr/>
        <a:lstStyle/>
        <a:p>
          <a:endParaRPr lang="ru-RU"/>
        </a:p>
      </dgm:t>
    </dgm:pt>
    <dgm:pt modelId="{70168B27-E69C-439A-AAA5-A23518291E90}" type="pres">
      <dgm:prSet presAssocID="{5E899B34-2A05-4536-9CD6-E2BF7FAC04B1}" presName="parentText" presStyleLbl="node1" presStyleIdx="3" presStyleCnt="4">
        <dgm:presLayoutVars>
          <dgm:chMax val="0"/>
          <dgm:bulletEnabled val="1"/>
        </dgm:presLayoutVars>
      </dgm:prSet>
      <dgm:spPr/>
      <dgm:t>
        <a:bodyPr/>
        <a:lstStyle/>
        <a:p>
          <a:endParaRPr lang="ru-RU"/>
        </a:p>
      </dgm:t>
    </dgm:pt>
    <dgm:pt modelId="{AFCC9D5E-CEEA-4800-93AF-6C3AF7AA241B}" type="pres">
      <dgm:prSet presAssocID="{5E899B34-2A05-4536-9CD6-E2BF7FAC04B1}" presName="negativeSpace" presStyleCnt="0"/>
      <dgm:spPr/>
    </dgm:pt>
    <dgm:pt modelId="{EAA96835-EF54-432D-9A3B-C87163D924A3}" type="pres">
      <dgm:prSet presAssocID="{5E899B34-2A05-4536-9CD6-E2BF7FAC04B1}" presName="childText" presStyleLbl="conFgAcc1" presStyleIdx="3" presStyleCnt="4">
        <dgm:presLayoutVars>
          <dgm:bulletEnabled val="1"/>
        </dgm:presLayoutVars>
      </dgm:prSet>
      <dgm:spPr/>
    </dgm:pt>
  </dgm:ptLst>
  <dgm:cxnLst>
    <dgm:cxn modelId="{51CACE27-096A-4D12-B8D1-03E493A4734E}" type="presOf" srcId="{B7382E9D-68DE-4BFA-BCBC-CD0C8C2F41B9}" destId="{E27F5AC7-A02B-47D7-A401-19B409822387}" srcOrd="1" destOrd="0" presId="urn:microsoft.com/office/officeart/2005/8/layout/list1"/>
    <dgm:cxn modelId="{D6F13859-EF6A-4A91-9B24-56F89BF2C593}" type="presOf" srcId="{5E899B34-2A05-4536-9CD6-E2BF7FAC04B1}" destId="{70168B27-E69C-439A-AAA5-A23518291E90}" srcOrd="1" destOrd="0" presId="urn:microsoft.com/office/officeart/2005/8/layout/list1"/>
    <dgm:cxn modelId="{9F1C2D60-5768-4086-8119-003C6D49194D}" type="presOf" srcId="{B7382E9D-68DE-4BFA-BCBC-CD0C8C2F41B9}" destId="{1D65F6FA-C1A7-46EA-8E9C-F2E1EBA40B26}" srcOrd="0" destOrd="0" presId="urn:microsoft.com/office/officeart/2005/8/layout/list1"/>
    <dgm:cxn modelId="{394493B8-CF0C-4EF8-A43F-3A182CD078F6}" type="presOf" srcId="{5E899B34-2A05-4536-9CD6-E2BF7FAC04B1}" destId="{557BE3A8-B385-4779-BE14-B1B58A239AF4}" srcOrd="0" destOrd="0" presId="urn:microsoft.com/office/officeart/2005/8/layout/list1"/>
    <dgm:cxn modelId="{1DA0E0B4-307F-4D1B-ACE5-92A1B56849D4}" type="presOf" srcId="{3E5E8B5C-DCA2-49EA-8E8F-E1431F5C6D98}" destId="{5EE75B24-5BC2-46C0-A580-18C43DC8AC19}" srcOrd="0" destOrd="0" presId="urn:microsoft.com/office/officeart/2005/8/layout/list1"/>
    <dgm:cxn modelId="{184F6402-300C-4D8B-BE2B-1EE468102519}" type="presOf" srcId="{DCE3AA4A-1131-4608-8495-2C1647FBF958}" destId="{257B3152-A351-4614-A164-BF373276A279}" srcOrd="1" destOrd="0" presId="urn:microsoft.com/office/officeart/2005/8/layout/list1"/>
    <dgm:cxn modelId="{BC095A4E-54E8-4461-95A7-2BEECB9E6400}" type="presOf" srcId="{9E7FE474-BBE4-4B35-AF45-5F64DC42D41B}" destId="{B0C983FE-0C2C-4AB6-98E7-020B95977C15}" srcOrd="1" destOrd="0" presId="urn:microsoft.com/office/officeart/2005/8/layout/list1"/>
    <dgm:cxn modelId="{AFCEB28A-CEC3-45A2-BD1A-289655020650}" srcId="{3E5E8B5C-DCA2-49EA-8E8F-E1431F5C6D98}" destId="{B7382E9D-68DE-4BFA-BCBC-CD0C8C2F41B9}" srcOrd="0" destOrd="0" parTransId="{2652AF54-9495-46CC-9554-7E434408C56B}" sibTransId="{BCEB1A1D-A34D-4F3F-85AB-617E2ADD18CA}"/>
    <dgm:cxn modelId="{99D6D3D8-C20C-4835-8A19-41BBADCDBDD8}" srcId="{3E5E8B5C-DCA2-49EA-8E8F-E1431F5C6D98}" destId="{5E899B34-2A05-4536-9CD6-E2BF7FAC04B1}" srcOrd="3" destOrd="0" parTransId="{3EAF4D73-DE5B-4AB9-8D5C-31C6365B21F9}" sibTransId="{A1E04DF8-005D-48DC-A0F2-E803F586A6E3}"/>
    <dgm:cxn modelId="{17A1B4C0-26F1-4DB9-B11C-C2B461571648}" srcId="{3E5E8B5C-DCA2-49EA-8E8F-E1431F5C6D98}" destId="{DCE3AA4A-1131-4608-8495-2C1647FBF958}" srcOrd="2" destOrd="0" parTransId="{77928592-040D-46BA-9462-F86861C855AB}" sibTransId="{511A2E9C-62F3-4101-A827-900302A8917F}"/>
    <dgm:cxn modelId="{5FDE21BC-1B01-48AA-B98A-60F3A1350312}" type="presOf" srcId="{9E7FE474-BBE4-4B35-AF45-5F64DC42D41B}" destId="{C73F243D-2FAB-4071-8F56-68BCA5B0064A}" srcOrd="0" destOrd="0" presId="urn:microsoft.com/office/officeart/2005/8/layout/list1"/>
    <dgm:cxn modelId="{9A848796-F78D-49C9-BCDA-740CEC3D5655}" srcId="{3E5E8B5C-DCA2-49EA-8E8F-E1431F5C6D98}" destId="{9E7FE474-BBE4-4B35-AF45-5F64DC42D41B}" srcOrd="1" destOrd="0" parTransId="{CF6B87CC-6DBE-40C0-ABC3-5F12BB8E55E9}" sibTransId="{6680AD19-AFDF-4A9E-B1DD-8D2C57884D83}"/>
    <dgm:cxn modelId="{4BA8D8E1-79FA-4A91-8128-7ABC424A22C4}" type="presOf" srcId="{DCE3AA4A-1131-4608-8495-2C1647FBF958}" destId="{33775AED-799E-4253-A300-63C8F052A644}" srcOrd="0" destOrd="0" presId="urn:microsoft.com/office/officeart/2005/8/layout/list1"/>
    <dgm:cxn modelId="{7301C87F-9E20-4427-9A66-9DCA7B75CE61}" type="presParOf" srcId="{5EE75B24-5BC2-46C0-A580-18C43DC8AC19}" destId="{224CB33F-524D-4BF1-8A70-B0DF0F6BCB1A}" srcOrd="0" destOrd="0" presId="urn:microsoft.com/office/officeart/2005/8/layout/list1"/>
    <dgm:cxn modelId="{1773E213-5C95-4971-821E-7A3A4E55D64D}" type="presParOf" srcId="{224CB33F-524D-4BF1-8A70-B0DF0F6BCB1A}" destId="{1D65F6FA-C1A7-46EA-8E9C-F2E1EBA40B26}" srcOrd="0" destOrd="0" presId="urn:microsoft.com/office/officeart/2005/8/layout/list1"/>
    <dgm:cxn modelId="{7294F5FF-89C1-4D9F-8A77-D2EA95BC3B1B}" type="presParOf" srcId="{224CB33F-524D-4BF1-8A70-B0DF0F6BCB1A}" destId="{E27F5AC7-A02B-47D7-A401-19B409822387}" srcOrd="1" destOrd="0" presId="urn:microsoft.com/office/officeart/2005/8/layout/list1"/>
    <dgm:cxn modelId="{9BF60682-4F99-471F-AD10-9A5E83F813E8}" type="presParOf" srcId="{5EE75B24-5BC2-46C0-A580-18C43DC8AC19}" destId="{2D95FFFA-0DC8-4310-93C4-3EDCE51767F4}" srcOrd="1" destOrd="0" presId="urn:microsoft.com/office/officeart/2005/8/layout/list1"/>
    <dgm:cxn modelId="{7D7EF759-65CF-40FD-B6BD-1D4B24C1A5B1}" type="presParOf" srcId="{5EE75B24-5BC2-46C0-A580-18C43DC8AC19}" destId="{2D68CCE0-4484-4D2B-A74A-D0265B9C4A01}" srcOrd="2" destOrd="0" presId="urn:microsoft.com/office/officeart/2005/8/layout/list1"/>
    <dgm:cxn modelId="{09555673-6FC3-4372-8A0A-D6EA1CB0C8BA}" type="presParOf" srcId="{5EE75B24-5BC2-46C0-A580-18C43DC8AC19}" destId="{E0DDEF3E-EF22-449E-B997-B46C66A55BA1}" srcOrd="3" destOrd="0" presId="urn:microsoft.com/office/officeart/2005/8/layout/list1"/>
    <dgm:cxn modelId="{266C49E1-FFDB-4166-A1B9-D0F2BD7672A0}" type="presParOf" srcId="{5EE75B24-5BC2-46C0-A580-18C43DC8AC19}" destId="{E7BB5177-81B0-4843-9274-0BD13031E6A3}" srcOrd="4" destOrd="0" presId="urn:microsoft.com/office/officeart/2005/8/layout/list1"/>
    <dgm:cxn modelId="{91AC3EAD-7BCD-427A-B129-05BF64524613}" type="presParOf" srcId="{E7BB5177-81B0-4843-9274-0BD13031E6A3}" destId="{C73F243D-2FAB-4071-8F56-68BCA5B0064A}" srcOrd="0" destOrd="0" presId="urn:microsoft.com/office/officeart/2005/8/layout/list1"/>
    <dgm:cxn modelId="{48F74AE1-5C75-41EE-98AC-4C09DDB9EFD1}" type="presParOf" srcId="{E7BB5177-81B0-4843-9274-0BD13031E6A3}" destId="{B0C983FE-0C2C-4AB6-98E7-020B95977C15}" srcOrd="1" destOrd="0" presId="urn:microsoft.com/office/officeart/2005/8/layout/list1"/>
    <dgm:cxn modelId="{1EFF795A-8987-4261-A72F-0F169E4188A2}" type="presParOf" srcId="{5EE75B24-5BC2-46C0-A580-18C43DC8AC19}" destId="{43B615D6-5ABD-4734-B6EA-63B401C9F561}" srcOrd="5" destOrd="0" presId="urn:microsoft.com/office/officeart/2005/8/layout/list1"/>
    <dgm:cxn modelId="{CC954D6D-BF6C-4C2D-A8B1-179ED5CB3F3F}" type="presParOf" srcId="{5EE75B24-5BC2-46C0-A580-18C43DC8AC19}" destId="{7E618B64-AE39-45B9-82DB-F5AAE8ABE893}" srcOrd="6" destOrd="0" presId="urn:microsoft.com/office/officeart/2005/8/layout/list1"/>
    <dgm:cxn modelId="{93A348CD-746A-40F3-AD10-D481317C54D3}" type="presParOf" srcId="{5EE75B24-5BC2-46C0-A580-18C43DC8AC19}" destId="{C101528E-D513-44AD-8C82-768838BBAD36}" srcOrd="7" destOrd="0" presId="urn:microsoft.com/office/officeart/2005/8/layout/list1"/>
    <dgm:cxn modelId="{45DD5785-0160-41FA-A0C0-79BBB47AFF82}" type="presParOf" srcId="{5EE75B24-5BC2-46C0-A580-18C43DC8AC19}" destId="{FDB35E25-17F7-49E0-BE88-CB5326A556E3}" srcOrd="8" destOrd="0" presId="urn:microsoft.com/office/officeart/2005/8/layout/list1"/>
    <dgm:cxn modelId="{27435C98-3194-439B-B16D-3B7CBFDB9C42}" type="presParOf" srcId="{FDB35E25-17F7-49E0-BE88-CB5326A556E3}" destId="{33775AED-799E-4253-A300-63C8F052A644}" srcOrd="0" destOrd="0" presId="urn:microsoft.com/office/officeart/2005/8/layout/list1"/>
    <dgm:cxn modelId="{70DBB9E7-A1F4-4A1B-B1CC-6F6A9A897DFC}" type="presParOf" srcId="{FDB35E25-17F7-49E0-BE88-CB5326A556E3}" destId="{257B3152-A351-4614-A164-BF373276A279}" srcOrd="1" destOrd="0" presId="urn:microsoft.com/office/officeart/2005/8/layout/list1"/>
    <dgm:cxn modelId="{16FCE5F2-4BF9-4B5C-811A-695D3C5571B0}" type="presParOf" srcId="{5EE75B24-5BC2-46C0-A580-18C43DC8AC19}" destId="{0B7AD05A-209A-4E31-9CC0-DA3944DCAB90}" srcOrd="9" destOrd="0" presId="urn:microsoft.com/office/officeart/2005/8/layout/list1"/>
    <dgm:cxn modelId="{12886DFE-E5CF-4ECD-B87D-3F1A9E92FE79}" type="presParOf" srcId="{5EE75B24-5BC2-46C0-A580-18C43DC8AC19}" destId="{364E71BC-7295-4822-8F33-C12A313FDA34}" srcOrd="10" destOrd="0" presId="urn:microsoft.com/office/officeart/2005/8/layout/list1"/>
    <dgm:cxn modelId="{C9A97F5A-EBD8-4B7F-9A07-B3F0ED1250AA}" type="presParOf" srcId="{5EE75B24-5BC2-46C0-A580-18C43DC8AC19}" destId="{053FFCCE-792B-4594-9D3F-3F50BA780F05}" srcOrd="11" destOrd="0" presId="urn:microsoft.com/office/officeart/2005/8/layout/list1"/>
    <dgm:cxn modelId="{9E9ACAB4-3B2A-4A80-9DD1-70FFDF8CBD11}" type="presParOf" srcId="{5EE75B24-5BC2-46C0-A580-18C43DC8AC19}" destId="{7CBFC8DD-2F49-4049-858F-4886B68FA42D}" srcOrd="12" destOrd="0" presId="urn:microsoft.com/office/officeart/2005/8/layout/list1"/>
    <dgm:cxn modelId="{75AC33E8-53D0-430E-9729-83A38B9224F3}" type="presParOf" srcId="{7CBFC8DD-2F49-4049-858F-4886B68FA42D}" destId="{557BE3A8-B385-4779-BE14-B1B58A239AF4}" srcOrd="0" destOrd="0" presId="urn:microsoft.com/office/officeart/2005/8/layout/list1"/>
    <dgm:cxn modelId="{28A3F88F-5306-47CB-B592-FEFFFD3F3915}" type="presParOf" srcId="{7CBFC8DD-2F49-4049-858F-4886B68FA42D}" destId="{70168B27-E69C-439A-AAA5-A23518291E90}" srcOrd="1" destOrd="0" presId="urn:microsoft.com/office/officeart/2005/8/layout/list1"/>
    <dgm:cxn modelId="{2A311D91-FADF-48DA-A0F9-47582EE73051}" type="presParOf" srcId="{5EE75B24-5BC2-46C0-A580-18C43DC8AC19}" destId="{AFCC9D5E-CEEA-4800-93AF-6C3AF7AA241B}" srcOrd="13" destOrd="0" presId="urn:microsoft.com/office/officeart/2005/8/layout/list1"/>
    <dgm:cxn modelId="{D38C2C0E-B9C4-4D91-B5AF-EBBE69F8A5DC}" type="presParOf" srcId="{5EE75B24-5BC2-46C0-A580-18C43DC8AC19}" destId="{EAA96835-EF54-432D-9A3B-C87163D924A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E8E6AD-E020-4A6E-93FE-8BE2C129E12C}"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ru-RU"/>
        </a:p>
      </dgm:t>
    </dgm:pt>
    <dgm:pt modelId="{E6550555-474E-4B42-8032-E1ECD7189412}">
      <dgm:prSet phldrT="[Текст]" custT="1"/>
      <dgm:spPr/>
      <dgm:t>
        <a:bodyPr/>
        <a:lstStyle/>
        <a:p>
          <a:r>
            <a:rPr lang="ru-RU" sz="1800" dirty="0" smtClean="0">
              <a:solidFill>
                <a:schemeClr val="tx1"/>
              </a:solidFill>
              <a:latin typeface="+mn-lt"/>
              <a:cs typeface="Times New Roman" panose="02020603050405020304" pitchFamily="18" charset="0"/>
            </a:rPr>
            <a:t>На уровне представления. Позволяет взаимодействовать с удаленными </a:t>
          </a:r>
          <a:r>
            <a:rPr lang="ru-RU" sz="1800" dirty="0" smtClean="0">
              <a:solidFill>
                <a:schemeClr val="tx1"/>
              </a:solidFill>
              <a:latin typeface="+mn-lt"/>
              <a:cs typeface="Times New Roman" panose="02020603050405020304" pitchFamily="18" charset="0"/>
            </a:rPr>
            <a:t>решениями, </a:t>
          </a:r>
          <a:r>
            <a:rPr lang="ru-RU" sz="1800" dirty="0" smtClean="0">
              <a:solidFill>
                <a:schemeClr val="tx1"/>
              </a:solidFill>
              <a:latin typeface="+mn-lt"/>
              <a:cs typeface="Times New Roman" panose="02020603050405020304" pitchFamily="18" charset="0"/>
            </a:rPr>
            <a:t>открывая доступ к их интерфейсам. </a:t>
          </a:r>
          <a:endParaRPr lang="ru-RU" sz="1800" dirty="0">
            <a:solidFill>
              <a:schemeClr val="tx1"/>
            </a:solidFill>
            <a:latin typeface="+mn-lt"/>
            <a:cs typeface="Times New Roman" panose="02020603050405020304" pitchFamily="18" charset="0"/>
          </a:endParaRPr>
        </a:p>
      </dgm:t>
    </dgm:pt>
    <dgm:pt modelId="{C0A3CBBF-49EF-46B6-8192-7D7D7ADE0895}" type="parTrans" cxnId="{E2F51BCC-E4AE-4A0F-97C0-A6CCFF5BDCA2}">
      <dgm:prSet/>
      <dgm:spPr/>
      <dgm:t>
        <a:bodyPr/>
        <a:lstStyle/>
        <a:p>
          <a:endParaRPr lang="ru-RU" sz="1800">
            <a:solidFill>
              <a:schemeClr val="tx1"/>
            </a:solidFill>
            <a:latin typeface="+mn-lt"/>
            <a:cs typeface="Times New Roman" panose="02020603050405020304" pitchFamily="18" charset="0"/>
          </a:endParaRPr>
        </a:p>
      </dgm:t>
    </dgm:pt>
    <dgm:pt modelId="{32595A03-A7C4-4B2A-8C6E-371F4F448B0E}" type="sibTrans" cxnId="{E2F51BCC-E4AE-4A0F-97C0-A6CCFF5BDCA2}">
      <dgm:prSet/>
      <dgm:spPr/>
      <dgm:t>
        <a:bodyPr/>
        <a:lstStyle/>
        <a:p>
          <a:endParaRPr lang="ru-RU" sz="1800">
            <a:solidFill>
              <a:schemeClr val="tx1"/>
            </a:solidFill>
            <a:latin typeface="+mn-lt"/>
            <a:cs typeface="Times New Roman" panose="02020603050405020304" pitchFamily="18" charset="0"/>
          </a:endParaRPr>
        </a:p>
      </dgm:t>
    </dgm:pt>
    <dgm:pt modelId="{80AB5448-CA32-442B-AEA0-E921D2BFC027}">
      <dgm:prSet phldrT="[Текст]" custT="1"/>
      <dgm:spPr/>
      <dgm:t>
        <a:bodyPr/>
        <a:lstStyle/>
        <a:p>
          <a:r>
            <a:rPr lang="ru-RU" sz="1800" dirty="0" smtClean="0">
              <a:solidFill>
                <a:schemeClr val="tx1"/>
              </a:solidFill>
              <a:latin typeface="+mn-lt"/>
              <a:cs typeface="Times New Roman" panose="02020603050405020304" pitchFamily="18" charset="0"/>
            </a:rPr>
            <a:t>На уровне функциональности. Прямой доступ к бизнес-логике приложений, достигаемый непосредственным взаимодействием последних по API или посредством веб-сервисов.</a:t>
          </a:r>
          <a:endParaRPr lang="ru-RU" sz="1800" dirty="0">
            <a:solidFill>
              <a:schemeClr val="tx1"/>
            </a:solidFill>
            <a:latin typeface="+mn-lt"/>
            <a:cs typeface="Times New Roman" panose="02020603050405020304" pitchFamily="18" charset="0"/>
          </a:endParaRPr>
        </a:p>
      </dgm:t>
    </dgm:pt>
    <dgm:pt modelId="{A9BCA500-63BD-4292-B630-DFCBDA97D877}" type="parTrans" cxnId="{497CFDC9-761A-4285-B634-0DD6626D5D15}">
      <dgm:prSet/>
      <dgm:spPr/>
      <dgm:t>
        <a:bodyPr/>
        <a:lstStyle/>
        <a:p>
          <a:endParaRPr lang="ru-RU" sz="1800">
            <a:solidFill>
              <a:schemeClr val="tx1"/>
            </a:solidFill>
            <a:latin typeface="+mn-lt"/>
            <a:cs typeface="Times New Roman" panose="02020603050405020304" pitchFamily="18" charset="0"/>
          </a:endParaRPr>
        </a:p>
      </dgm:t>
    </dgm:pt>
    <dgm:pt modelId="{D77AAC93-FB90-4DB1-88B7-8FAEEF9C9D9E}" type="sibTrans" cxnId="{497CFDC9-761A-4285-B634-0DD6626D5D15}">
      <dgm:prSet/>
      <dgm:spPr/>
      <dgm:t>
        <a:bodyPr/>
        <a:lstStyle/>
        <a:p>
          <a:endParaRPr lang="ru-RU" sz="1800">
            <a:solidFill>
              <a:schemeClr val="tx1"/>
            </a:solidFill>
            <a:latin typeface="+mn-lt"/>
            <a:cs typeface="Times New Roman" panose="02020603050405020304" pitchFamily="18" charset="0"/>
          </a:endParaRPr>
        </a:p>
      </dgm:t>
    </dgm:pt>
    <dgm:pt modelId="{36C6ECD5-A4C8-4C16-AABA-34AC39582FA0}">
      <dgm:prSet phldrT="[Текст]" custT="1"/>
      <dgm:spPr/>
      <dgm:t>
        <a:bodyPr/>
        <a:lstStyle/>
        <a:p>
          <a:r>
            <a:rPr lang="ru-RU" sz="1800" dirty="0" smtClean="0">
              <a:solidFill>
                <a:schemeClr val="tx1"/>
              </a:solidFill>
              <a:latin typeface="+mn-lt"/>
              <a:cs typeface="Times New Roman" panose="02020603050405020304" pitchFamily="18" charset="0"/>
            </a:rPr>
            <a:t>На уровне данных. Доступ к базам данных удаленных программ и систем.</a:t>
          </a:r>
          <a:endParaRPr lang="ru-RU" sz="1800" dirty="0">
            <a:solidFill>
              <a:schemeClr val="tx1"/>
            </a:solidFill>
            <a:latin typeface="+mn-lt"/>
            <a:cs typeface="Times New Roman" panose="02020603050405020304" pitchFamily="18" charset="0"/>
          </a:endParaRPr>
        </a:p>
      </dgm:t>
    </dgm:pt>
    <dgm:pt modelId="{19D12BB2-9632-48D9-9213-E3E5511F25D3}" type="parTrans" cxnId="{D3BF8778-EB90-4A28-A55C-A0817BBBE44E}">
      <dgm:prSet/>
      <dgm:spPr/>
      <dgm:t>
        <a:bodyPr/>
        <a:lstStyle/>
        <a:p>
          <a:endParaRPr lang="ru-RU" sz="1800">
            <a:solidFill>
              <a:schemeClr val="tx1"/>
            </a:solidFill>
            <a:latin typeface="+mn-lt"/>
            <a:cs typeface="Times New Roman" panose="02020603050405020304" pitchFamily="18" charset="0"/>
          </a:endParaRPr>
        </a:p>
      </dgm:t>
    </dgm:pt>
    <dgm:pt modelId="{77993590-BF0E-454C-99AA-005050265BBB}" type="sibTrans" cxnId="{D3BF8778-EB90-4A28-A55C-A0817BBBE44E}">
      <dgm:prSet/>
      <dgm:spPr/>
      <dgm:t>
        <a:bodyPr/>
        <a:lstStyle/>
        <a:p>
          <a:endParaRPr lang="ru-RU" sz="1800">
            <a:solidFill>
              <a:schemeClr val="tx1"/>
            </a:solidFill>
            <a:latin typeface="+mn-lt"/>
            <a:cs typeface="Times New Roman" panose="02020603050405020304" pitchFamily="18" charset="0"/>
          </a:endParaRPr>
        </a:p>
      </dgm:t>
    </dgm:pt>
    <dgm:pt modelId="{B6E4B11E-7EAC-45AF-9A23-E2F92DD90AED}">
      <dgm:prSet phldrT="[Текст]" custT="1"/>
      <dgm:spPr/>
      <dgm:t>
        <a:bodyPr/>
        <a:lstStyle/>
        <a:p>
          <a:r>
            <a:rPr lang="ru-RU" sz="1800" dirty="0" smtClean="0">
              <a:solidFill>
                <a:schemeClr val="tx1"/>
              </a:solidFill>
              <a:latin typeface="+mn-lt"/>
              <a:cs typeface="Times New Roman" panose="02020603050405020304" pitchFamily="18" charset="0"/>
            </a:rPr>
            <a:t>Комплексная интеграция. Все 3 типа интеграции в разном соотношении. </a:t>
          </a:r>
          <a:endParaRPr lang="ru-RU" sz="1800" dirty="0">
            <a:solidFill>
              <a:schemeClr val="tx1"/>
            </a:solidFill>
            <a:latin typeface="+mn-lt"/>
            <a:cs typeface="Times New Roman" panose="02020603050405020304" pitchFamily="18" charset="0"/>
          </a:endParaRPr>
        </a:p>
      </dgm:t>
    </dgm:pt>
    <dgm:pt modelId="{78A3D910-EC43-48D7-A791-330B74E0C2ED}" type="parTrans" cxnId="{0AD70ED8-8592-46CD-AE4A-91D81E50F854}">
      <dgm:prSet/>
      <dgm:spPr/>
      <dgm:t>
        <a:bodyPr/>
        <a:lstStyle/>
        <a:p>
          <a:endParaRPr lang="ru-RU" sz="1800">
            <a:solidFill>
              <a:schemeClr val="tx1"/>
            </a:solidFill>
            <a:latin typeface="+mn-lt"/>
            <a:cs typeface="Times New Roman" panose="02020603050405020304" pitchFamily="18" charset="0"/>
          </a:endParaRPr>
        </a:p>
      </dgm:t>
    </dgm:pt>
    <dgm:pt modelId="{18517ADB-4FD1-4B25-AE19-DCB004BEA34E}" type="sibTrans" cxnId="{0AD70ED8-8592-46CD-AE4A-91D81E50F854}">
      <dgm:prSet/>
      <dgm:spPr/>
      <dgm:t>
        <a:bodyPr/>
        <a:lstStyle/>
        <a:p>
          <a:endParaRPr lang="ru-RU" sz="1800">
            <a:solidFill>
              <a:schemeClr val="tx1"/>
            </a:solidFill>
            <a:latin typeface="+mn-lt"/>
            <a:cs typeface="Times New Roman" panose="02020603050405020304" pitchFamily="18" charset="0"/>
          </a:endParaRPr>
        </a:p>
      </dgm:t>
    </dgm:pt>
    <dgm:pt modelId="{88C0B1EE-ECCF-4DF6-B3CD-7897223A207A}" type="pres">
      <dgm:prSet presAssocID="{90E8E6AD-E020-4A6E-93FE-8BE2C129E12C}" presName="linear" presStyleCnt="0">
        <dgm:presLayoutVars>
          <dgm:animLvl val="lvl"/>
          <dgm:resizeHandles val="exact"/>
        </dgm:presLayoutVars>
      </dgm:prSet>
      <dgm:spPr/>
      <dgm:t>
        <a:bodyPr/>
        <a:lstStyle/>
        <a:p>
          <a:endParaRPr lang="ru-RU"/>
        </a:p>
      </dgm:t>
    </dgm:pt>
    <dgm:pt modelId="{E9E31759-632B-483A-9157-BE752315BC90}" type="pres">
      <dgm:prSet presAssocID="{E6550555-474E-4B42-8032-E1ECD7189412}" presName="parentText" presStyleLbl="node1" presStyleIdx="0" presStyleCnt="4">
        <dgm:presLayoutVars>
          <dgm:chMax val="0"/>
          <dgm:bulletEnabled val="1"/>
        </dgm:presLayoutVars>
      </dgm:prSet>
      <dgm:spPr/>
      <dgm:t>
        <a:bodyPr/>
        <a:lstStyle/>
        <a:p>
          <a:endParaRPr lang="ru-RU"/>
        </a:p>
      </dgm:t>
    </dgm:pt>
    <dgm:pt modelId="{B7B43C78-CFCA-4968-9A46-FB6FD8CED360}" type="pres">
      <dgm:prSet presAssocID="{32595A03-A7C4-4B2A-8C6E-371F4F448B0E}" presName="spacer" presStyleCnt="0"/>
      <dgm:spPr/>
      <dgm:t>
        <a:bodyPr/>
        <a:lstStyle/>
        <a:p>
          <a:endParaRPr lang="ru-RU"/>
        </a:p>
      </dgm:t>
    </dgm:pt>
    <dgm:pt modelId="{CB8CB8D4-8219-44A8-836B-5DAB985E0CE0}" type="pres">
      <dgm:prSet presAssocID="{80AB5448-CA32-442B-AEA0-E921D2BFC027}" presName="parentText" presStyleLbl="node1" presStyleIdx="1" presStyleCnt="4">
        <dgm:presLayoutVars>
          <dgm:chMax val="0"/>
          <dgm:bulletEnabled val="1"/>
        </dgm:presLayoutVars>
      </dgm:prSet>
      <dgm:spPr/>
      <dgm:t>
        <a:bodyPr/>
        <a:lstStyle/>
        <a:p>
          <a:endParaRPr lang="ru-RU"/>
        </a:p>
      </dgm:t>
    </dgm:pt>
    <dgm:pt modelId="{56A299E1-1619-40DB-AAEF-47E8CCC1D88E}" type="pres">
      <dgm:prSet presAssocID="{D77AAC93-FB90-4DB1-88B7-8FAEEF9C9D9E}" presName="spacer" presStyleCnt="0"/>
      <dgm:spPr/>
      <dgm:t>
        <a:bodyPr/>
        <a:lstStyle/>
        <a:p>
          <a:endParaRPr lang="ru-RU"/>
        </a:p>
      </dgm:t>
    </dgm:pt>
    <dgm:pt modelId="{4C58B605-7353-42C7-B3D2-8C91FF352D20}" type="pres">
      <dgm:prSet presAssocID="{36C6ECD5-A4C8-4C16-AABA-34AC39582FA0}" presName="parentText" presStyleLbl="node1" presStyleIdx="2" presStyleCnt="4">
        <dgm:presLayoutVars>
          <dgm:chMax val="0"/>
          <dgm:bulletEnabled val="1"/>
        </dgm:presLayoutVars>
      </dgm:prSet>
      <dgm:spPr/>
      <dgm:t>
        <a:bodyPr/>
        <a:lstStyle/>
        <a:p>
          <a:endParaRPr lang="ru-RU"/>
        </a:p>
      </dgm:t>
    </dgm:pt>
    <dgm:pt modelId="{E5E8C580-4A0A-4675-BFE1-70E44C033D3D}" type="pres">
      <dgm:prSet presAssocID="{77993590-BF0E-454C-99AA-005050265BBB}" presName="spacer" presStyleCnt="0"/>
      <dgm:spPr/>
      <dgm:t>
        <a:bodyPr/>
        <a:lstStyle/>
        <a:p>
          <a:endParaRPr lang="ru-RU"/>
        </a:p>
      </dgm:t>
    </dgm:pt>
    <dgm:pt modelId="{825F4CAB-5325-4490-8EDB-76D8D6B60ADC}" type="pres">
      <dgm:prSet presAssocID="{B6E4B11E-7EAC-45AF-9A23-E2F92DD90AED}" presName="parentText" presStyleLbl="node1" presStyleIdx="3" presStyleCnt="4">
        <dgm:presLayoutVars>
          <dgm:chMax val="0"/>
          <dgm:bulletEnabled val="1"/>
        </dgm:presLayoutVars>
      </dgm:prSet>
      <dgm:spPr/>
      <dgm:t>
        <a:bodyPr/>
        <a:lstStyle/>
        <a:p>
          <a:endParaRPr lang="ru-RU"/>
        </a:p>
      </dgm:t>
    </dgm:pt>
  </dgm:ptLst>
  <dgm:cxnLst>
    <dgm:cxn modelId="{D3BF8778-EB90-4A28-A55C-A0817BBBE44E}" srcId="{90E8E6AD-E020-4A6E-93FE-8BE2C129E12C}" destId="{36C6ECD5-A4C8-4C16-AABA-34AC39582FA0}" srcOrd="2" destOrd="0" parTransId="{19D12BB2-9632-48D9-9213-E3E5511F25D3}" sibTransId="{77993590-BF0E-454C-99AA-005050265BBB}"/>
    <dgm:cxn modelId="{77CDAFD7-A45B-419D-9DC5-34A30C609D5C}" type="presOf" srcId="{B6E4B11E-7EAC-45AF-9A23-E2F92DD90AED}" destId="{825F4CAB-5325-4490-8EDB-76D8D6B60ADC}" srcOrd="0" destOrd="0" presId="urn:microsoft.com/office/officeart/2005/8/layout/vList2"/>
    <dgm:cxn modelId="{0AD70ED8-8592-46CD-AE4A-91D81E50F854}" srcId="{90E8E6AD-E020-4A6E-93FE-8BE2C129E12C}" destId="{B6E4B11E-7EAC-45AF-9A23-E2F92DD90AED}" srcOrd="3" destOrd="0" parTransId="{78A3D910-EC43-48D7-A791-330B74E0C2ED}" sibTransId="{18517ADB-4FD1-4B25-AE19-DCB004BEA34E}"/>
    <dgm:cxn modelId="{15E96A7C-7BBD-470B-8423-BF7667B86E4F}" type="presOf" srcId="{E6550555-474E-4B42-8032-E1ECD7189412}" destId="{E9E31759-632B-483A-9157-BE752315BC90}" srcOrd="0" destOrd="0" presId="urn:microsoft.com/office/officeart/2005/8/layout/vList2"/>
    <dgm:cxn modelId="{E2F51BCC-E4AE-4A0F-97C0-A6CCFF5BDCA2}" srcId="{90E8E6AD-E020-4A6E-93FE-8BE2C129E12C}" destId="{E6550555-474E-4B42-8032-E1ECD7189412}" srcOrd="0" destOrd="0" parTransId="{C0A3CBBF-49EF-46B6-8192-7D7D7ADE0895}" sibTransId="{32595A03-A7C4-4B2A-8C6E-371F4F448B0E}"/>
    <dgm:cxn modelId="{497CFDC9-761A-4285-B634-0DD6626D5D15}" srcId="{90E8E6AD-E020-4A6E-93FE-8BE2C129E12C}" destId="{80AB5448-CA32-442B-AEA0-E921D2BFC027}" srcOrd="1" destOrd="0" parTransId="{A9BCA500-63BD-4292-B630-DFCBDA97D877}" sibTransId="{D77AAC93-FB90-4DB1-88B7-8FAEEF9C9D9E}"/>
    <dgm:cxn modelId="{B8F925BA-3913-4ADA-BB62-E156E4DAAB1D}" type="presOf" srcId="{90E8E6AD-E020-4A6E-93FE-8BE2C129E12C}" destId="{88C0B1EE-ECCF-4DF6-B3CD-7897223A207A}" srcOrd="0" destOrd="0" presId="urn:microsoft.com/office/officeart/2005/8/layout/vList2"/>
    <dgm:cxn modelId="{FA82C57E-7FEE-41E6-ABCD-746A8407266E}" type="presOf" srcId="{80AB5448-CA32-442B-AEA0-E921D2BFC027}" destId="{CB8CB8D4-8219-44A8-836B-5DAB985E0CE0}" srcOrd="0" destOrd="0" presId="urn:microsoft.com/office/officeart/2005/8/layout/vList2"/>
    <dgm:cxn modelId="{5969E1E3-CD7C-49C7-8ED5-ACE29241EAE8}" type="presOf" srcId="{36C6ECD5-A4C8-4C16-AABA-34AC39582FA0}" destId="{4C58B605-7353-42C7-B3D2-8C91FF352D20}" srcOrd="0" destOrd="0" presId="urn:microsoft.com/office/officeart/2005/8/layout/vList2"/>
    <dgm:cxn modelId="{8861F7BD-225D-4AB1-9B7E-973AC49D9CBD}" type="presParOf" srcId="{88C0B1EE-ECCF-4DF6-B3CD-7897223A207A}" destId="{E9E31759-632B-483A-9157-BE752315BC90}" srcOrd="0" destOrd="0" presId="urn:microsoft.com/office/officeart/2005/8/layout/vList2"/>
    <dgm:cxn modelId="{B8B8E28F-7F02-4A10-BF51-891CD31FB63B}" type="presParOf" srcId="{88C0B1EE-ECCF-4DF6-B3CD-7897223A207A}" destId="{B7B43C78-CFCA-4968-9A46-FB6FD8CED360}" srcOrd="1" destOrd="0" presId="urn:microsoft.com/office/officeart/2005/8/layout/vList2"/>
    <dgm:cxn modelId="{CDC90383-5CB7-40C9-9E4F-9C76B9BBAC1B}" type="presParOf" srcId="{88C0B1EE-ECCF-4DF6-B3CD-7897223A207A}" destId="{CB8CB8D4-8219-44A8-836B-5DAB985E0CE0}" srcOrd="2" destOrd="0" presId="urn:microsoft.com/office/officeart/2005/8/layout/vList2"/>
    <dgm:cxn modelId="{1D527916-561D-4351-8EE2-5EF4976D8D42}" type="presParOf" srcId="{88C0B1EE-ECCF-4DF6-B3CD-7897223A207A}" destId="{56A299E1-1619-40DB-AAEF-47E8CCC1D88E}" srcOrd="3" destOrd="0" presId="urn:microsoft.com/office/officeart/2005/8/layout/vList2"/>
    <dgm:cxn modelId="{72334255-FBB9-4E2C-BBD7-57B7899B4AF8}" type="presParOf" srcId="{88C0B1EE-ECCF-4DF6-B3CD-7897223A207A}" destId="{4C58B605-7353-42C7-B3D2-8C91FF352D20}" srcOrd="4" destOrd="0" presId="urn:microsoft.com/office/officeart/2005/8/layout/vList2"/>
    <dgm:cxn modelId="{B9D84BC9-CA1A-42CE-BA9D-5C3658A356F5}" type="presParOf" srcId="{88C0B1EE-ECCF-4DF6-B3CD-7897223A207A}" destId="{E5E8C580-4A0A-4675-BFE1-70E44C033D3D}" srcOrd="5" destOrd="0" presId="urn:microsoft.com/office/officeart/2005/8/layout/vList2"/>
    <dgm:cxn modelId="{CDA3996B-85BA-4CDD-8DCF-94A910C59A0F}" type="presParOf" srcId="{88C0B1EE-ECCF-4DF6-B3CD-7897223A207A}" destId="{825F4CAB-5325-4490-8EDB-76D8D6B60AD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13013B-546F-49DC-8864-DDEF199B4876}" type="doc">
      <dgm:prSet loTypeId="urn:microsoft.com/office/officeart/2008/layout/LinedList" loCatId="list" qsTypeId="urn:microsoft.com/office/officeart/2005/8/quickstyle/simple1" qsCatId="simple" csTypeId="urn:microsoft.com/office/officeart/2005/8/colors/accent1_4" csCatId="accent1"/>
      <dgm:spPr/>
      <dgm:t>
        <a:bodyPr/>
        <a:lstStyle/>
        <a:p>
          <a:endParaRPr lang="ru-RU"/>
        </a:p>
      </dgm:t>
    </dgm:pt>
    <dgm:pt modelId="{8A4DAFDA-8C7B-4609-A00B-2F053AB5E660}">
      <dgm:prSet/>
      <dgm:spPr/>
      <dgm:t>
        <a:bodyPr/>
        <a:lstStyle/>
        <a:p>
          <a:pPr rtl="0"/>
          <a:r>
            <a:rPr lang="ru-RU" dirty="0" smtClean="0">
              <a:latin typeface="+mn-lt"/>
            </a:rPr>
            <a:t>функциональность ИС;</a:t>
          </a:r>
          <a:endParaRPr lang="en-US" dirty="0">
            <a:latin typeface="+mn-lt"/>
          </a:endParaRPr>
        </a:p>
      </dgm:t>
    </dgm:pt>
    <dgm:pt modelId="{7454EC6E-D12F-4782-B29B-572C1B12C7B0}" type="parTrans" cxnId="{9A22F355-ACD8-4C2E-A8BB-2957187CBBE8}">
      <dgm:prSet/>
      <dgm:spPr/>
      <dgm:t>
        <a:bodyPr/>
        <a:lstStyle/>
        <a:p>
          <a:endParaRPr lang="ru-RU">
            <a:latin typeface="+mn-lt"/>
          </a:endParaRPr>
        </a:p>
      </dgm:t>
    </dgm:pt>
    <dgm:pt modelId="{977F9D2E-EA9B-45BF-95AA-3761A727CF2C}" type="sibTrans" cxnId="{9A22F355-ACD8-4C2E-A8BB-2957187CBBE8}">
      <dgm:prSet/>
      <dgm:spPr/>
      <dgm:t>
        <a:bodyPr/>
        <a:lstStyle/>
        <a:p>
          <a:endParaRPr lang="ru-RU">
            <a:latin typeface="+mn-lt"/>
          </a:endParaRPr>
        </a:p>
      </dgm:t>
    </dgm:pt>
    <dgm:pt modelId="{2E3A603E-CD2A-40D6-ADA1-70B2E34BE2A1}">
      <dgm:prSet/>
      <dgm:spPr/>
      <dgm:t>
        <a:bodyPr/>
        <a:lstStyle/>
        <a:p>
          <a:pPr rtl="0"/>
          <a:r>
            <a:rPr lang="ru-RU" smtClean="0">
              <a:latin typeface="+mn-lt"/>
            </a:rPr>
            <a:t>относительная дешевизна ИС;</a:t>
          </a:r>
          <a:endParaRPr lang="en-US">
            <a:latin typeface="+mn-lt"/>
          </a:endParaRPr>
        </a:p>
      </dgm:t>
    </dgm:pt>
    <dgm:pt modelId="{B1D3E80A-3055-4AC4-B881-03A481A23650}" type="parTrans" cxnId="{A7753F2B-5FAD-487F-9B84-287C1DA3B30A}">
      <dgm:prSet/>
      <dgm:spPr/>
      <dgm:t>
        <a:bodyPr/>
        <a:lstStyle/>
        <a:p>
          <a:endParaRPr lang="ru-RU">
            <a:latin typeface="+mn-lt"/>
          </a:endParaRPr>
        </a:p>
      </dgm:t>
    </dgm:pt>
    <dgm:pt modelId="{B8576867-1F5D-46EB-A5C3-DB2B78AD99AA}" type="sibTrans" cxnId="{A7753F2B-5FAD-487F-9B84-287C1DA3B30A}">
      <dgm:prSet/>
      <dgm:spPr/>
      <dgm:t>
        <a:bodyPr/>
        <a:lstStyle/>
        <a:p>
          <a:endParaRPr lang="ru-RU">
            <a:latin typeface="+mn-lt"/>
          </a:endParaRPr>
        </a:p>
      </dgm:t>
    </dgm:pt>
    <dgm:pt modelId="{18F99D60-6BBB-4AA9-9B71-978B24D086ED}">
      <dgm:prSet/>
      <dgm:spPr/>
      <dgm:t>
        <a:bodyPr/>
        <a:lstStyle/>
        <a:p>
          <a:pPr rtl="0"/>
          <a:r>
            <a:rPr lang="ru-RU" smtClean="0">
              <a:latin typeface="+mn-lt"/>
            </a:rPr>
            <a:t>отсутствие карты решений ИС.</a:t>
          </a:r>
          <a:endParaRPr lang="en-US">
            <a:latin typeface="+mn-lt"/>
          </a:endParaRPr>
        </a:p>
      </dgm:t>
    </dgm:pt>
    <dgm:pt modelId="{606D1DBA-DEBC-4F8A-8820-293173409BDE}" type="parTrans" cxnId="{37D01A7F-DA68-4571-88F9-58F23F11C73D}">
      <dgm:prSet/>
      <dgm:spPr/>
      <dgm:t>
        <a:bodyPr/>
        <a:lstStyle/>
        <a:p>
          <a:endParaRPr lang="ru-RU">
            <a:latin typeface="+mn-lt"/>
          </a:endParaRPr>
        </a:p>
      </dgm:t>
    </dgm:pt>
    <dgm:pt modelId="{5248EEC4-5A1E-41C3-A9DF-7C01D02F8FF2}" type="sibTrans" cxnId="{37D01A7F-DA68-4571-88F9-58F23F11C73D}">
      <dgm:prSet/>
      <dgm:spPr/>
      <dgm:t>
        <a:bodyPr/>
        <a:lstStyle/>
        <a:p>
          <a:endParaRPr lang="ru-RU">
            <a:latin typeface="+mn-lt"/>
          </a:endParaRPr>
        </a:p>
      </dgm:t>
    </dgm:pt>
    <dgm:pt modelId="{CFB39728-77C4-44C4-9C2A-91E76B654AC0}" type="pres">
      <dgm:prSet presAssocID="{C813013B-546F-49DC-8864-DDEF199B4876}" presName="vert0" presStyleCnt="0">
        <dgm:presLayoutVars>
          <dgm:dir/>
          <dgm:animOne val="branch"/>
          <dgm:animLvl val="lvl"/>
        </dgm:presLayoutVars>
      </dgm:prSet>
      <dgm:spPr/>
      <dgm:t>
        <a:bodyPr/>
        <a:lstStyle/>
        <a:p>
          <a:endParaRPr lang="ru-RU"/>
        </a:p>
      </dgm:t>
    </dgm:pt>
    <dgm:pt modelId="{38F5D44E-CFB3-4A84-BA67-CDBB006AACBB}" type="pres">
      <dgm:prSet presAssocID="{8A4DAFDA-8C7B-4609-A00B-2F053AB5E660}" presName="thickLine" presStyleLbl="alignNode1" presStyleIdx="0" presStyleCnt="3"/>
      <dgm:spPr/>
      <dgm:t>
        <a:bodyPr/>
        <a:lstStyle/>
        <a:p>
          <a:endParaRPr lang="ru-RU"/>
        </a:p>
      </dgm:t>
    </dgm:pt>
    <dgm:pt modelId="{946D9B57-AB0A-4228-B54A-9A12D9C9D930}" type="pres">
      <dgm:prSet presAssocID="{8A4DAFDA-8C7B-4609-A00B-2F053AB5E660}" presName="horz1" presStyleCnt="0"/>
      <dgm:spPr/>
      <dgm:t>
        <a:bodyPr/>
        <a:lstStyle/>
        <a:p>
          <a:endParaRPr lang="ru-RU"/>
        </a:p>
      </dgm:t>
    </dgm:pt>
    <dgm:pt modelId="{D6959B30-17A7-464D-8B8E-9CEE9CB8909E}" type="pres">
      <dgm:prSet presAssocID="{8A4DAFDA-8C7B-4609-A00B-2F053AB5E660}" presName="tx1" presStyleLbl="revTx" presStyleIdx="0" presStyleCnt="3"/>
      <dgm:spPr/>
      <dgm:t>
        <a:bodyPr/>
        <a:lstStyle/>
        <a:p>
          <a:endParaRPr lang="ru-RU"/>
        </a:p>
      </dgm:t>
    </dgm:pt>
    <dgm:pt modelId="{665F3569-4CDE-4738-A666-8D73DFB36161}" type="pres">
      <dgm:prSet presAssocID="{8A4DAFDA-8C7B-4609-A00B-2F053AB5E660}" presName="vert1" presStyleCnt="0"/>
      <dgm:spPr/>
      <dgm:t>
        <a:bodyPr/>
        <a:lstStyle/>
        <a:p>
          <a:endParaRPr lang="ru-RU"/>
        </a:p>
      </dgm:t>
    </dgm:pt>
    <dgm:pt modelId="{D4C60C87-5DCF-4E83-BAC1-2F593185B338}" type="pres">
      <dgm:prSet presAssocID="{2E3A603E-CD2A-40D6-ADA1-70B2E34BE2A1}" presName="thickLine" presStyleLbl="alignNode1" presStyleIdx="1" presStyleCnt="3"/>
      <dgm:spPr/>
      <dgm:t>
        <a:bodyPr/>
        <a:lstStyle/>
        <a:p>
          <a:endParaRPr lang="ru-RU"/>
        </a:p>
      </dgm:t>
    </dgm:pt>
    <dgm:pt modelId="{F31FA549-822E-4E5A-9C05-B7911F7F595A}" type="pres">
      <dgm:prSet presAssocID="{2E3A603E-CD2A-40D6-ADA1-70B2E34BE2A1}" presName="horz1" presStyleCnt="0"/>
      <dgm:spPr/>
      <dgm:t>
        <a:bodyPr/>
        <a:lstStyle/>
        <a:p>
          <a:endParaRPr lang="ru-RU"/>
        </a:p>
      </dgm:t>
    </dgm:pt>
    <dgm:pt modelId="{4D5C71DC-34C1-4603-906B-6A0982B9AB3C}" type="pres">
      <dgm:prSet presAssocID="{2E3A603E-CD2A-40D6-ADA1-70B2E34BE2A1}" presName="tx1" presStyleLbl="revTx" presStyleIdx="1" presStyleCnt="3"/>
      <dgm:spPr/>
      <dgm:t>
        <a:bodyPr/>
        <a:lstStyle/>
        <a:p>
          <a:endParaRPr lang="ru-RU"/>
        </a:p>
      </dgm:t>
    </dgm:pt>
    <dgm:pt modelId="{80CA9C36-3FD9-49FA-A477-F2662B413998}" type="pres">
      <dgm:prSet presAssocID="{2E3A603E-CD2A-40D6-ADA1-70B2E34BE2A1}" presName="vert1" presStyleCnt="0"/>
      <dgm:spPr/>
      <dgm:t>
        <a:bodyPr/>
        <a:lstStyle/>
        <a:p>
          <a:endParaRPr lang="ru-RU"/>
        </a:p>
      </dgm:t>
    </dgm:pt>
    <dgm:pt modelId="{4B356AB4-2FE8-4267-8A30-4983093C005B}" type="pres">
      <dgm:prSet presAssocID="{18F99D60-6BBB-4AA9-9B71-978B24D086ED}" presName="thickLine" presStyleLbl="alignNode1" presStyleIdx="2" presStyleCnt="3"/>
      <dgm:spPr/>
      <dgm:t>
        <a:bodyPr/>
        <a:lstStyle/>
        <a:p>
          <a:endParaRPr lang="ru-RU"/>
        </a:p>
      </dgm:t>
    </dgm:pt>
    <dgm:pt modelId="{11607FD0-3B15-4D8B-B526-B8658A7A0C45}" type="pres">
      <dgm:prSet presAssocID="{18F99D60-6BBB-4AA9-9B71-978B24D086ED}" presName="horz1" presStyleCnt="0"/>
      <dgm:spPr/>
      <dgm:t>
        <a:bodyPr/>
        <a:lstStyle/>
        <a:p>
          <a:endParaRPr lang="ru-RU"/>
        </a:p>
      </dgm:t>
    </dgm:pt>
    <dgm:pt modelId="{DE57BB59-9DC0-4439-B165-5818B2D6CBBF}" type="pres">
      <dgm:prSet presAssocID="{18F99D60-6BBB-4AA9-9B71-978B24D086ED}" presName="tx1" presStyleLbl="revTx" presStyleIdx="2" presStyleCnt="3"/>
      <dgm:spPr/>
      <dgm:t>
        <a:bodyPr/>
        <a:lstStyle/>
        <a:p>
          <a:endParaRPr lang="ru-RU"/>
        </a:p>
      </dgm:t>
    </dgm:pt>
    <dgm:pt modelId="{AD95C52E-F6B2-4C71-AC0D-925CB97508E4}" type="pres">
      <dgm:prSet presAssocID="{18F99D60-6BBB-4AA9-9B71-978B24D086ED}" presName="vert1" presStyleCnt="0"/>
      <dgm:spPr/>
      <dgm:t>
        <a:bodyPr/>
        <a:lstStyle/>
        <a:p>
          <a:endParaRPr lang="ru-RU"/>
        </a:p>
      </dgm:t>
    </dgm:pt>
  </dgm:ptLst>
  <dgm:cxnLst>
    <dgm:cxn modelId="{DE4DC274-CBB1-441C-B5B1-5AD4EE14C71A}" type="presOf" srcId="{C813013B-546F-49DC-8864-DDEF199B4876}" destId="{CFB39728-77C4-44C4-9C2A-91E76B654AC0}" srcOrd="0" destOrd="0" presId="urn:microsoft.com/office/officeart/2008/layout/LinedList"/>
    <dgm:cxn modelId="{37D01A7F-DA68-4571-88F9-58F23F11C73D}" srcId="{C813013B-546F-49DC-8864-DDEF199B4876}" destId="{18F99D60-6BBB-4AA9-9B71-978B24D086ED}" srcOrd="2" destOrd="0" parTransId="{606D1DBA-DEBC-4F8A-8820-293173409BDE}" sibTransId="{5248EEC4-5A1E-41C3-A9DF-7C01D02F8FF2}"/>
    <dgm:cxn modelId="{9A22F355-ACD8-4C2E-A8BB-2957187CBBE8}" srcId="{C813013B-546F-49DC-8864-DDEF199B4876}" destId="{8A4DAFDA-8C7B-4609-A00B-2F053AB5E660}" srcOrd="0" destOrd="0" parTransId="{7454EC6E-D12F-4782-B29B-572C1B12C7B0}" sibTransId="{977F9D2E-EA9B-45BF-95AA-3761A727CF2C}"/>
    <dgm:cxn modelId="{A7753F2B-5FAD-487F-9B84-287C1DA3B30A}" srcId="{C813013B-546F-49DC-8864-DDEF199B4876}" destId="{2E3A603E-CD2A-40D6-ADA1-70B2E34BE2A1}" srcOrd="1" destOrd="0" parTransId="{B1D3E80A-3055-4AC4-B881-03A481A23650}" sibTransId="{B8576867-1F5D-46EB-A5C3-DB2B78AD99AA}"/>
    <dgm:cxn modelId="{70581130-719F-4E45-9D8F-8F0F7D02C202}" type="presOf" srcId="{2E3A603E-CD2A-40D6-ADA1-70B2E34BE2A1}" destId="{4D5C71DC-34C1-4603-906B-6A0982B9AB3C}" srcOrd="0" destOrd="0" presId="urn:microsoft.com/office/officeart/2008/layout/LinedList"/>
    <dgm:cxn modelId="{4E1184ED-7299-45BC-801E-A795B5CE586A}" type="presOf" srcId="{8A4DAFDA-8C7B-4609-A00B-2F053AB5E660}" destId="{D6959B30-17A7-464D-8B8E-9CEE9CB8909E}" srcOrd="0" destOrd="0" presId="urn:microsoft.com/office/officeart/2008/layout/LinedList"/>
    <dgm:cxn modelId="{B30747A5-449F-4BE5-A518-38A05FB80E48}" type="presOf" srcId="{18F99D60-6BBB-4AA9-9B71-978B24D086ED}" destId="{DE57BB59-9DC0-4439-B165-5818B2D6CBBF}" srcOrd="0" destOrd="0" presId="urn:microsoft.com/office/officeart/2008/layout/LinedList"/>
    <dgm:cxn modelId="{DC5E04E5-9C83-4BB2-B9B2-82E55DDC7BBB}" type="presParOf" srcId="{CFB39728-77C4-44C4-9C2A-91E76B654AC0}" destId="{38F5D44E-CFB3-4A84-BA67-CDBB006AACBB}" srcOrd="0" destOrd="0" presId="urn:microsoft.com/office/officeart/2008/layout/LinedList"/>
    <dgm:cxn modelId="{50369C69-7626-4610-9FDE-D7C33D6DB3D8}" type="presParOf" srcId="{CFB39728-77C4-44C4-9C2A-91E76B654AC0}" destId="{946D9B57-AB0A-4228-B54A-9A12D9C9D930}" srcOrd="1" destOrd="0" presId="urn:microsoft.com/office/officeart/2008/layout/LinedList"/>
    <dgm:cxn modelId="{ED8B799A-4FB3-41C4-B9BD-FC09613ED707}" type="presParOf" srcId="{946D9B57-AB0A-4228-B54A-9A12D9C9D930}" destId="{D6959B30-17A7-464D-8B8E-9CEE9CB8909E}" srcOrd="0" destOrd="0" presId="urn:microsoft.com/office/officeart/2008/layout/LinedList"/>
    <dgm:cxn modelId="{DE97C79F-944D-4FCE-B16C-66DE96FC5B87}" type="presParOf" srcId="{946D9B57-AB0A-4228-B54A-9A12D9C9D930}" destId="{665F3569-4CDE-4738-A666-8D73DFB36161}" srcOrd="1" destOrd="0" presId="urn:microsoft.com/office/officeart/2008/layout/LinedList"/>
    <dgm:cxn modelId="{74EE1FDC-599C-443E-9184-D16DD2AEEBF0}" type="presParOf" srcId="{CFB39728-77C4-44C4-9C2A-91E76B654AC0}" destId="{D4C60C87-5DCF-4E83-BAC1-2F593185B338}" srcOrd="2" destOrd="0" presId="urn:microsoft.com/office/officeart/2008/layout/LinedList"/>
    <dgm:cxn modelId="{33D6B775-60D8-492C-9DAA-15A5565EB11E}" type="presParOf" srcId="{CFB39728-77C4-44C4-9C2A-91E76B654AC0}" destId="{F31FA549-822E-4E5A-9C05-B7911F7F595A}" srcOrd="3" destOrd="0" presId="urn:microsoft.com/office/officeart/2008/layout/LinedList"/>
    <dgm:cxn modelId="{BF03EF6C-1ECF-4DB6-A30B-0FA05B248680}" type="presParOf" srcId="{F31FA549-822E-4E5A-9C05-B7911F7F595A}" destId="{4D5C71DC-34C1-4603-906B-6A0982B9AB3C}" srcOrd="0" destOrd="0" presId="urn:microsoft.com/office/officeart/2008/layout/LinedList"/>
    <dgm:cxn modelId="{CF54F716-19FB-4207-90C8-1E5B67A1765B}" type="presParOf" srcId="{F31FA549-822E-4E5A-9C05-B7911F7F595A}" destId="{80CA9C36-3FD9-49FA-A477-F2662B413998}" srcOrd="1" destOrd="0" presId="urn:microsoft.com/office/officeart/2008/layout/LinedList"/>
    <dgm:cxn modelId="{ADCFB305-88D0-4885-A767-2CF9D14917AE}" type="presParOf" srcId="{CFB39728-77C4-44C4-9C2A-91E76B654AC0}" destId="{4B356AB4-2FE8-4267-8A30-4983093C005B}" srcOrd="4" destOrd="0" presId="urn:microsoft.com/office/officeart/2008/layout/LinedList"/>
    <dgm:cxn modelId="{C58B19A0-4CF5-4297-A1E1-8C6B0216F570}" type="presParOf" srcId="{CFB39728-77C4-44C4-9C2A-91E76B654AC0}" destId="{11607FD0-3B15-4D8B-B526-B8658A7A0C45}" srcOrd="5" destOrd="0" presId="urn:microsoft.com/office/officeart/2008/layout/LinedList"/>
    <dgm:cxn modelId="{A0814BB2-0D9F-41FE-A268-750F2A1D3177}" type="presParOf" srcId="{11607FD0-3B15-4D8B-B526-B8658A7A0C45}" destId="{DE57BB59-9DC0-4439-B165-5818B2D6CBBF}" srcOrd="0" destOrd="0" presId="urn:microsoft.com/office/officeart/2008/layout/LinedList"/>
    <dgm:cxn modelId="{1ED5B662-3FF4-47A8-9E1E-A960BC959E23}" type="presParOf" srcId="{11607FD0-3B15-4D8B-B526-B8658A7A0C45}" destId="{AD95C52E-F6B2-4C71-AC0D-925CB97508E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731A31-5909-4532-BBBF-57C1700B2C32}" type="doc">
      <dgm:prSet loTypeId="urn:microsoft.com/office/officeart/2008/layout/LinedList" loCatId="list" qsTypeId="urn:microsoft.com/office/officeart/2005/8/quickstyle/simple1" qsCatId="simple" csTypeId="urn:microsoft.com/office/officeart/2005/8/colors/accent1_4" csCatId="accent1" phldr="1"/>
      <dgm:spPr/>
      <dgm:t>
        <a:bodyPr/>
        <a:lstStyle/>
        <a:p>
          <a:endParaRPr lang="ru-RU"/>
        </a:p>
      </dgm:t>
    </dgm:pt>
    <dgm:pt modelId="{8DA22923-7207-40D5-89E1-93C4AC55DF7E}">
      <dgm:prSet phldrT="[Текст]" custT="1"/>
      <dgm:spPr/>
      <dgm:t>
        <a:bodyPr/>
        <a:lstStyle/>
        <a:p>
          <a:r>
            <a:rPr lang="ru-RU" sz="2000" dirty="0" smtClean="0">
              <a:latin typeface="+mn-lt"/>
            </a:rPr>
            <a:t>Определяем, какой продукт является источником, какой – приемником</a:t>
          </a:r>
          <a:endParaRPr lang="ru-RU" sz="2000" dirty="0">
            <a:latin typeface="+mn-lt"/>
          </a:endParaRPr>
        </a:p>
      </dgm:t>
    </dgm:pt>
    <dgm:pt modelId="{D559B429-1F96-482B-BF62-F456071CB008}" type="parTrans" cxnId="{524C0D30-AF4D-4C7F-A45D-82FCD28020A4}">
      <dgm:prSet/>
      <dgm:spPr/>
      <dgm:t>
        <a:bodyPr/>
        <a:lstStyle/>
        <a:p>
          <a:endParaRPr lang="ru-RU" sz="1800">
            <a:latin typeface="+mn-lt"/>
          </a:endParaRPr>
        </a:p>
      </dgm:t>
    </dgm:pt>
    <dgm:pt modelId="{2492562E-B030-4B10-B560-6176BF6D5C10}" type="sibTrans" cxnId="{524C0D30-AF4D-4C7F-A45D-82FCD28020A4}">
      <dgm:prSet/>
      <dgm:spPr/>
      <dgm:t>
        <a:bodyPr/>
        <a:lstStyle/>
        <a:p>
          <a:endParaRPr lang="ru-RU" sz="1800">
            <a:latin typeface="+mn-lt"/>
          </a:endParaRPr>
        </a:p>
      </dgm:t>
    </dgm:pt>
    <dgm:pt modelId="{7532B740-C46F-4CE2-8C20-B882577F1093}">
      <dgm:prSet phldrT="[Текст]" custT="1"/>
      <dgm:spPr/>
      <dgm:t>
        <a:bodyPr/>
        <a:lstStyle/>
        <a:p>
          <a:r>
            <a:rPr lang="ru-RU" sz="2000" dirty="0" smtClean="0">
              <a:latin typeface="+mn-lt"/>
            </a:rPr>
            <a:t>Выбираем протокол для интеграции</a:t>
          </a:r>
          <a:endParaRPr lang="ru-RU" sz="2000" dirty="0">
            <a:latin typeface="+mn-lt"/>
          </a:endParaRPr>
        </a:p>
      </dgm:t>
    </dgm:pt>
    <dgm:pt modelId="{3198AC6C-A289-4F1E-8BF0-B2D431263D65}" type="parTrans" cxnId="{BE9F59F9-1B19-4E95-9994-4669563723EE}">
      <dgm:prSet/>
      <dgm:spPr/>
      <dgm:t>
        <a:bodyPr/>
        <a:lstStyle/>
        <a:p>
          <a:endParaRPr lang="ru-RU" sz="1800">
            <a:latin typeface="+mn-lt"/>
          </a:endParaRPr>
        </a:p>
      </dgm:t>
    </dgm:pt>
    <dgm:pt modelId="{E224472D-7DAD-4F98-982C-B6BB4D59D141}" type="sibTrans" cxnId="{BE9F59F9-1B19-4E95-9994-4669563723EE}">
      <dgm:prSet/>
      <dgm:spPr/>
      <dgm:t>
        <a:bodyPr/>
        <a:lstStyle/>
        <a:p>
          <a:endParaRPr lang="ru-RU" sz="1800">
            <a:latin typeface="+mn-lt"/>
          </a:endParaRPr>
        </a:p>
      </dgm:t>
    </dgm:pt>
    <dgm:pt modelId="{948B7894-F5D3-43C2-B613-469E6F38C3ED}">
      <dgm:prSet phldrT="[Текст]" custT="1"/>
      <dgm:spPr/>
      <dgm:t>
        <a:bodyPr/>
        <a:lstStyle/>
        <a:p>
          <a:r>
            <a:rPr lang="ru-RU" sz="2000" dirty="0" smtClean="0">
              <a:latin typeface="+mn-lt"/>
            </a:rPr>
            <a:t>Проводим постобработку данных</a:t>
          </a:r>
          <a:endParaRPr lang="ru-RU" sz="2000" dirty="0">
            <a:latin typeface="+mn-lt"/>
          </a:endParaRPr>
        </a:p>
      </dgm:t>
    </dgm:pt>
    <dgm:pt modelId="{59E47959-CEC6-425A-B66C-427488266520}" type="parTrans" cxnId="{34310A7A-6004-428E-A8D1-C1417F6A1406}">
      <dgm:prSet/>
      <dgm:spPr/>
      <dgm:t>
        <a:bodyPr/>
        <a:lstStyle/>
        <a:p>
          <a:endParaRPr lang="ru-RU" sz="1800">
            <a:latin typeface="+mn-lt"/>
          </a:endParaRPr>
        </a:p>
      </dgm:t>
    </dgm:pt>
    <dgm:pt modelId="{62840190-2762-4105-827C-3504F0E7C1EC}" type="sibTrans" cxnId="{34310A7A-6004-428E-A8D1-C1417F6A1406}">
      <dgm:prSet/>
      <dgm:spPr/>
      <dgm:t>
        <a:bodyPr/>
        <a:lstStyle/>
        <a:p>
          <a:endParaRPr lang="ru-RU" sz="1800">
            <a:latin typeface="+mn-lt"/>
          </a:endParaRPr>
        </a:p>
      </dgm:t>
    </dgm:pt>
    <dgm:pt modelId="{14016239-FCD5-450A-92D0-AFBDF64C3583}">
      <dgm:prSet phldrT="[Текст]" custT="1"/>
      <dgm:spPr/>
      <dgm:t>
        <a:bodyPr/>
        <a:lstStyle/>
        <a:p>
          <a:r>
            <a:rPr lang="ru-RU" sz="2000" dirty="0" smtClean="0">
              <a:latin typeface="+mn-lt"/>
            </a:rPr>
            <a:t>Сопоставляем объекты между источником и приемником</a:t>
          </a:r>
          <a:endParaRPr lang="ru-RU" sz="2000" dirty="0">
            <a:latin typeface="+mn-lt"/>
          </a:endParaRPr>
        </a:p>
      </dgm:t>
    </dgm:pt>
    <dgm:pt modelId="{08DEBA15-D8E2-4EBF-A25C-82FAF2D2A5A2}" type="parTrans" cxnId="{FBED3546-5730-4854-AFF7-B7E0269AE0FB}">
      <dgm:prSet/>
      <dgm:spPr/>
      <dgm:t>
        <a:bodyPr/>
        <a:lstStyle/>
        <a:p>
          <a:endParaRPr lang="ru-RU" sz="1800">
            <a:latin typeface="+mn-lt"/>
          </a:endParaRPr>
        </a:p>
      </dgm:t>
    </dgm:pt>
    <dgm:pt modelId="{3836BDF8-94A0-45B7-B8A5-A9E37CDB2209}" type="sibTrans" cxnId="{FBED3546-5730-4854-AFF7-B7E0269AE0FB}">
      <dgm:prSet/>
      <dgm:spPr/>
      <dgm:t>
        <a:bodyPr/>
        <a:lstStyle/>
        <a:p>
          <a:endParaRPr lang="ru-RU" sz="1800">
            <a:latin typeface="+mn-lt"/>
          </a:endParaRPr>
        </a:p>
      </dgm:t>
    </dgm:pt>
    <dgm:pt modelId="{4C098D69-1C6A-46A6-932C-3A37D8D3B2FD}" type="pres">
      <dgm:prSet presAssocID="{B1731A31-5909-4532-BBBF-57C1700B2C32}" presName="vert0" presStyleCnt="0">
        <dgm:presLayoutVars>
          <dgm:dir/>
          <dgm:animOne val="branch"/>
          <dgm:animLvl val="lvl"/>
        </dgm:presLayoutVars>
      </dgm:prSet>
      <dgm:spPr/>
      <dgm:t>
        <a:bodyPr/>
        <a:lstStyle/>
        <a:p>
          <a:endParaRPr lang="ru-RU"/>
        </a:p>
      </dgm:t>
    </dgm:pt>
    <dgm:pt modelId="{63273282-076C-4294-96C0-56A3EF2546C1}" type="pres">
      <dgm:prSet presAssocID="{8DA22923-7207-40D5-89E1-93C4AC55DF7E}" presName="thickLine" presStyleLbl="alignNode1" presStyleIdx="0" presStyleCnt="4"/>
      <dgm:spPr/>
      <dgm:t>
        <a:bodyPr/>
        <a:lstStyle/>
        <a:p>
          <a:endParaRPr lang="ru-RU"/>
        </a:p>
      </dgm:t>
    </dgm:pt>
    <dgm:pt modelId="{61025A9A-6BA9-4071-8726-D2674BB6A1B4}" type="pres">
      <dgm:prSet presAssocID="{8DA22923-7207-40D5-89E1-93C4AC55DF7E}" presName="horz1" presStyleCnt="0"/>
      <dgm:spPr/>
      <dgm:t>
        <a:bodyPr/>
        <a:lstStyle/>
        <a:p>
          <a:endParaRPr lang="ru-RU"/>
        </a:p>
      </dgm:t>
    </dgm:pt>
    <dgm:pt modelId="{9522199D-253E-405D-89F3-45DFA6BE1473}" type="pres">
      <dgm:prSet presAssocID="{8DA22923-7207-40D5-89E1-93C4AC55DF7E}" presName="tx1" presStyleLbl="revTx" presStyleIdx="0" presStyleCnt="4"/>
      <dgm:spPr/>
      <dgm:t>
        <a:bodyPr/>
        <a:lstStyle/>
        <a:p>
          <a:endParaRPr lang="ru-RU"/>
        </a:p>
      </dgm:t>
    </dgm:pt>
    <dgm:pt modelId="{1AB506D9-B285-47B4-8D6C-0F0037EEA5FA}" type="pres">
      <dgm:prSet presAssocID="{8DA22923-7207-40D5-89E1-93C4AC55DF7E}" presName="vert1" presStyleCnt="0"/>
      <dgm:spPr/>
      <dgm:t>
        <a:bodyPr/>
        <a:lstStyle/>
        <a:p>
          <a:endParaRPr lang="ru-RU"/>
        </a:p>
      </dgm:t>
    </dgm:pt>
    <dgm:pt modelId="{A3D33CB3-DB80-49B4-A06E-70A0521DB542}" type="pres">
      <dgm:prSet presAssocID="{14016239-FCD5-450A-92D0-AFBDF64C3583}" presName="thickLine" presStyleLbl="alignNode1" presStyleIdx="1" presStyleCnt="4"/>
      <dgm:spPr/>
      <dgm:t>
        <a:bodyPr/>
        <a:lstStyle/>
        <a:p>
          <a:endParaRPr lang="ru-RU"/>
        </a:p>
      </dgm:t>
    </dgm:pt>
    <dgm:pt modelId="{183954F8-97B1-4773-9659-B999F02F52A8}" type="pres">
      <dgm:prSet presAssocID="{14016239-FCD5-450A-92D0-AFBDF64C3583}" presName="horz1" presStyleCnt="0"/>
      <dgm:spPr/>
      <dgm:t>
        <a:bodyPr/>
        <a:lstStyle/>
        <a:p>
          <a:endParaRPr lang="ru-RU"/>
        </a:p>
      </dgm:t>
    </dgm:pt>
    <dgm:pt modelId="{1D67052D-5968-43A1-8F3B-D3326C33EECA}" type="pres">
      <dgm:prSet presAssocID="{14016239-FCD5-450A-92D0-AFBDF64C3583}" presName="tx1" presStyleLbl="revTx" presStyleIdx="1" presStyleCnt="4"/>
      <dgm:spPr/>
      <dgm:t>
        <a:bodyPr/>
        <a:lstStyle/>
        <a:p>
          <a:endParaRPr lang="ru-RU"/>
        </a:p>
      </dgm:t>
    </dgm:pt>
    <dgm:pt modelId="{CB6CB7DA-D21F-4E27-BAAA-123EA49FD486}" type="pres">
      <dgm:prSet presAssocID="{14016239-FCD5-450A-92D0-AFBDF64C3583}" presName="vert1" presStyleCnt="0"/>
      <dgm:spPr/>
      <dgm:t>
        <a:bodyPr/>
        <a:lstStyle/>
        <a:p>
          <a:endParaRPr lang="ru-RU"/>
        </a:p>
      </dgm:t>
    </dgm:pt>
    <dgm:pt modelId="{76FA5F4B-8473-4D9E-B06C-213A309A6DB4}" type="pres">
      <dgm:prSet presAssocID="{7532B740-C46F-4CE2-8C20-B882577F1093}" presName="thickLine" presStyleLbl="alignNode1" presStyleIdx="2" presStyleCnt="4"/>
      <dgm:spPr/>
      <dgm:t>
        <a:bodyPr/>
        <a:lstStyle/>
        <a:p>
          <a:endParaRPr lang="ru-RU"/>
        </a:p>
      </dgm:t>
    </dgm:pt>
    <dgm:pt modelId="{F2980460-FD66-4BA3-9286-7C0A91F7A3F5}" type="pres">
      <dgm:prSet presAssocID="{7532B740-C46F-4CE2-8C20-B882577F1093}" presName="horz1" presStyleCnt="0"/>
      <dgm:spPr/>
      <dgm:t>
        <a:bodyPr/>
        <a:lstStyle/>
        <a:p>
          <a:endParaRPr lang="ru-RU"/>
        </a:p>
      </dgm:t>
    </dgm:pt>
    <dgm:pt modelId="{6749AB8B-9C32-4D40-8E5D-B7EE3EBAC9BD}" type="pres">
      <dgm:prSet presAssocID="{7532B740-C46F-4CE2-8C20-B882577F1093}" presName="tx1" presStyleLbl="revTx" presStyleIdx="2" presStyleCnt="4"/>
      <dgm:spPr/>
      <dgm:t>
        <a:bodyPr/>
        <a:lstStyle/>
        <a:p>
          <a:endParaRPr lang="ru-RU"/>
        </a:p>
      </dgm:t>
    </dgm:pt>
    <dgm:pt modelId="{E67C6A7C-32AD-44B2-9745-14B3A4E275AE}" type="pres">
      <dgm:prSet presAssocID="{7532B740-C46F-4CE2-8C20-B882577F1093}" presName="vert1" presStyleCnt="0"/>
      <dgm:spPr/>
      <dgm:t>
        <a:bodyPr/>
        <a:lstStyle/>
        <a:p>
          <a:endParaRPr lang="ru-RU"/>
        </a:p>
      </dgm:t>
    </dgm:pt>
    <dgm:pt modelId="{0353E692-611B-4C9E-8DE4-159100E87E08}" type="pres">
      <dgm:prSet presAssocID="{948B7894-F5D3-43C2-B613-469E6F38C3ED}" presName="thickLine" presStyleLbl="alignNode1" presStyleIdx="3" presStyleCnt="4"/>
      <dgm:spPr/>
      <dgm:t>
        <a:bodyPr/>
        <a:lstStyle/>
        <a:p>
          <a:endParaRPr lang="ru-RU"/>
        </a:p>
      </dgm:t>
    </dgm:pt>
    <dgm:pt modelId="{5415F513-5A21-4FEA-8D39-41BE08CEF22E}" type="pres">
      <dgm:prSet presAssocID="{948B7894-F5D3-43C2-B613-469E6F38C3ED}" presName="horz1" presStyleCnt="0"/>
      <dgm:spPr/>
      <dgm:t>
        <a:bodyPr/>
        <a:lstStyle/>
        <a:p>
          <a:endParaRPr lang="ru-RU"/>
        </a:p>
      </dgm:t>
    </dgm:pt>
    <dgm:pt modelId="{B103F044-AEE9-4035-9265-AC4B00970DD6}" type="pres">
      <dgm:prSet presAssocID="{948B7894-F5D3-43C2-B613-469E6F38C3ED}" presName="tx1" presStyleLbl="revTx" presStyleIdx="3" presStyleCnt="4"/>
      <dgm:spPr/>
      <dgm:t>
        <a:bodyPr/>
        <a:lstStyle/>
        <a:p>
          <a:endParaRPr lang="ru-RU"/>
        </a:p>
      </dgm:t>
    </dgm:pt>
    <dgm:pt modelId="{C0544B9C-412C-437D-8B82-6F2152CDEE5C}" type="pres">
      <dgm:prSet presAssocID="{948B7894-F5D3-43C2-B613-469E6F38C3ED}" presName="vert1" presStyleCnt="0"/>
      <dgm:spPr/>
      <dgm:t>
        <a:bodyPr/>
        <a:lstStyle/>
        <a:p>
          <a:endParaRPr lang="ru-RU"/>
        </a:p>
      </dgm:t>
    </dgm:pt>
  </dgm:ptLst>
  <dgm:cxnLst>
    <dgm:cxn modelId="{FC1A108C-B4D8-4DB6-92F8-22A143A7979E}" type="presOf" srcId="{8DA22923-7207-40D5-89E1-93C4AC55DF7E}" destId="{9522199D-253E-405D-89F3-45DFA6BE1473}" srcOrd="0" destOrd="0" presId="urn:microsoft.com/office/officeart/2008/layout/LinedList"/>
    <dgm:cxn modelId="{BE9F59F9-1B19-4E95-9994-4669563723EE}" srcId="{B1731A31-5909-4532-BBBF-57C1700B2C32}" destId="{7532B740-C46F-4CE2-8C20-B882577F1093}" srcOrd="2" destOrd="0" parTransId="{3198AC6C-A289-4F1E-8BF0-B2D431263D65}" sibTransId="{E224472D-7DAD-4F98-982C-B6BB4D59D141}"/>
    <dgm:cxn modelId="{C3555F7F-8AB7-4F7E-BDB6-F23BBE672130}" type="presOf" srcId="{14016239-FCD5-450A-92D0-AFBDF64C3583}" destId="{1D67052D-5968-43A1-8F3B-D3326C33EECA}" srcOrd="0" destOrd="0" presId="urn:microsoft.com/office/officeart/2008/layout/LinedList"/>
    <dgm:cxn modelId="{34310A7A-6004-428E-A8D1-C1417F6A1406}" srcId="{B1731A31-5909-4532-BBBF-57C1700B2C32}" destId="{948B7894-F5D3-43C2-B613-469E6F38C3ED}" srcOrd="3" destOrd="0" parTransId="{59E47959-CEC6-425A-B66C-427488266520}" sibTransId="{62840190-2762-4105-827C-3504F0E7C1EC}"/>
    <dgm:cxn modelId="{524C0D30-AF4D-4C7F-A45D-82FCD28020A4}" srcId="{B1731A31-5909-4532-BBBF-57C1700B2C32}" destId="{8DA22923-7207-40D5-89E1-93C4AC55DF7E}" srcOrd="0" destOrd="0" parTransId="{D559B429-1F96-482B-BF62-F456071CB008}" sibTransId="{2492562E-B030-4B10-B560-6176BF6D5C10}"/>
    <dgm:cxn modelId="{0790C569-FAA1-4B13-B0CE-4302E2F19119}" type="presOf" srcId="{B1731A31-5909-4532-BBBF-57C1700B2C32}" destId="{4C098D69-1C6A-46A6-932C-3A37D8D3B2FD}" srcOrd="0" destOrd="0" presId="urn:microsoft.com/office/officeart/2008/layout/LinedList"/>
    <dgm:cxn modelId="{557169C4-96C2-43DA-9F7F-A57579BF10AD}" type="presOf" srcId="{948B7894-F5D3-43C2-B613-469E6F38C3ED}" destId="{B103F044-AEE9-4035-9265-AC4B00970DD6}" srcOrd="0" destOrd="0" presId="urn:microsoft.com/office/officeart/2008/layout/LinedList"/>
    <dgm:cxn modelId="{FBED3546-5730-4854-AFF7-B7E0269AE0FB}" srcId="{B1731A31-5909-4532-BBBF-57C1700B2C32}" destId="{14016239-FCD5-450A-92D0-AFBDF64C3583}" srcOrd="1" destOrd="0" parTransId="{08DEBA15-D8E2-4EBF-A25C-82FAF2D2A5A2}" sibTransId="{3836BDF8-94A0-45B7-B8A5-A9E37CDB2209}"/>
    <dgm:cxn modelId="{1FB68090-D225-41D1-AEE8-EF2E73370388}" type="presOf" srcId="{7532B740-C46F-4CE2-8C20-B882577F1093}" destId="{6749AB8B-9C32-4D40-8E5D-B7EE3EBAC9BD}" srcOrd="0" destOrd="0" presId="urn:microsoft.com/office/officeart/2008/layout/LinedList"/>
    <dgm:cxn modelId="{D05DE367-9EBB-4801-9D02-121800D25390}" type="presParOf" srcId="{4C098D69-1C6A-46A6-932C-3A37D8D3B2FD}" destId="{63273282-076C-4294-96C0-56A3EF2546C1}" srcOrd="0" destOrd="0" presId="urn:microsoft.com/office/officeart/2008/layout/LinedList"/>
    <dgm:cxn modelId="{F0F320F2-AD39-4EB1-87C8-87C42A5A63FB}" type="presParOf" srcId="{4C098D69-1C6A-46A6-932C-3A37D8D3B2FD}" destId="{61025A9A-6BA9-4071-8726-D2674BB6A1B4}" srcOrd="1" destOrd="0" presId="urn:microsoft.com/office/officeart/2008/layout/LinedList"/>
    <dgm:cxn modelId="{7DF09349-CDD4-467F-906C-07D5FB759D8F}" type="presParOf" srcId="{61025A9A-6BA9-4071-8726-D2674BB6A1B4}" destId="{9522199D-253E-405D-89F3-45DFA6BE1473}" srcOrd="0" destOrd="0" presId="urn:microsoft.com/office/officeart/2008/layout/LinedList"/>
    <dgm:cxn modelId="{F1FBAD69-7DBB-487D-BED3-67400A9DD412}" type="presParOf" srcId="{61025A9A-6BA9-4071-8726-D2674BB6A1B4}" destId="{1AB506D9-B285-47B4-8D6C-0F0037EEA5FA}" srcOrd="1" destOrd="0" presId="urn:microsoft.com/office/officeart/2008/layout/LinedList"/>
    <dgm:cxn modelId="{40465D99-B524-46BB-99B2-D77CF0E7F698}" type="presParOf" srcId="{4C098D69-1C6A-46A6-932C-3A37D8D3B2FD}" destId="{A3D33CB3-DB80-49B4-A06E-70A0521DB542}" srcOrd="2" destOrd="0" presId="urn:microsoft.com/office/officeart/2008/layout/LinedList"/>
    <dgm:cxn modelId="{17F856ED-D32A-444D-AD88-7135CF97FD49}" type="presParOf" srcId="{4C098D69-1C6A-46A6-932C-3A37D8D3B2FD}" destId="{183954F8-97B1-4773-9659-B999F02F52A8}" srcOrd="3" destOrd="0" presId="urn:microsoft.com/office/officeart/2008/layout/LinedList"/>
    <dgm:cxn modelId="{1F386F0F-AB9B-4827-9C4B-3311CD573A7C}" type="presParOf" srcId="{183954F8-97B1-4773-9659-B999F02F52A8}" destId="{1D67052D-5968-43A1-8F3B-D3326C33EECA}" srcOrd="0" destOrd="0" presId="urn:microsoft.com/office/officeart/2008/layout/LinedList"/>
    <dgm:cxn modelId="{CD89100C-4A5D-4E02-8DAA-8DFF6718C8B6}" type="presParOf" srcId="{183954F8-97B1-4773-9659-B999F02F52A8}" destId="{CB6CB7DA-D21F-4E27-BAAA-123EA49FD486}" srcOrd="1" destOrd="0" presId="urn:microsoft.com/office/officeart/2008/layout/LinedList"/>
    <dgm:cxn modelId="{399F8ACB-CB09-4222-864D-376E071A4BB7}" type="presParOf" srcId="{4C098D69-1C6A-46A6-932C-3A37D8D3B2FD}" destId="{76FA5F4B-8473-4D9E-B06C-213A309A6DB4}" srcOrd="4" destOrd="0" presId="urn:microsoft.com/office/officeart/2008/layout/LinedList"/>
    <dgm:cxn modelId="{26A31267-934A-4A40-B980-EE6D9B251BE1}" type="presParOf" srcId="{4C098D69-1C6A-46A6-932C-3A37D8D3B2FD}" destId="{F2980460-FD66-4BA3-9286-7C0A91F7A3F5}" srcOrd="5" destOrd="0" presId="urn:microsoft.com/office/officeart/2008/layout/LinedList"/>
    <dgm:cxn modelId="{A7DC6AD6-7E83-4958-ACC6-F89BF361F1D1}" type="presParOf" srcId="{F2980460-FD66-4BA3-9286-7C0A91F7A3F5}" destId="{6749AB8B-9C32-4D40-8E5D-B7EE3EBAC9BD}" srcOrd="0" destOrd="0" presId="urn:microsoft.com/office/officeart/2008/layout/LinedList"/>
    <dgm:cxn modelId="{ACD7B438-71FC-4990-B15D-CD835B0514C3}" type="presParOf" srcId="{F2980460-FD66-4BA3-9286-7C0A91F7A3F5}" destId="{E67C6A7C-32AD-44B2-9745-14B3A4E275AE}" srcOrd="1" destOrd="0" presId="urn:microsoft.com/office/officeart/2008/layout/LinedList"/>
    <dgm:cxn modelId="{96C3D0A8-9109-47A4-B29A-D13F111115C1}" type="presParOf" srcId="{4C098D69-1C6A-46A6-932C-3A37D8D3B2FD}" destId="{0353E692-611B-4C9E-8DE4-159100E87E08}" srcOrd="6" destOrd="0" presId="urn:microsoft.com/office/officeart/2008/layout/LinedList"/>
    <dgm:cxn modelId="{426047F2-7557-49F3-BDE5-099F9232321C}" type="presParOf" srcId="{4C098D69-1C6A-46A6-932C-3A37D8D3B2FD}" destId="{5415F513-5A21-4FEA-8D39-41BE08CEF22E}" srcOrd="7" destOrd="0" presId="urn:microsoft.com/office/officeart/2008/layout/LinedList"/>
    <dgm:cxn modelId="{FFAB4E3E-5273-4D47-9C4F-DE55D44EEC96}" type="presParOf" srcId="{5415F513-5A21-4FEA-8D39-41BE08CEF22E}" destId="{B103F044-AEE9-4035-9265-AC4B00970DD6}" srcOrd="0" destOrd="0" presId="urn:microsoft.com/office/officeart/2008/layout/LinedList"/>
    <dgm:cxn modelId="{7AB64403-24B9-48D0-8183-FBF23B4839EC}" type="presParOf" srcId="{5415F513-5A21-4FEA-8D39-41BE08CEF22E}" destId="{C0544B9C-412C-437D-8B82-6F2152CDEE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542E2-8E86-4C86-B337-0671305E632E}">
      <dsp:nvSpPr>
        <dsp:cNvPr id="0" name=""/>
        <dsp:cNvSpPr/>
      </dsp:nvSpPr>
      <dsp:spPr>
        <a:xfrm>
          <a:off x="0" y="302577"/>
          <a:ext cx="10058399" cy="623610"/>
        </a:xfrm>
        <a:prstGeom prst="roundRect">
          <a:avLst/>
        </a:prstGeom>
        <a:solidFill>
          <a:schemeClr val="accent1">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ru-RU" sz="2600" kern="1200" dirty="0" smtClean="0">
              <a:solidFill>
                <a:schemeClr val="tx1"/>
              </a:solidFill>
              <a:latin typeface="+mn-lt"/>
              <a:cs typeface="Times New Roman" panose="02020603050405020304" pitchFamily="18" charset="0"/>
            </a:rPr>
            <a:t>один вход и один выход</a:t>
          </a:r>
          <a:endParaRPr lang="ru-RU" sz="2600" kern="1200" dirty="0">
            <a:solidFill>
              <a:schemeClr val="tx1"/>
            </a:solidFill>
            <a:latin typeface="+mn-lt"/>
            <a:cs typeface="Times New Roman" panose="02020603050405020304" pitchFamily="18" charset="0"/>
          </a:endParaRPr>
        </a:p>
      </dsp:txBody>
      <dsp:txXfrm>
        <a:off x="30442" y="333019"/>
        <a:ext cx="9997515" cy="562726"/>
      </dsp:txXfrm>
    </dsp:sp>
    <dsp:sp modelId="{BE6A72C3-AFAB-4D46-8C9B-6781E41BB9FA}">
      <dsp:nvSpPr>
        <dsp:cNvPr id="0" name=""/>
        <dsp:cNvSpPr/>
      </dsp:nvSpPr>
      <dsp:spPr>
        <a:xfrm>
          <a:off x="0" y="1001067"/>
          <a:ext cx="10058399" cy="623610"/>
        </a:xfrm>
        <a:prstGeom prst="roundRect">
          <a:avLst/>
        </a:prstGeom>
        <a:solidFill>
          <a:schemeClr val="accent1">
            <a:shade val="50000"/>
            <a:hueOff val="-3290"/>
            <a:satOff val="3185"/>
            <a:lumOff val="1394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ru-RU" sz="2600" kern="1200" dirty="0" smtClean="0">
              <a:solidFill>
                <a:schemeClr val="tx1"/>
              </a:solidFill>
              <a:latin typeface="+mn-lt"/>
              <a:cs typeface="Times New Roman" panose="02020603050405020304" pitchFamily="18" charset="0"/>
            </a:rPr>
            <a:t>функциональная завершенность</a:t>
          </a:r>
          <a:endParaRPr lang="ru-RU" sz="2600" kern="1200" dirty="0">
            <a:solidFill>
              <a:schemeClr val="tx1"/>
            </a:solidFill>
            <a:latin typeface="+mn-lt"/>
            <a:cs typeface="Times New Roman" panose="02020603050405020304" pitchFamily="18" charset="0"/>
          </a:endParaRPr>
        </a:p>
      </dsp:txBody>
      <dsp:txXfrm>
        <a:off x="30442" y="1031509"/>
        <a:ext cx="9997515" cy="562726"/>
      </dsp:txXfrm>
    </dsp:sp>
    <dsp:sp modelId="{92EC3F35-66FE-41A5-BFC2-DD5C4DD1E53E}">
      <dsp:nvSpPr>
        <dsp:cNvPr id="0" name=""/>
        <dsp:cNvSpPr/>
      </dsp:nvSpPr>
      <dsp:spPr>
        <a:xfrm>
          <a:off x="0" y="1699557"/>
          <a:ext cx="10058399" cy="623610"/>
        </a:xfrm>
        <a:prstGeom prst="roundRect">
          <a:avLst/>
        </a:prstGeom>
        <a:solidFill>
          <a:schemeClr val="accent1">
            <a:shade val="50000"/>
            <a:hueOff val="-6581"/>
            <a:satOff val="6370"/>
            <a:lumOff val="278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ru-RU" sz="2600" kern="1200" dirty="0" smtClean="0">
              <a:solidFill>
                <a:schemeClr val="tx1"/>
              </a:solidFill>
              <a:latin typeface="+mn-lt"/>
              <a:cs typeface="Times New Roman" panose="02020603050405020304" pitchFamily="18" charset="0"/>
            </a:rPr>
            <a:t>логическая независимость</a:t>
          </a:r>
          <a:endParaRPr lang="ru-RU" sz="2600" kern="1200" dirty="0">
            <a:solidFill>
              <a:schemeClr val="tx1"/>
            </a:solidFill>
            <a:latin typeface="+mn-lt"/>
            <a:cs typeface="Times New Roman" panose="02020603050405020304" pitchFamily="18" charset="0"/>
          </a:endParaRPr>
        </a:p>
      </dsp:txBody>
      <dsp:txXfrm>
        <a:off x="30442" y="1729999"/>
        <a:ext cx="9997515" cy="562726"/>
      </dsp:txXfrm>
    </dsp:sp>
    <dsp:sp modelId="{96BE0535-39CA-4224-9EC8-601AECA34521}">
      <dsp:nvSpPr>
        <dsp:cNvPr id="0" name=""/>
        <dsp:cNvSpPr/>
      </dsp:nvSpPr>
      <dsp:spPr>
        <a:xfrm>
          <a:off x="0" y="2398047"/>
          <a:ext cx="10058399" cy="623610"/>
        </a:xfrm>
        <a:prstGeom prst="roundRect">
          <a:avLst/>
        </a:prstGeom>
        <a:solidFill>
          <a:schemeClr val="accent1">
            <a:shade val="50000"/>
            <a:hueOff val="-6581"/>
            <a:satOff val="6370"/>
            <a:lumOff val="278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ru-RU" sz="2600" kern="1200" dirty="0" smtClean="0">
              <a:solidFill>
                <a:schemeClr val="tx1"/>
              </a:solidFill>
              <a:latin typeface="+mn-lt"/>
              <a:cs typeface="Times New Roman" panose="02020603050405020304" pitchFamily="18" charset="0"/>
            </a:rPr>
            <a:t>слабые информационные связи с другими программными модулями</a:t>
          </a:r>
          <a:endParaRPr lang="ru-RU" sz="2600" kern="1200" dirty="0">
            <a:solidFill>
              <a:schemeClr val="tx1"/>
            </a:solidFill>
            <a:latin typeface="+mn-lt"/>
            <a:cs typeface="Times New Roman" panose="02020603050405020304" pitchFamily="18" charset="0"/>
          </a:endParaRPr>
        </a:p>
      </dsp:txBody>
      <dsp:txXfrm>
        <a:off x="30442" y="2428489"/>
        <a:ext cx="9997515" cy="562726"/>
      </dsp:txXfrm>
    </dsp:sp>
    <dsp:sp modelId="{679AED12-CC5D-41CB-837F-1197E79F523B}">
      <dsp:nvSpPr>
        <dsp:cNvPr id="0" name=""/>
        <dsp:cNvSpPr/>
      </dsp:nvSpPr>
      <dsp:spPr>
        <a:xfrm>
          <a:off x="0" y="3096537"/>
          <a:ext cx="10058399" cy="623610"/>
        </a:xfrm>
        <a:prstGeom prst="roundRect">
          <a:avLst/>
        </a:prstGeom>
        <a:solidFill>
          <a:schemeClr val="accent1">
            <a:shade val="50000"/>
            <a:hueOff val="-3290"/>
            <a:satOff val="3185"/>
            <a:lumOff val="1394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ru-RU" sz="2600" kern="1200" dirty="0" smtClean="0">
              <a:solidFill>
                <a:schemeClr val="tx1"/>
              </a:solidFill>
              <a:latin typeface="+mn-lt"/>
              <a:cs typeface="Times New Roman" panose="02020603050405020304" pitchFamily="18" charset="0"/>
            </a:rPr>
            <a:t>размер и сложность программного элемента в разумных рамках</a:t>
          </a:r>
          <a:endParaRPr lang="ru-RU" sz="2600" kern="1200" dirty="0">
            <a:solidFill>
              <a:schemeClr val="tx1"/>
            </a:solidFill>
            <a:latin typeface="+mn-lt"/>
            <a:cs typeface="Times New Roman" panose="02020603050405020304" pitchFamily="18" charset="0"/>
          </a:endParaRPr>
        </a:p>
      </dsp:txBody>
      <dsp:txXfrm>
        <a:off x="30442" y="3126979"/>
        <a:ext cx="9997515" cy="5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8CCE0-4484-4D2B-A74A-D0265B9C4A01}">
      <dsp:nvSpPr>
        <dsp:cNvPr id="0" name=""/>
        <dsp:cNvSpPr/>
      </dsp:nvSpPr>
      <dsp:spPr>
        <a:xfrm>
          <a:off x="0" y="367511"/>
          <a:ext cx="10515600" cy="529200"/>
        </a:xfrm>
        <a:prstGeom prst="rect">
          <a:avLst/>
        </a:prstGeom>
        <a:solidFill>
          <a:schemeClr val="lt1">
            <a:alpha val="90000"/>
            <a:hueOff val="0"/>
            <a:satOff val="0"/>
            <a:lumOff val="0"/>
            <a:alphaOff val="0"/>
          </a:schemeClr>
        </a:solidFill>
        <a:ln w="15875"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7F5AC7-A02B-47D7-A401-19B409822387}">
      <dsp:nvSpPr>
        <dsp:cNvPr id="0" name=""/>
        <dsp:cNvSpPr/>
      </dsp:nvSpPr>
      <dsp:spPr>
        <a:xfrm>
          <a:off x="525780" y="57551"/>
          <a:ext cx="7360920" cy="619920"/>
        </a:xfrm>
        <a:prstGeom prst="roundRect">
          <a:avLst/>
        </a:prstGeom>
        <a:solidFill>
          <a:schemeClr val="accent1">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89000">
            <a:lnSpc>
              <a:spcPct val="90000"/>
            </a:lnSpc>
            <a:spcBef>
              <a:spcPct val="0"/>
            </a:spcBef>
            <a:spcAft>
              <a:spcPct val="35000"/>
            </a:spcAft>
          </a:pPr>
          <a:r>
            <a:rPr lang="ru-RU" sz="2000" kern="1200" dirty="0" smtClean="0">
              <a:solidFill>
                <a:schemeClr val="tx1"/>
              </a:solidFill>
              <a:latin typeface="+mn-lt"/>
              <a:cs typeface="Times New Roman" panose="02020603050405020304" pitchFamily="18" charset="0"/>
            </a:rPr>
            <a:t>Веб-интеграция</a:t>
          </a:r>
          <a:endParaRPr lang="ru-RU" sz="2000" kern="1200" dirty="0">
            <a:solidFill>
              <a:schemeClr val="tx1"/>
            </a:solidFill>
            <a:latin typeface="+mn-lt"/>
            <a:cs typeface="Times New Roman" panose="02020603050405020304" pitchFamily="18" charset="0"/>
          </a:endParaRPr>
        </a:p>
      </dsp:txBody>
      <dsp:txXfrm>
        <a:off x="556042" y="87813"/>
        <a:ext cx="7300396" cy="559396"/>
      </dsp:txXfrm>
    </dsp:sp>
    <dsp:sp modelId="{7E618B64-AE39-45B9-82DB-F5AAE8ABE893}">
      <dsp:nvSpPr>
        <dsp:cNvPr id="0" name=""/>
        <dsp:cNvSpPr/>
      </dsp:nvSpPr>
      <dsp:spPr>
        <a:xfrm>
          <a:off x="0" y="1320071"/>
          <a:ext cx="10515600" cy="529200"/>
        </a:xfrm>
        <a:prstGeom prst="rect">
          <a:avLst/>
        </a:prstGeom>
        <a:solidFill>
          <a:schemeClr val="lt1">
            <a:alpha val="90000"/>
            <a:hueOff val="0"/>
            <a:satOff val="0"/>
            <a:lumOff val="0"/>
            <a:alphaOff val="0"/>
          </a:schemeClr>
        </a:solidFill>
        <a:ln w="15875" cap="flat" cmpd="sng" algn="ctr">
          <a:solidFill>
            <a:schemeClr val="accent1">
              <a:shade val="50000"/>
              <a:hueOff val="-4113"/>
              <a:satOff val="3981"/>
              <a:lumOff val="17435"/>
              <a:alphaOff val="0"/>
            </a:schemeClr>
          </a:solidFill>
          <a:prstDash val="solid"/>
        </a:ln>
        <a:effectLst/>
      </dsp:spPr>
      <dsp:style>
        <a:lnRef idx="2">
          <a:scrgbClr r="0" g="0" b="0"/>
        </a:lnRef>
        <a:fillRef idx="1">
          <a:scrgbClr r="0" g="0" b="0"/>
        </a:fillRef>
        <a:effectRef idx="0">
          <a:scrgbClr r="0" g="0" b="0"/>
        </a:effectRef>
        <a:fontRef idx="minor"/>
      </dsp:style>
    </dsp:sp>
    <dsp:sp modelId="{B0C983FE-0C2C-4AB6-98E7-020B95977C15}">
      <dsp:nvSpPr>
        <dsp:cNvPr id="0" name=""/>
        <dsp:cNvSpPr/>
      </dsp:nvSpPr>
      <dsp:spPr>
        <a:xfrm>
          <a:off x="525780" y="1010111"/>
          <a:ext cx="7360920" cy="619920"/>
        </a:xfrm>
        <a:prstGeom prst="roundRect">
          <a:avLst/>
        </a:prstGeom>
        <a:solidFill>
          <a:schemeClr val="accent1">
            <a:shade val="50000"/>
            <a:hueOff val="-4113"/>
            <a:satOff val="3981"/>
            <a:lumOff val="174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89000">
            <a:lnSpc>
              <a:spcPct val="90000"/>
            </a:lnSpc>
            <a:spcBef>
              <a:spcPct val="0"/>
            </a:spcBef>
            <a:spcAft>
              <a:spcPct val="35000"/>
            </a:spcAft>
          </a:pPr>
          <a:r>
            <a:rPr lang="ru-RU" sz="2000" kern="1200" dirty="0" smtClean="0">
              <a:solidFill>
                <a:schemeClr val="tx1"/>
              </a:solidFill>
              <a:latin typeface="+mn-lt"/>
              <a:cs typeface="Times New Roman" panose="02020603050405020304" pitchFamily="18" charset="0"/>
            </a:rPr>
            <a:t>Интеграция данных</a:t>
          </a:r>
          <a:endParaRPr lang="ru-RU" sz="2000" kern="1200" dirty="0">
            <a:solidFill>
              <a:schemeClr val="tx1"/>
            </a:solidFill>
            <a:latin typeface="+mn-lt"/>
            <a:cs typeface="Times New Roman" panose="02020603050405020304" pitchFamily="18" charset="0"/>
          </a:endParaRPr>
        </a:p>
      </dsp:txBody>
      <dsp:txXfrm>
        <a:off x="556042" y="1040373"/>
        <a:ext cx="7300396" cy="559396"/>
      </dsp:txXfrm>
    </dsp:sp>
    <dsp:sp modelId="{364E71BC-7295-4822-8F33-C12A313FDA34}">
      <dsp:nvSpPr>
        <dsp:cNvPr id="0" name=""/>
        <dsp:cNvSpPr/>
      </dsp:nvSpPr>
      <dsp:spPr>
        <a:xfrm>
          <a:off x="0" y="2272631"/>
          <a:ext cx="10515600" cy="529200"/>
        </a:xfrm>
        <a:prstGeom prst="rect">
          <a:avLst/>
        </a:prstGeom>
        <a:solidFill>
          <a:schemeClr val="lt1">
            <a:alpha val="90000"/>
            <a:hueOff val="0"/>
            <a:satOff val="0"/>
            <a:lumOff val="0"/>
            <a:alphaOff val="0"/>
          </a:schemeClr>
        </a:solidFill>
        <a:ln w="15875" cap="flat" cmpd="sng" algn="ctr">
          <a:solidFill>
            <a:schemeClr val="accent1">
              <a:shade val="50000"/>
              <a:hueOff val="-8226"/>
              <a:satOff val="7962"/>
              <a:lumOff val="34869"/>
              <a:alphaOff val="0"/>
            </a:schemeClr>
          </a:solidFill>
          <a:prstDash val="solid"/>
        </a:ln>
        <a:effectLst/>
      </dsp:spPr>
      <dsp:style>
        <a:lnRef idx="2">
          <a:scrgbClr r="0" g="0" b="0"/>
        </a:lnRef>
        <a:fillRef idx="1">
          <a:scrgbClr r="0" g="0" b="0"/>
        </a:fillRef>
        <a:effectRef idx="0">
          <a:scrgbClr r="0" g="0" b="0"/>
        </a:effectRef>
        <a:fontRef idx="minor"/>
      </dsp:style>
    </dsp:sp>
    <dsp:sp modelId="{257B3152-A351-4614-A164-BF373276A279}">
      <dsp:nvSpPr>
        <dsp:cNvPr id="0" name=""/>
        <dsp:cNvSpPr/>
      </dsp:nvSpPr>
      <dsp:spPr>
        <a:xfrm>
          <a:off x="525780" y="1962671"/>
          <a:ext cx="7360920" cy="619920"/>
        </a:xfrm>
        <a:prstGeom prst="roundRect">
          <a:avLst/>
        </a:prstGeom>
        <a:solidFill>
          <a:schemeClr val="accent1">
            <a:shade val="50000"/>
            <a:hueOff val="-8226"/>
            <a:satOff val="7962"/>
            <a:lumOff val="348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89000">
            <a:lnSpc>
              <a:spcPct val="90000"/>
            </a:lnSpc>
            <a:spcBef>
              <a:spcPct val="0"/>
            </a:spcBef>
            <a:spcAft>
              <a:spcPct val="35000"/>
            </a:spcAft>
          </a:pPr>
          <a:r>
            <a:rPr lang="ru-RU" sz="2000" kern="1200" dirty="0" smtClean="0">
              <a:solidFill>
                <a:schemeClr val="tx1"/>
              </a:solidFill>
              <a:latin typeface="+mn-lt"/>
              <a:cs typeface="Times New Roman" panose="02020603050405020304" pitchFamily="18" charset="0"/>
            </a:rPr>
            <a:t>Интеграция программных систем и продуктов</a:t>
          </a:r>
          <a:endParaRPr lang="ru-RU" sz="2000" kern="1200" dirty="0">
            <a:solidFill>
              <a:schemeClr val="tx1"/>
            </a:solidFill>
            <a:latin typeface="+mn-lt"/>
            <a:cs typeface="Times New Roman" panose="02020603050405020304" pitchFamily="18" charset="0"/>
          </a:endParaRPr>
        </a:p>
      </dsp:txBody>
      <dsp:txXfrm>
        <a:off x="556042" y="1992933"/>
        <a:ext cx="7300396" cy="559396"/>
      </dsp:txXfrm>
    </dsp:sp>
    <dsp:sp modelId="{EAA96835-EF54-432D-9A3B-C87163D924A3}">
      <dsp:nvSpPr>
        <dsp:cNvPr id="0" name=""/>
        <dsp:cNvSpPr/>
      </dsp:nvSpPr>
      <dsp:spPr>
        <a:xfrm>
          <a:off x="0" y="3225191"/>
          <a:ext cx="10515600" cy="529200"/>
        </a:xfrm>
        <a:prstGeom prst="rect">
          <a:avLst/>
        </a:prstGeom>
        <a:solidFill>
          <a:schemeClr val="lt1">
            <a:alpha val="90000"/>
            <a:hueOff val="0"/>
            <a:satOff val="0"/>
            <a:lumOff val="0"/>
            <a:alphaOff val="0"/>
          </a:schemeClr>
        </a:solidFill>
        <a:ln w="15875" cap="flat" cmpd="sng" algn="ctr">
          <a:solidFill>
            <a:schemeClr val="accent1">
              <a:shade val="50000"/>
              <a:hueOff val="-4113"/>
              <a:satOff val="3981"/>
              <a:lumOff val="17435"/>
              <a:alphaOff val="0"/>
            </a:schemeClr>
          </a:solidFill>
          <a:prstDash val="solid"/>
        </a:ln>
        <a:effectLst/>
      </dsp:spPr>
      <dsp:style>
        <a:lnRef idx="2">
          <a:scrgbClr r="0" g="0" b="0"/>
        </a:lnRef>
        <a:fillRef idx="1">
          <a:scrgbClr r="0" g="0" b="0"/>
        </a:fillRef>
        <a:effectRef idx="0">
          <a:scrgbClr r="0" g="0" b="0"/>
        </a:effectRef>
        <a:fontRef idx="minor"/>
      </dsp:style>
    </dsp:sp>
    <dsp:sp modelId="{70168B27-E69C-439A-AAA5-A23518291E90}">
      <dsp:nvSpPr>
        <dsp:cNvPr id="0" name=""/>
        <dsp:cNvSpPr/>
      </dsp:nvSpPr>
      <dsp:spPr>
        <a:xfrm>
          <a:off x="525780" y="2915231"/>
          <a:ext cx="7360920" cy="619920"/>
        </a:xfrm>
        <a:prstGeom prst="roundRect">
          <a:avLst/>
        </a:prstGeom>
        <a:solidFill>
          <a:schemeClr val="accent1">
            <a:shade val="50000"/>
            <a:hueOff val="-4113"/>
            <a:satOff val="3981"/>
            <a:lumOff val="174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89000">
            <a:lnSpc>
              <a:spcPct val="90000"/>
            </a:lnSpc>
            <a:spcBef>
              <a:spcPct val="0"/>
            </a:spcBef>
            <a:spcAft>
              <a:spcPct val="35000"/>
            </a:spcAft>
          </a:pPr>
          <a:r>
            <a:rPr lang="ru-RU" sz="2000" kern="1200" dirty="0" smtClean="0">
              <a:solidFill>
                <a:schemeClr val="tx1"/>
              </a:solidFill>
            </a:rPr>
            <a:t>Интеграция на уровне корпоративного ПО</a:t>
          </a:r>
          <a:endParaRPr lang="ru-RU" sz="2000" kern="1200" dirty="0">
            <a:solidFill>
              <a:schemeClr val="tx1"/>
            </a:solidFill>
            <a:latin typeface="+mn-lt"/>
            <a:cs typeface="Times New Roman" panose="02020603050405020304" pitchFamily="18" charset="0"/>
          </a:endParaRPr>
        </a:p>
      </dsp:txBody>
      <dsp:txXfrm>
        <a:off x="556042" y="2945493"/>
        <a:ext cx="7300396"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31759-632B-483A-9157-BE752315BC90}">
      <dsp:nvSpPr>
        <dsp:cNvPr id="0" name=""/>
        <dsp:cNvSpPr/>
      </dsp:nvSpPr>
      <dsp:spPr>
        <a:xfrm>
          <a:off x="0" y="6882"/>
          <a:ext cx="10058399" cy="898560"/>
        </a:xfrm>
        <a:prstGeom prst="roundRect">
          <a:avLst/>
        </a:prstGeom>
        <a:solidFill>
          <a:schemeClr val="accent1">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kern="1200" dirty="0" smtClean="0">
              <a:solidFill>
                <a:schemeClr val="tx1"/>
              </a:solidFill>
              <a:latin typeface="+mn-lt"/>
              <a:cs typeface="Times New Roman" panose="02020603050405020304" pitchFamily="18" charset="0"/>
            </a:rPr>
            <a:t>На уровне представления. Позволяет взаимодействовать с удаленными </a:t>
          </a:r>
          <a:r>
            <a:rPr lang="ru-RU" sz="1800" kern="1200" dirty="0" smtClean="0">
              <a:solidFill>
                <a:schemeClr val="tx1"/>
              </a:solidFill>
              <a:latin typeface="+mn-lt"/>
              <a:cs typeface="Times New Roman" panose="02020603050405020304" pitchFamily="18" charset="0"/>
            </a:rPr>
            <a:t>решениями, </a:t>
          </a:r>
          <a:r>
            <a:rPr lang="ru-RU" sz="1800" kern="1200" dirty="0" smtClean="0">
              <a:solidFill>
                <a:schemeClr val="tx1"/>
              </a:solidFill>
              <a:latin typeface="+mn-lt"/>
              <a:cs typeface="Times New Roman" panose="02020603050405020304" pitchFamily="18" charset="0"/>
            </a:rPr>
            <a:t>открывая доступ к их интерфейсам. </a:t>
          </a:r>
          <a:endParaRPr lang="ru-RU" sz="1800" kern="1200" dirty="0">
            <a:solidFill>
              <a:schemeClr val="tx1"/>
            </a:solidFill>
            <a:latin typeface="+mn-lt"/>
            <a:cs typeface="Times New Roman" panose="02020603050405020304" pitchFamily="18" charset="0"/>
          </a:endParaRPr>
        </a:p>
      </dsp:txBody>
      <dsp:txXfrm>
        <a:off x="43864" y="50746"/>
        <a:ext cx="9970671" cy="810832"/>
      </dsp:txXfrm>
    </dsp:sp>
    <dsp:sp modelId="{CB8CB8D4-8219-44A8-836B-5DAB985E0CE0}">
      <dsp:nvSpPr>
        <dsp:cNvPr id="0" name=""/>
        <dsp:cNvSpPr/>
      </dsp:nvSpPr>
      <dsp:spPr>
        <a:xfrm>
          <a:off x="0" y="1043682"/>
          <a:ext cx="10058399" cy="898560"/>
        </a:xfrm>
        <a:prstGeom prst="roundRect">
          <a:avLst/>
        </a:prstGeom>
        <a:solidFill>
          <a:schemeClr val="accent1">
            <a:shade val="50000"/>
            <a:hueOff val="-4113"/>
            <a:satOff val="3981"/>
            <a:lumOff val="174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kern="1200" dirty="0" smtClean="0">
              <a:solidFill>
                <a:schemeClr val="tx1"/>
              </a:solidFill>
              <a:latin typeface="+mn-lt"/>
              <a:cs typeface="Times New Roman" panose="02020603050405020304" pitchFamily="18" charset="0"/>
            </a:rPr>
            <a:t>На уровне функциональности. Прямой доступ к бизнес-логике приложений, достигаемый непосредственным взаимодействием последних по API или посредством веб-сервисов.</a:t>
          </a:r>
          <a:endParaRPr lang="ru-RU" sz="1800" kern="1200" dirty="0">
            <a:solidFill>
              <a:schemeClr val="tx1"/>
            </a:solidFill>
            <a:latin typeface="+mn-lt"/>
            <a:cs typeface="Times New Roman" panose="02020603050405020304" pitchFamily="18" charset="0"/>
          </a:endParaRPr>
        </a:p>
      </dsp:txBody>
      <dsp:txXfrm>
        <a:off x="43864" y="1087546"/>
        <a:ext cx="9970671" cy="810832"/>
      </dsp:txXfrm>
    </dsp:sp>
    <dsp:sp modelId="{4C58B605-7353-42C7-B3D2-8C91FF352D20}">
      <dsp:nvSpPr>
        <dsp:cNvPr id="0" name=""/>
        <dsp:cNvSpPr/>
      </dsp:nvSpPr>
      <dsp:spPr>
        <a:xfrm>
          <a:off x="0" y="2080482"/>
          <a:ext cx="10058399" cy="898560"/>
        </a:xfrm>
        <a:prstGeom prst="roundRect">
          <a:avLst/>
        </a:prstGeom>
        <a:solidFill>
          <a:schemeClr val="accent1">
            <a:shade val="50000"/>
            <a:hueOff val="-8226"/>
            <a:satOff val="7962"/>
            <a:lumOff val="348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kern="1200" dirty="0" smtClean="0">
              <a:solidFill>
                <a:schemeClr val="tx1"/>
              </a:solidFill>
              <a:latin typeface="+mn-lt"/>
              <a:cs typeface="Times New Roman" panose="02020603050405020304" pitchFamily="18" charset="0"/>
            </a:rPr>
            <a:t>На уровне данных. Доступ к базам данных удаленных программ и систем.</a:t>
          </a:r>
          <a:endParaRPr lang="ru-RU" sz="1800" kern="1200" dirty="0">
            <a:solidFill>
              <a:schemeClr val="tx1"/>
            </a:solidFill>
            <a:latin typeface="+mn-lt"/>
            <a:cs typeface="Times New Roman" panose="02020603050405020304" pitchFamily="18" charset="0"/>
          </a:endParaRPr>
        </a:p>
      </dsp:txBody>
      <dsp:txXfrm>
        <a:off x="43864" y="2124346"/>
        <a:ext cx="9970671" cy="810832"/>
      </dsp:txXfrm>
    </dsp:sp>
    <dsp:sp modelId="{825F4CAB-5325-4490-8EDB-76D8D6B60ADC}">
      <dsp:nvSpPr>
        <dsp:cNvPr id="0" name=""/>
        <dsp:cNvSpPr/>
      </dsp:nvSpPr>
      <dsp:spPr>
        <a:xfrm>
          <a:off x="0" y="3117282"/>
          <a:ext cx="10058399" cy="898560"/>
        </a:xfrm>
        <a:prstGeom prst="roundRect">
          <a:avLst/>
        </a:prstGeom>
        <a:solidFill>
          <a:schemeClr val="accent1">
            <a:shade val="50000"/>
            <a:hueOff val="-4113"/>
            <a:satOff val="3981"/>
            <a:lumOff val="174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kern="1200" dirty="0" smtClean="0">
              <a:solidFill>
                <a:schemeClr val="tx1"/>
              </a:solidFill>
              <a:latin typeface="+mn-lt"/>
              <a:cs typeface="Times New Roman" panose="02020603050405020304" pitchFamily="18" charset="0"/>
            </a:rPr>
            <a:t>Комплексная интеграция. Все 3 типа интеграции в разном соотношении. </a:t>
          </a:r>
          <a:endParaRPr lang="ru-RU" sz="1800" kern="1200" dirty="0">
            <a:solidFill>
              <a:schemeClr val="tx1"/>
            </a:solidFill>
            <a:latin typeface="+mn-lt"/>
            <a:cs typeface="Times New Roman" panose="02020603050405020304" pitchFamily="18" charset="0"/>
          </a:endParaRPr>
        </a:p>
      </dsp:txBody>
      <dsp:txXfrm>
        <a:off x="43864" y="3161146"/>
        <a:ext cx="9970671" cy="8108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5D44E-CFB3-4A84-BA67-CDBB006AACBB}">
      <dsp:nvSpPr>
        <dsp:cNvPr id="0" name=""/>
        <dsp:cNvSpPr/>
      </dsp:nvSpPr>
      <dsp:spPr>
        <a:xfrm>
          <a:off x="0" y="610"/>
          <a:ext cx="6661023" cy="0"/>
        </a:xfrm>
        <a:prstGeom prst="line">
          <a:avLst/>
        </a:prstGeom>
        <a:solidFill>
          <a:schemeClr val="accent1">
            <a:shade val="50000"/>
            <a:hueOff val="0"/>
            <a:satOff val="0"/>
            <a:lumOff val="0"/>
            <a:alphaOff val="0"/>
          </a:schemeClr>
        </a:solidFill>
        <a:ln w="15875"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59B30-17A7-464D-8B8E-9CEE9CB8909E}">
      <dsp:nvSpPr>
        <dsp:cNvPr id="0" name=""/>
        <dsp:cNvSpPr/>
      </dsp:nvSpPr>
      <dsp:spPr>
        <a:xfrm>
          <a:off x="0" y="610"/>
          <a:ext cx="6661023" cy="416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ru-RU" sz="1900" kern="1200" dirty="0" smtClean="0">
              <a:latin typeface="+mn-lt"/>
            </a:rPr>
            <a:t>функциональность ИС;</a:t>
          </a:r>
          <a:endParaRPr lang="en-US" sz="1900" kern="1200" dirty="0">
            <a:latin typeface="+mn-lt"/>
          </a:endParaRPr>
        </a:p>
      </dsp:txBody>
      <dsp:txXfrm>
        <a:off x="0" y="610"/>
        <a:ext cx="6661023" cy="416622"/>
      </dsp:txXfrm>
    </dsp:sp>
    <dsp:sp modelId="{D4C60C87-5DCF-4E83-BAC1-2F593185B338}">
      <dsp:nvSpPr>
        <dsp:cNvPr id="0" name=""/>
        <dsp:cNvSpPr/>
      </dsp:nvSpPr>
      <dsp:spPr>
        <a:xfrm>
          <a:off x="0" y="417233"/>
          <a:ext cx="6661023" cy="0"/>
        </a:xfrm>
        <a:prstGeom prst="line">
          <a:avLst/>
        </a:prstGeom>
        <a:solidFill>
          <a:schemeClr val="accent1">
            <a:shade val="50000"/>
            <a:hueOff val="-5484"/>
            <a:satOff val="5308"/>
            <a:lumOff val="23246"/>
            <a:alphaOff val="0"/>
          </a:schemeClr>
        </a:solidFill>
        <a:ln w="15875" cap="flat" cmpd="sng" algn="ctr">
          <a:solidFill>
            <a:schemeClr val="accent1">
              <a:shade val="50000"/>
              <a:hueOff val="-5484"/>
              <a:satOff val="5308"/>
              <a:lumOff val="232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5C71DC-34C1-4603-906B-6A0982B9AB3C}">
      <dsp:nvSpPr>
        <dsp:cNvPr id="0" name=""/>
        <dsp:cNvSpPr/>
      </dsp:nvSpPr>
      <dsp:spPr>
        <a:xfrm>
          <a:off x="0" y="417233"/>
          <a:ext cx="6661023" cy="416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ru-RU" sz="1900" kern="1200" smtClean="0">
              <a:latin typeface="+mn-lt"/>
            </a:rPr>
            <a:t>относительная дешевизна ИС;</a:t>
          </a:r>
          <a:endParaRPr lang="en-US" sz="1900" kern="1200">
            <a:latin typeface="+mn-lt"/>
          </a:endParaRPr>
        </a:p>
      </dsp:txBody>
      <dsp:txXfrm>
        <a:off x="0" y="417233"/>
        <a:ext cx="6661023" cy="416622"/>
      </dsp:txXfrm>
    </dsp:sp>
    <dsp:sp modelId="{4B356AB4-2FE8-4267-8A30-4983093C005B}">
      <dsp:nvSpPr>
        <dsp:cNvPr id="0" name=""/>
        <dsp:cNvSpPr/>
      </dsp:nvSpPr>
      <dsp:spPr>
        <a:xfrm>
          <a:off x="0" y="833856"/>
          <a:ext cx="6661023" cy="0"/>
        </a:xfrm>
        <a:prstGeom prst="line">
          <a:avLst/>
        </a:prstGeom>
        <a:solidFill>
          <a:schemeClr val="accent1">
            <a:shade val="50000"/>
            <a:hueOff val="-5484"/>
            <a:satOff val="5308"/>
            <a:lumOff val="23246"/>
            <a:alphaOff val="0"/>
          </a:schemeClr>
        </a:solidFill>
        <a:ln w="15875" cap="flat" cmpd="sng" algn="ctr">
          <a:solidFill>
            <a:schemeClr val="accent1">
              <a:shade val="50000"/>
              <a:hueOff val="-5484"/>
              <a:satOff val="5308"/>
              <a:lumOff val="232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57BB59-9DC0-4439-B165-5818B2D6CBBF}">
      <dsp:nvSpPr>
        <dsp:cNvPr id="0" name=""/>
        <dsp:cNvSpPr/>
      </dsp:nvSpPr>
      <dsp:spPr>
        <a:xfrm>
          <a:off x="0" y="833856"/>
          <a:ext cx="6661023" cy="416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ru-RU" sz="1900" kern="1200" smtClean="0">
              <a:latin typeface="+mn-lt"/>
            </a:rPr>
            <a:t>отсутствие карты решений ИС.</a:t>
          </a:r>
          <a:endParaRPr lang="en-US" sz="1900" kern="1200">
            <a:latin typeface="+mn-lt"/>
          </a:endParaRPr>
        </a:p>
      </dsp:txBody>
      <dsp:txXfrm>
        <a:off x="0" y="833856"/>
        <a:ext cx="6661023" cy="4166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73282-076C-4294-96C0-56A3EF2546C1}">
      <dsp:nvSpPr>
        <dsp:cNvPr id="0" name=""/>
        <dsp:cNvSpPr/>
      </dsp:nvSpPr>
      <dsp:spPr>
        <a:xfrm>
          <a:off x="0" y="0"/>
          <a:ext cx="8907272" cy="0"/>
        </a:xfrm>
        <a:prstGeom prst="line">
          <a:avLst/>
        </a:prstGeom>
        <a:solidFill>
          <a:schemeClr val="accent1">
            <a:shade val="50000"/>
            <a:hueOff val="0"/>
            <a:satOff val="0"/>
            <a:lumOff val="0"/>
            <a:alphaOff val="0"/>
          </a:schemeClr>
        </a:solidFill>
        <a:ln w="15875"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22199D-253E-405D-89F3-45DFA6BE1473}">
      <dsp:nvSpPr>
        <dsp:cNvPr id="0" name=""/>
        <dsp:cNvSpPr/>
      </dsp:nvSpPr>
      <dsp:spPr>
        <a:xfrm>
          <a:off x="0" y="0"/>
          <a:ext cx="8907272" cy="674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ru-RU" sz="2000" kern="1200" dirty="0" smtClean="0">
              <a:latin typeface="+mn-lt"/>
            </a:rPr>
            <a:t>Определяем, какой продукт является источником, какой – приемником</a:t>
          </a:r>
          <a:endParaRPr lang="ru-RU" sz="2000" kern="1200" dirty="0">
            <a:latin typeface="+mn-lt"/>
          </a:endParaRPr>
        </a:p>
      </dsp:txBody>
      <dsp:txXfrm>
        <a:off x="0" y="0"/>
        <a:ext cx="8907272" cy="674369"/>
      </dsp:txXfrm>
    </dsp:sp>
    <dsp:sp modelId="{A3D33CB3-DB80-49B4-A06E-70A0521DB542}">
      <dsp:nvSpPr>
        <dsp:cNvPr id="0" name=""/>
        <dsp:cNvSpPr/>
      </dsp:nvSpPr>
      <dsp:spPr>
        <a:xfrm>
          <a:off x="0" y="674369"/>
          <a:ext cx="8907272" cy="0"/>
        </a:xfrm>
        <a:prstGeom prst="line">
          <a:avLst/>
        </a:prstGeom>
        <a:solidFill>
          <a:schemeClr val="accent1">
            <a:shade val="50000"/>
            <a:hueOff val="-4113"/>
            <a:satOff val="3981"/>
            <a:lumOff val="17435"/>
            <a:alphaOff val="0"/>
          </a:schemeClr>
        </a:solidFill>
        <a:ln w="15875" cap="flat" cmpd="sng" algn="ctr">
          <a:solidFill>
            <a:schemeClr val="accent1">
              <a:shade val="50000"/>
              <a:hueOff val="-4113"/>
              <a:satOff val="3981"/>
              <a:lumOff val="174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67052D-5968-43A1-8F3B-D3326C33EECA}">
      <dsp:nvSpPr>
        <dsp:cNvPr id="0" name=""/>
        <dsp:cNvSpPr/>
      </dsp:nvSpPr>
      <dsp:spPr>
        <a:xfrm>
          <a:off x="0" y="674369"/>
          <a:ext cx="8907272" cy="674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ru-RU" sz="2000" kern="1200" dirty="0" smtClean="0">
              <a:latin typeface="+mn-lt"/>
            </a:rPr>
            <a:t>Сопоставляем объекты между источником и приемником</a:t>
          </a:r>
          <a:endParaRPr lang="ru-RU" sz="2000" kern="1200" dirty="0">
            <a:latin typeface="+mn-lt"/>
          </a:endParaRPr>
        </a:p>
      </dsp:txBody>
      <dsp:txXfrm>
        <a:off x="0" y="674369"/>
        <a:ext cx="8907272" cy="674369"/>
      </dsp:txXfrm>
    </dsp:sp>
    <dsp:sp modelId="{76FA5F4B-8473-4D9E-B06C-213A309A6DB4}">
      <dsp:nvSpPr>
        <dsp:cNvPr id="0" name=""/>
        <dsp:cNvSpPr/>
      </dsp:nvSpPr>
      <dsp:spPr>
        <a:xfrm>
          <a:off x="0" y="1348739"/>
          <a:ext cx="8907272" cy="0"/>
        </a:xfrm>
        <a:prstGeom prst="line">
          <a:avLst/>
        </a:prstGeom>
        <a:solidFill>
          <a:schemeClr val="accent1">
            <a:shade val="50000"/>
            <a:hueOff val="-8226"/>
            <a:satOff val="7962"/>
            <a:lumOff val="34869"/>
            <a:alphaOff val="0"/>
          </a:schemeClr>
        </a:solidFill>
        <a:ln w="15875" cap="flat" cmpd="sng" algn="ctr">
          <a:solidFill>
            <a:schemeClr val="accent1">
              <a:shade val="50000"/>
              <a:hueOff val="-8226"/>
              <a:satOff val="7962"/>
              <a:lumOff val="348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49AB8B-9C32-4D40-8E5D-B7EE3EBAC9BD}">
      <dsp:nvSpPr>
        <dsp:cNvPr id="0" name=""/>
        <dsp:cNvSpPr/>
      </dsp:nvSpPr>
      <dsp:spPr>
        <a:xfrm>
          <a:off x="0" y="1348739"/>
          <a:ext cx="8907272" cy="674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ru-RU" sz="2000" kern="1200" dirty="0" smtClean="0">
              <a:latin typeface="+mn-lt"/>
            </a:rPr>
            <a:t>Выбираем протокол для интеграции</a:t>
          </a:r>
          <a:endParaRPr lang="ru-RU" sz="2000" kern="1200" dirty="0">
            <a:latin typeface="+mn-lt"/>
          </a:endParaRPr>
        </a:p>
      </dsp:txBody>
      <dsp:txXfrm>
        <a:off x="0" y="1348739"/>
        <a:ext cx="8907272" cy="674369"/>
      </dsp:txXfrm>
    </dsp:sp>
    <dsp:sp modelId="{0353E692-611B-4C9E-8DE4-159100E87E08}">
      <dsp:nvSpPr>
        <dsp:cNvPr id="0" name=""/>
        <dsp:cNvSpPr/>
      </dsp:nvSpPr>
      <dsp:spPr>
        <a:xfrm>
          <a:off x="0" y="2023109"/>
          <a:ext cx="8907272" cy="0"/>
        </a:xfrm>
        <a:prstGeom prst="line">
          <a:avLst/>
        </a:prstGeom>
        <a:solidFill>
          <a:schemeClr val="accent1">
            <a:shade val="50000"/>
            <a:hueOff val="-4113"/>
            <a:satOff val="3981"/>
            <a:lumOff val="17435"/>
            <a:alphaOff val="0"/>
          </a:schemeClr>
        </a:solidFill>
        <a:ln w="15875" cap="flat" cmpd="sng" algn="ctr">
          <a:solidFill>
            <a:schemeClr val="accent1">
              <a:shade val="50000"/>
              <a:hueOff val="-4113"/>
              <a:satOff val="3981"/>
              <a:lumOff val="174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03F044-AEE9-4035-9265-AC4B00970DD6}">
      <dsp:nvSpPr>
        <dsp:cNvPr id="0" name=""/>
        <dsp:cNvSpPr/>
      </dsp:nvSpPr>
      <dsp:spPr>
        <a:xfrm>
          <a:off x="0" y="2023109"/>
          <a:ext cx="8907272" cy="674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ru-RU" sz="2000" kern="1200" dirty="0" smtClean="0">
              <a:latin typeface="+mn-lt"/>
            </a:rPr>
            <a:t>Проводим постобработку данных</a:t>
          </a:r>
          <a:endParaRPr lang="ru-RU" sz="2000" kern="1200" dirty="0">
            <a:latin typeface="+mn-lt"/>
          </a:endParaRPr>
        </a:p>
      </dsp:txBody>
      <dsp:txXfrm>
        <a:off x="0" y="2023109"/>
        <a:ext cx="8907272" cy="6743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8BEBE5-075A-4132-83A2-C1B7E027F7BA}"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10.10.2022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42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4F35978-B65D-483D-87B1-08E5B193D84D}"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10.10.2022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9582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C8FEED-19B6-4F72-BEB7-99D38DD61984}"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10.10.2022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122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784BD7-48AA-46C9-811E-CFA5EA1418D4}"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10.10.2022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336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A28337-B162-419B-92B3-848225B2E577}"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10.10.2022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36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FD6C89-EF2E-452D-9CCE-3C4CE4F03E03}"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10.10.2022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32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B81927A-D141-4E0E-B7F8-7DF20342ECA4}"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10.10.2022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582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E4742E-15DA-4043-8BD5-B25F2218EE7A}"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10.10.2022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889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F1C5E4-6F2D-48B0-A9D8-80032A8DAA31}"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10.10.2022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lvl1pPr>
              <a:defRPr>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618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1604451-295F-4A05-991C-338E3188FEBF}"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10.10.2022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514949"/>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51494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51494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1302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076984F-A7D8-4E4E-8116-3B32F323F05A}"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10.10.2022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59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C25CBEF-3F61-418B-BA7B-354B78A951A4}" type="datetime1">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10.10.2022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921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sz="6600" dirty="0">
                <a:latin typeface="Times New Roman" panose="02020603050405020304" pitchFamily="18" charset="0"/>
                <a:ea typeface="Tahoma" panose="020B0604030504040204" pitchFamily="34" charset="0"/>
                <a:cs typeface="Times New Roman" panose="02020603050405020304" pitchFamily="18" charset="0"/>
              </a:rPr>
              <a:t>15. Интеграция модулей в программную систему</a:t>
            </a:r>
          </a:p>
        </p:txBody>
      </p:sp>
      <p:sp>
        <p:nvSpPr>
          <p:cNvPr id="5" name="Текст 4"/>
          <p:cNvSpPr>
            <a:spLocks noGrp="1"/>
          </p:cNvSpPr>
          <p:nvPr>
            <p:ph type="body" idx="1"/>
          </p:nvPr>
        </p:nvSpPr>
        <p:spPr/>
        <p:txBody>
          <a:bodyPr/>
          <a:lstStyle/>
          <a:p>
            <a:endParaRPr lang="ru-RU" dirty="0"/>
          </a:p>
        </p:txBody>
      </p:sp>
      <p:sp>
        <p:nvSpPr>
          <p:cNvPr id="2" name="Номер слайда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ru-RU"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3652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Сопоставление объектов (данных)</a:t>
            </a:r>
            <a:endParaRPr lang="en-US" dirty="0"/>
          </a:p>
        </p:txBody>
      </p:sp>
      <p:sp>
        <p:nvSpPr>
          <p:cNvPr id="3" name="Объект 2"/>
          <p:cNvSpPr>
            <a:spLocks noGrp="1"/>
          </p:cNvSpPr>
          <p:nvPr>
            <p:ph idx="1"/>
          </p:nvPr>
        </p:nvSpPr>
        <p:spPr/>
        <p:txBody>
          <a:bodyPr/>
          <a:lstStyle/>
          <a:p>
            <a:r>
              <a:rPr lang="ru-RU" smtClean="0"/>
              <a:t>Нужно понимать, что именно вы выгружаете, в каком виде, а также, куда вы будете выгружать эти данные. В некоторых случаях в источнике у вас будет строковая переменная, а в приемнике – два или более объектов. В других важно просто правильно выбрать объект-приемник.</a:t>
            </a:r>
          </a:p>
          <a:p>
            <a:r>
              <a:rPr lang="ru-RU" smtClean="0"/>
              <a:t>Эти действия позволят избежать огромного количества ошибок.</a:t>
            </a:r>
          </a:p>
          <a:p>
            <a:r>
              <a:rPr lang="ru-RU" smtClean="0"/>
              <a:t>Программист должен четко понимать, какие данные будут брать из источника, куда их нужно переносить, и как они будут обрабатываться.</a:t>
            </a:r>
          </a:p>
          <a:p>
            <a:r>
              <a:rPr lang="ru-RU" smtClean="0"/>
              <a:t>Также очень важно понимать, какие преобразования потребуются для выгружаемых данных. </a:t>
            </a:r>
            <a:endParaRPr lang="en-US" dirty="0"/>
          </a:p>
        </p:txBody>
      </p:sp>
    </p:spTree>
    <p:extLst>
      <p:ext uri="{BB962C8B-B14F-4D97-AF65-F5344CB8AC3E}">
        <p14:creationId xmlns:p14="http://schemas.microsoft.com/office/powerpoint/2010/main" val="2981638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Выбираем протокол для интеграции</a:t>
            </a:r>
            <a:endParaRPr lang="en-US" dirty="0"/>
          </a:p>
        </p:txBody>
      </p:sp>
      <p:sp>
        <p:nvSpPr>
          <p:cNvPr id="3" name="Объект 2"/>
          <p:cNvSpPr>
            <a:spLocks noGrp="1"/>
          </p:cNvSpPr>
          <p:nvPr>
            <p:ph idx="1"/>
          </p:nvPr>
        </p:nvSpPr>
        <p:spPr/>
        <p:txBody>
          <a:bodyPr/>
          <a:lstStyle/>
          <a:p>
            <a:r>
              <a:rPr lang="ru-RU" smtClean="0"/>
              <a:t>Выбор протокола обмена данными в большинстве случаев напрямую зависит от системы, которую вы интегрируете. В большинстве случаев программисту приходится учитывать требования обеих систем, а потому выбора как такового не существует. В тех случаях, когда система может работать с несколькими протоколами, выбирайте тот, который вам удобнее.</a:t>
            </a:r>
          </a:p>
          <a:p>
            <a:r>
              <a:rPr lang="ru-RU" smtClean="0"/>
              <a:t>Протокол – это правила передачи информации в сети.</a:t>
            </a:r>
          </a:p>
          <a:p>
            <a:endParaRPr lang="ru-RU" smtClean="0"/>
          </a:p>
          <a:p>
            <a:endParaRPr lang="ru-RU" smtClean="0"/>
          </a:p>
          <a:p>
            <a:endParaRPr lang="ru-RU" dirty="0" smtClean="0"/>
          </a:p>
        </p:txBody>
      </p:sp>
      <p:graphicFrame>
        <p:nvGraphicFramePr>
          <p:cNvPr id="4" name="Таблица 3"/>
          <p:cNvGraphicFramePr>
            <a:graphicFrameLocks noGrp="1"/>
          </p:cNvGraphicFramePr>
          <p:nvPr>
            <p:extLst>
              <p:ext uri="{D42A27DB-BD31-4B8C-83A1-F6EECF244321}">
                <p14:modId xmlns:p14="http://schemas.microsoft.com/office/powerpoint/2010/main" val="1784492495"/>
              </p:ext>
            </p:extLst>
          </p:nvPr>
        </p:nvGraphicFramePr>
        <p:xfrm>
          <a:off x="1197864" y="3364991"/>
          <a:ext cx="9957816" cy="3017520"/>
        </p:xfrm>
        <a:graphic>
          <a:graphicData uri="http://schemas.openxmlformats.org/drawingml/2006/table">
            <a:tbl>
              <a:tblPr firstRow="1" bandRow="1">
                <a:tableStyleId>{5C22544A-7EE6-4342-B048-85BDC9FD1C3A}</a:tableStyleId>
              </a:tblPr>
              <a:tblGrid>
                <a:gridCol w="4978908">
                  <a:extLst>
                    <a:ext uri="{9D8B030D-6E8A-4147-A177-3AD203B41FA5}">
                      <a16:colId xmlns:a16="http://schemas.microsoft.com/office/drawing/2014/main" val="4231564985"/>
                    </a:ext>
                  </a:extLst>
                </a:gridCol>
                <a:gridCol w="4978908">
                  <a:extLst>
                    <a:ext uri="{9D8B030D-6E8A-4147-A177-3AD203B41FA5}">
                      <a16:colId xmlns:a16="http://schemas.microsoft.com/office/drawing/2014/main" val="2613397477"/>
                    </a:ext>
                  </a:extLst>
                </a:gridCol>
              </a:tblGrid>
              <a:tr h="326605">
                <a:tc>
                  <a:txBody>
                    <a:bodyPr/>
                    <a:lstStyle/>
                    <a:p>
                      <a:r>
                        <a:rPr lang="ru-RU" sz="1600" dirty="0" smtClean="0">
                          <a:solidFill>
                            <a:schemeClr val="tx1"/>
                          </a:solidFill>
                        </a:rPr>
                        <a:t>Протокол</a:t>
                      </a:r>
                      <a:endParaRPr lang="ru-RU" sz="1600" dirty="0">
                        <a:solidFill>
                          <a:schemeClr val="tx1"/>
                        </a:solidFill>
                        <a:latin typeface="Century Schoolbook" panose="02040604050505020304" pitchFamily="18" charset="0"/>
                      </a:endParaRPr>
                    </a:p>
                  </a:txBody>
                  <a:tcPr/>
                </a:tc>
                <a:tc>
                  <a:txBody>
                    <a:bodyPr/>
                    <a:lstStyle/>
                    <a:p>
                      <a:r>
                        <a:rPr lang="ru-RU" sz="1600" dirty="0" smtClean="0">
                          <a:solidFill>
                            <a:schemeClr val="tx1"/>
                          </a:solidFill>
                        </a:rPr>
                        <a:t>Применение </a:t>
                      </a:r>
                      <a:endParaRPr lang="ru-RU" sz="1600" dirty="0">
                        <a:solidFill>
                          <a:schemeClr val="tx1"/>
                        </a:solidFill>
                        <a:latin typeface="Century Schoolbook" panose="02040604050505020304" pitchFamily="18" charset="0"/>
                      </a:endParaRPr>
                    </a:p>
                  </a:txBody>
                  <a:tcPr/>
                </a:tc>
                <a:extLst>
                  <a:ext uri="{0D108BD9-81ED-4DB2-BD59-A6C34878D82A}">
                    <a16:rowId xmlns:a16="http://schemas.microsoft.com/office/drawing/2014/main" val="3875937109"/>
                  </a:ext>
                </a:extLst>
              </a:tr>
              <a:tr h="326605">
                <a:tc>
                  <a:txBody>
                    <a:bodyPr/>
                    <a:lstStyle/>
                    <a:p>
                      <a:r>
                        <a:rPr lang="en-US" sz="1600" dirty="0" smtClean="0"/>
                        <a:t>http</a:t>
                      </a:r>
                      <a:endParaRPr lang="ru-RU" sz="1600" dirty="0">
                        <a:latin typeface="Century Schoolbook" panose="02040604050505020304" pitchFamily="18" charset="0"/>
                      </a:endParaRPr>
                    </a:p>
                  </a:txBody>
                  <a:tcPr/>
                </a:tc>
                <a:tc>
                  <a:txBody>
                    <a:bodyPr/>
                    <a:lstStyle/>
                    <a:p>
                      <a:r>
                        <a:rPr lang="ru-RU" sz="1600" dirty="0" smtClean="0"/>
                        <a:t>протокол передачи гипертекстовых сообщений</a:t>
                      </a:r>
                      <a:endParaRPr lang="ru-RU" sz="1600" dirty="0">
                        <a:latin typeface="Century Schoolbook" panose="02040604050505020304" pitchFamily="18" charset="0"/>
                      </a:endParaRPr>
                    </a:p>
                  </a:txBody>
                  <a:tcPr/>
                </a:tc>
                <a:extLst>
                  <a:ext uri="{0D108BD9-81ED-4DB2-BD59-A6C34878D82A}">
                    <a16:rowId xmlns:a16="http://schemas.microsoft.com/office/drawing/2014/main" val="2412106642"/>
                  </a:ext>
                </a:extLst>
              </a:tr>
              <a:tr h="326605">
                <a:tc>
                  <a:txBody>
                    <a:bodyPr/>
                    <a:lstStyle/>
                    <a:p>
                      <a:r>
                        <a:rPr lang="en-US" sz="1600" dirty="0" smtClean="0"/>
                        <a:t>ftp</a:t>
                      </a:r>
                      <a:endParaRPr lang="ru-RU" sz="1600" dirty="0">
                        <a:latin typeface="Century Schoolbook" panose="02040604050505020304" pitchFamily="18" charset="0"/>
                      </a:endParaRPr>
                    </a:p>
                  </a:txBody>
                  <a:tcPr/>
                </a:tc>
                <a:tc>
                  <a:txBody>
                    <a:bodyPr/>
                    <a:lstStyle/>
                    <a:p>
                      <a:r>
                        <a:rPr lang="ru-RU" sz="1600" dirty="0" smtClean="0"/>
                        <a:t>протокол передачи файлов</a:t>
                      </a:r>
                      <a:endParaRPr lang="ru-RU" sz="1600" dirty="0">
                        <a:latin typeface="Century Schoolbook" panose="02040604050505020304" pitchFamily="18" charset="0"/>
                      </a:endParaRPr>
                    </a:p>
                  </a:txBody>
                  <a:tcPr/>
                </a:tc>
                <a:extLst>
                  <a:ext uri="{0D108BD9-81ED-4DB2-BD59-A6C34878D82A}">
                    <a16:rowId xmlns:a16="http://schemas.microsoft.com/office/drawing/2014/main" val="95596488"/>
                  </a:ext>
                </a:extLst>
              </a:tr>
              <a:tr h="326605">
                <a:tc>
                  <a:txBody>
                    <a:bodyPr/>
                    <a:lstStyle/>
                    <a:p>
                      <a:r>
                        <a:rPr lang="en-US" sz="1600" dirty="0" err="1" smtClean="0"/>
                        <a:t>smtp</a:t>
                      </a:r>
                      <a:endParaRPr lang="ru-RU" sz="1600" dirty="0">
                        <a:latin typeface="Century Schoolbook" panose="02040604050505020304" pitchFamily="18" charset="0"/>
                      </a:endParaRPr>
                    </a:p>
                  </a:txBody>
                  <a:tcPr/>
                </a:tc>
                <a:tc>
                  <a:txBody>
                    <a:bodyPr/>
                    <a:lstStyle/>
                    <a:p>
                      <a:r>
                        <a:rPr lang="ru-RU" sz="1600" dirty="0" smtClean="0"/>
                        <a:t>простой протокол передачи почты</a:t>
                      </a:r>
                      <a:endParaRPr lang="ru-RU" sz="1600" dirty="0">
                        <a:latin typeface="Century Schoolbook" panose="02040604050505020304" pitchFamily="18" charset="0"/>
                      </a:endParaRPr>
                    </a:p>
                  </a:txBody>
                  <a:tcPr/>
                </a:tc>
                <a:extLst>
                  <a:ext uri="{0D108BD9-81ED-4DB2-BD59-A6C34878D82A}">
                    <a16:rowId xmlns:a16="http://schemas.microsoft.com/office/drawing/2014/main" val="2678994522"/>
                  </a:ext>
                </a:extLst>
              </a:tr>
              <a:tr h="326605">
                <a:tc>
                  <a:txBody>
                    <a:bodyPr/>
                    <a:lstStyle/>
                    <a:p>
                      <a:r>
                        <a:rPr lang="en-US" sz="1600" dirty="0" smtClean="0"/>
                        <a:t>pop</a:t>
                      </a:r>
                      <a:endParaRPr lang="ru-RU" sz="1600" dirty="0">
                        <a:latin typeface="Century Schoolbook" panose="02040604050505020304" pitchFamily="18" charset="0"/>
                      </a:endParaRPr>
                    </a:p>
                  </a:txBody>
                  <a:tcPr/>
                </a:tc>
                <a:tc>
                  <a:txBody>
                    <a:bodyPr/>
                    <a:lstStyle/>
                    <a:p>
                      <a:r>
                        <a:rPr lang="ru-RU" sz="1600" dirty="0" smtClean="0"/>
                        <a:t>протокол получения почты</a:t>
                      </a:r>
                      <a:endParaRPr lang="ru-RU" sz="1600" dirty="0">
                        <a:latin typeface="Century Schoolbook" panose="02040604050505020304" pitchFamily="18" charset="0"/>
                      </a:endParaRPr>
                    </a:p>
                  </a:txBody>
                  <a:tcPr/>
                </a:tc>
                <a:extLst>
                  <a:ext uri="{0D108BD9-81ED-4DB2-BD59-A6C34878D82A}">
                    <a16:rowId xmlns:a16="http://schemas.microsoft.com/office/drawing/2014/main" val="1041094057"/>
                  </a:ext>
                </a:extLst>
              </a:tr>
              <a:tr h="326605">
                <a:tc>
                  <a:txBody>
                    <a:bodyPr/>
                    <a:lstStyle/>
                    <a:p>
                      <a:r>
                        <a:rPr lang="en-US" sz="1600" dirty="0" smtClean="0"/>
                        <a:t>telnet</a:t>
                      </a:r>
                      <a:endParaRPr lang="ru-RU" sz="1600" dirty="0">
                        <a:latin typeface="Century Schoolbook" panose="02040604050505020304" pitchFamily="18" charset="0"/>
                      </a:endParaRPr>
                    </a:p>
                  </a:txBody>
                  <a:tcPr/>
                </a:tc>
                <a:tc>
                  <a:txBody>
                    <a:bodyPr/>
                    <a:lstStyle/>
                    <a:p>
                      <a:r>
                        <a:rPr lang="ru-RU" sz="1600" dirty="0" smtClean="0"/>
                        <a:t>протокол удаленного доступа</a:t>
                      </a:r>
                      <a:endParaRPr lang="ru-RU" sz="1600" dirty="0">
                        <a:latin typeface="Century Schoolbook" panose="02040604050505020304" pitchFamily="18" charset="0"/>
                      </a:endParaRPr>
                    </a:p>
                  </a:txBody>
                  <a:tcPr/>
                </a:tc>
                <a:extLst>
                  <a:ext uri="{0D108BD9-81ED-4DB2-BD59-A6C34878D82A}">
                    <a16:rowId xmlns:a16="http://schemas.microsoft.com/office/drawing/2014/main" val="3504312815"/>
                  </a:ext>
                </a:extLst>
              </a:tr>
              <a:tr h="326605">
                <a:tc>
                  <a:txBody>
                    <a:bodyPr/>
                    <a:lstStyle/>
                    <a:p>
                      <a:r>
                        <a:rPr lang="en-US" sz="1600" dirty="0" err="1" smtClean="0"/>
                        <a:t>ip</a:t>
                      </a:r>
                      <a:endParaRPr lang="ru-RU" sz="1600" dirty="0">
                        <a:latin typeface="Century Schoolbook" panose="02040604050505020304" pitchFamily="18" charset="0"/>
                      </a:endParaRPr>
                    </a:p>
                  </a:txBody>
                  <a:tcPr/>
                </a:tc>
                <a:tc>
                  <a:txBody>
                    <a:bodyPr/>
                    <a:lstStyle/>
                    <a:p>
                      <a:r>
                        <a:rPr lang="ru-RU" sz="1600" dirty="0" smtClean="0"/>
                        <a:t>фактическая передача данных</a:t>
                      </a:r>
                      <a:endParaRPr lang="ru-RU" sz="1600" dirty="0">
                        <a:latin typeface="Century Schoolbook" panose="02040604050505020304" pitchFamily="18" charset="0"/>
                      </a:endParaRPr>
                    </a:p>
                  </a:txBody>
                  <a:tcPr/>
                </a:tc>
                <a:extLst>
                  <a:ext uri="{0D108BD9-81ED-4DB2-BD59-A6C34878D82A}">
                    <a16:rowId xmlns:a16="http://schemas.microsoft.com/office/drawing/2014/main" val="2741171869"/>
                  </a:ext>
                </a:extLst>
              </a:tr>
              <a:tr h="326605">
                <a:tc>
                  <a:txBody>
                    <a:bodyPr/>
                    <a:lstStyle/>
                    <a:p>
                      <a:r>
                        <a:rPr lang="en-US" sz="1600" dirty="0" err="1" smtClean="0"/>
                        <a:t>tcp</a:t>
                      </a:r>
                      <a:endParaRPr lang="ru-RU" sz="1600" dirty="0">
                        <a:latin typeface="Century Schoolbook" panose="02040604050505020304" pitchFamily="18" charset="0"/>
                      </a:endParaRPr>
                    </a:p>
                  </a:txBody>
                  <a:tcPr/>
                </a:tc>
                <a:tc>
                  <a:txBody>
                    <a:bodyPr/>
                    <a:lstStyle/>
                    <a:p>
                      <a:r>
                        <a:rPr lang="ru-RU" sz="1600" dirty="0" smtClean="0"/>
                        <a:t>передача данных между </a:t>
                      </a:r>
                      <a:r>
                        <a:rPr lang="ru-RU" sz="1600" dirty="0" err="1" smtClean="0"/>
                        <a:t>пк</a:t>
                      </a:r>
                      <a:endParaRPr lang="ru-RU" sz="1600" dirty="0">
                        <a:latin typeface="Century Schoolbook" panose="02040604050505020304" pitchFamily="18" charset="0"/>
                      </a:endParaRPr>
                    </a:p>
                  </a:txBody>
                  <a:tcPr/>
                </a:tc>
                <a:extLst>
                  <a:ext uri="{0D108BD9-81ED-4DB2-BD59-A6C34878D82A}">
                    <a16:rowId xmlns:a16="http://schemas.microsoft.com/office/drawing/2014/main" val="3501676644"/>
                  </a:ext>
                </a:extLst>
              </a:tr>
              <a:tr h="326605">
                <a:tc>
                  <a:txBody>
                    <a:bodyPr/>
                    <a:lstStyle/>
                    <a:p>
                      <a:r>
                        <a:rPr lang="en-US" sz="1600" dirty="0" err="1" smtClean="0"/>
                        <a:t>dns</a:t>
                      </a:r>
                      <a:endParaRPr lang="ru-RU" sz="1600" dirty="0">
                        <a:latin typeface="Century Schoolbook" panose="02040604050505020304" pitchFamily="18" charset="0"/>
                      </a:endParaRPr>
                    </a:p>
                  </a:txBody>
                  <a:tcPr/>
                </a:tc>
                <a:tc>
                  <a:txBody>
                    <a:bodyPr/>
                    <a:lstStyle/>
                    <a:p>
                      <a:r>
                        <a:rPr lang="ru-RU" sz="1600" dirty="0" smtClean="0"/>
                        <a:t>определение уникального адреса </a:t>
                      </a:r>
                      <a:r>
                        <a:rPr lang="ru-RU" sz="1600" dirty="0" err="1" smtClean="0"/>
                        <a:t>пк</a:t>
                      </a:r>
                      <a:endParaRPr lang="ru-RU" sz="1600" dirty="0">
                        <a:latin typeface="Century Schoolbook" panose="02040604050505020304" pitchFamily="18" charset="0"/>
                      </a:endParaRPr>
                    </a:p>
                  </a:txBody>
                  <a:tcPr/>
                </a:tc>
                <a:extLst>
                  <a:ext uri="{0D108BD9-81ED-4DB2-BD59-A6C34878D82A}">
                    <a16:rowId xmlns:a16="http://schemas.microsoft.com/office/drawing/2014/main" val="1556727065"/>
                  </a:ext>
                </a:extLst>
              </a:tr>
            </a:tbl>
          </a:graphicData>
        </a:graphic>
      </p:graphicFrame>
    </p:spTree>
    <p:extLst>
      <p:ext uri="{BB962C8B-B14F-4D97-AF65-F5344CB8AC3E}">
        <p14:creationId xmlns:p14="http://schemas.microsoft.com/office/powerpoint/2010/main" val="2432748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Постобработка </a:t>
            </a:r>
            <a:endParaRPr lang="en-US" dirty="0"/>
          </a:p>
        </p:txBody>
      </p:sp>
      <p:sp>
        <p:nvSpPr>
          <p:cNvPr id="3" name="Объект 2"/>
          <p:cNvSpPr>
            <a:spLocks noGrp="1"/>
          </p:cNvSpPr>
          <p:nvPr>
            <p:ph idx="1"/>
          </p:nvPr>
        </p:nvSpPr>
        <p:spPr/>
        <p:txBody>
          <a:bodyPr/>
          <a:lstStyle/>
          <a:p>
            <a:r>
              <a:rPr lang="ru-RU" dirty="0" smtClean="0"/>
              <a:t>Постобработка требуется, прежде всего, для того, чтобы полученные данные прошли полный жизненный цикл, а, следовательно, приняли участие в каких-то последующих бизнес-процессах. А потому после загрузки должны запускаться оповещения или какие-то определенные процессы, например, обработка заказа.</a:t>
            </a:r>
          </a:p>
          <a:p>
            <a:r>
              <a:rPr lang="ru-RU" dirty="0" smtClean="0"/>
              <a:t>Кроме действий, которые нужно выполнить в приемнике, также часто требуется после завершения успешной передачи данных выполнить определенные действия в источнике. Что именно потребуется, вам также расскажет пользователь.</a:t>
            </a:r>
            <a:endParaRPr lang="ru-RU" dirty="0"/>
          </a:p>
        </p:txBody>
      </p:sp>
    </p:spTree>
    <p:extLst>
      <p:ext uri="{BB962C8B-B14F-4D97-AF65-F5344CB8AC3E}">
        <p14:creationId xmlns:p14="http://schemas.microsoft.com/office/powerpoint/2010/main" val="3776804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Интеграция на уровне корпоративных программных приложений</a:t>
            </a:r>
            <a:endParaRPr lang="ru-RU" dirty="0"/>
          </a:p>
        </p:txBody>
      </p:sp>
      <p:sp>
        <p:nvSpPr>
          <p:cNvPr id="3" name="Объект 2"/>
          <p:cNvSpPr>
            <a:spLocks noGrp="1"/>
          </p:cNvSpPr>
          <p:nvPr>
            <p:ph idx="1"/>
          </p:nvPr>
        </p:nvSpPr>
        <p:spPr/>
        <p:txBody>
          <a:bodyPr/>
          <a:lstStyle/>
          <a:p>
            <a:r>
              <a:rPr lang="ru-RU" dirty="0" smtClean="0"/>
              <a:t>Интеграция на уровне приложений (</a:t>
            </a:r>
            <a:r>
              <a:rPr lang="ru-RU" dirty="0" err="1" smtClean="0"/>
              <a:t>Enterprise</a:t>
            </a:r>
            <a:r>
              <a:rPr lang="ru-RU" dirty="0" smtClean="0"/>
              <a:t> </a:t>
            </a:r>
            <a:r>
              <a:rPr lang="ru-RU" dirty="0" err="1" smtClean="0"/>
              <a:t>Application</a:t>
            </a:r>
            <a:r>
              <a:rPr lang="ru-RU" dirty="0" smtClean="0"/>
              <a:t> </a:t>
            </a:r>
            <a:r>
              <a:rPr lang="ru-RU" dirty="0" err="1" smtClean="0"/>
              <a:t>Integration</a:t>
            </a:r>
            <a:r>
              <a:rPr lang="ru-RU" dirty="0" smtClean="0"/>
              <a:t> — EAI,) подразумевает совместное использование исполняемого кода, а не только внутренних данных интегрируемых приложений. Программы разбиваются на компоненты, которые интегрируются с помощью стандартизованных программных интерфейсов и специального связующего ПО.</a:t>
            </a:r>
          </a:p>
          <a:p>
            <a:r>
              <a:rPr lang="ru-RU" dirty="0" smtClean="0"/>
              <a:t>Технология </a:t>
            </a:r>
            <a:r>
              <a:rPr lang="ru-RU" dirty="0"/>
              <a:t>интеграции в настоящее время рассматривает не просто интеграцию приложений, но их интеграцию на базе интеграции бизнес-процессов – в этом случае следует говорить об интеграции на уровне всего предприятия (</a:t>
            </a:r>
            <a:r>
              <a:rPr lang="ru-RU" dirty="0" err="1"/>
              <a:t>Enterprise</a:t>
            </a:r>
            <a:r>
              <a:rPr lang="ru-RU" dirty="0"/>
              <a:t> </a:t>
            </a:r>
            <a:r>
              <a:rPr lang="ru-RU" dirty="0" err="1"/>
              <a:t>Integration</a:t>
            </a:r>
            <a:r>
              <a:rPr lang="ru-RU" dirty="0"/>
              <a:t> </a:t>
            </a:r>
            <a:r>
              <a:rPr lang="ru-RU" dirty="0" err="1"/>
              <a:t>Metodology</a:t>
            </a:r>
            <a:r>
              <a:rPr lang="ru-RU" dirty="0"/>
              <a:t> — EIM).</a:t>
            </a:r>
          </a:p>
        </p:txBody>
      </p:sp>
    </p:spTree>
    <p:extLst>
      <p:ext uri="{BB962C8B-B14F-4D97-AF65-F5344CB8AC3E}">
        <p14:creationId xmlns:p14="http://schemas.microsoft.com/office/powerpoint/2010/main" val="374974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endParaRPr lang="ru-RU"/>
          </a:p>
        </p:txBody>
      </p:sp>
      <p:pic>
        <p:nvPicPr>
          <p:cNvPr id="1028" name="Picture 4" descr="НОУ ИНТУИТ | Лекция | Интеграция информационных систем предприят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659" y="176874"/>
            <a:ext cx="9573641" cy="652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7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Интеграция при помощи </a:t>
            </a:r>
            <a:r>
              <a:rPr lang="en-US" smtClean="0"/>
              <a:t>Web-</a:t>
            </a:r>
            <a:r>
              <a:rPr lang="ru-RU" smtClean="0"/>
              <a:t>сервисов</a:t>
            </a:r>
            <a:endParaRPr lang="ru-RU" dirty="0"/>
          </a:p>
        </p:txBody>
      </p:sp>
      <p:sp>
        <p:nvSpPr>
          <p:cNvPr id="3" name="Объект 2"/>
          <p:cNvSpPr>
            <a:spLocks noGrp="1"/>
          </p:cNvSpPr>
          <p:nvPr>
            <p:ph idx="1"/>
          </p:nvPr>
        </p:nvSpPr>
        <p:spPr/>
        <p:txBody>
          <a:bodyPr/>
          <a:lstStyle/>
          <a:p>
            <a:r>
              <a:rPr lang="ru-RU" smtClean="0"/>
              <a:t>Самый современный и быстро развивающийся подход к интеграции приложений. Он основан на обеспечении стандартного для Web-служб интерфейса доступа к приложениям и данным</a:t>
            </a:r>
            <a:endParaRPr lang="ru-RU" dirty="0"/>
          </a:p>
        </p:txBody>
      </p:sp>
      <p:pic>
        <p:nvPicPr>
          <p:cNvPr id="6146" name="Picture 2" descr=" &amp;Scy;&amp;khcy;&amp;iecy;&amp;mcy;&amp;acy; &amp;dcy;&amp;ocy;&amp;scy;&amp;tcy;&amp;ucy;&amp;pcy;&amp;acy; &amp;scy; &amp;icy;&amp;scy;&amp;pcy;&amp;ocy;&amp;lcy;&amp;softcy;&amp;zcy;&amp;ocy;&amp;vcy;&amp;acy;&amp;ncy;&amp;icy;&amp;iecy;&amp;mcy; Web-&amp;scy;&amp;lcy;&amp;ucy;&amp;zhcy;&amp;bc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9704" y="2526199"/>
            <a:ext cx="720080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244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Еще подходы к интеграции</a:t>
            </a:r>
            <a:endParaRPr lang="ru-RU" dirty="0"/>
          </a:p>
        </p:txBody>
      </p:sp>
      <p:sp>
        <p:nvSpPr>
          <p:cNvPr id="3" name="Объект 2"/>
          <p:cNvSpPr>
            <a:spLocks noGrp="1"/>
          </p:cNvSpPr>
          <p:nvPr>
            <p:ph idx="1"/>
          </p:nvPr>
        </p:nvSpPr>
        <p:spPr/>
        <p:txBody>
          <a:bodyPr>
            <a:normAutofit/>
          </a:bodyPr>
          <a:lstStyle/>
          <a:p>
            <a:r>
              <a:rPr lang="ru-RU" sz="2400" dirty="0"/>
              <a:t>Интеграция программ выполняется посредством </a:t>
            </a:r>
            <a:r>
              <a:rPr lang="ru-RU" sz="2400" b="1" i="1" dirty="0"/>
              <a:t>поэтапного</a:t>
            </a:r>
            <a:r>
              <a:rPr lang="ru-RU" sz="2400" dirty="0"/>
              <a:t> или </a:t>
            </a:r>
            <a:r>
              <a:rPr lang="ru-RU" sz="2400" b="1" i="1" dirty="0"/>
              <a:t>инкрементного</a:t>
            </a:r>
            <a:r>
              <a:rPr lang="ru-RU" sz="2400" dirty="0"/>
              <a:t> подхода.</a:t>
            </a:r>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7469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Поэтапная интеграция</a:t>
            </a:r>
            <a:endParaRPr lang="ru-RU" dirty="0"/>
          </a:p>
        </p:txBody>
      </p:sp>
      <p:sp>
        <p:nvSpPr>
          <p:cNvPr id="3" name="Объект 2"/>
          <p:cNvSpPr>
            <a:spLocks noGrp="1"/>
          </p:cNvSpPr>
          <p:nvPr>
            <p:ph idx="1"/>
          </p:nvPr>
        </p:nvSpPr>
        <p:spPr/>
        <p:txBody>
          <a:bodyPr>
            <a:normAutofit/>
          </a:bodyPr>
          <a:lstStyle/>
          <a:p>
            <a:r>
              <a:rPr lang="ru-RU" dirty="0" smtClean="0"/>
              <a:t>Поэтапная интеграция состоит из этапов, перечисленных ниже:</a:t>
            </a:r>
          </a:p>
          <a:p>
            <a:pPr marL="457200" lvl="0" indent="-457200">
              <a:buFont typeface="+mj-lt"/>
              <a:buAutoNum type="arabicPeriod"/>
            </a:pPr>
            <a:r>
              <a:rPr lang="ru-RU" dirty="0" smtClean="0"/>
              <a:t>«Модульная разработка»: проектирование, кодирование, тестирование и отладка каждого класса.</a:t>
            </a:r>
          </a:p>
          <a:p>
            <a:pPr marL="457200" lvl="0" indent="-457200">
              <a:buFont typeface="+mj-lt"/>
              <a:buAutoNum type="arabicPeriod"/>
            </a:pPr>
            <a:r>
              <a:rPr lang="ru-RU" dirty="0" smtClean="0"/>
              <a:t>«Системная интеграция»: объединение классов в одну огромную систему.</a:t>
            </a:r>
          </a:p>
          <a:p>
            <a:pPr marL="457200" lvl="0" indent="-457200">
              <a:buFont typeface="+mj-lt"/>
              <a:buAutoNum type="arabicPeriod"/>
            </a:pPr>
            <a:r>
              <a:rPr lang="ru-RU" dirty="0" smtClean="0"/>
              <a:t>«Системная дезинтеграция»: тестирование и отладка всей системы.</a:t>
            </a:r>
          </a:p>
          <a:p>
            <a:r>
              <a:rPr lang="ru-RU" dirty="0" smtClean="0"/>
              <a:t>Проблема поэтапной интеграции в том, что, когда классы в системе впервые соединяются вместе, неизбежно возникают новые проблемы и их причины могут быть в чем угодно. Поскольку у вас масса классов, которые никогда раньше не работали вместе, виновником может быть плохо протестированный класс, ошибка в интерфейсе между двумя классами или ошибка, вызванная взаимодействием двух классов. Все классы находятся под подозрением.</a:t>
            </a:r>
            <a:endParaRPr lang="ru-RU" dirty="0"/>
          </a:p>
        </p:txBody>
      </p:sp>
      <p:sp>
        <p:nvSpPr>
          <p:cNvPr id="4" name="Номер слайда 3"/>
          <p:cNvSpPr>
            <a:spLocks noGrp="1"/>
          </p:cNvSpPr>
          <p:nvPr>
            <p:ph type="sldNum" sz="quarter" idx="12"/>
          </p:nvPr>
        </p:nvSpPr>
        <p:spPr/>
        <p:txBody>
          <a:bodyPr/>
          <a:lstStyle/>
          <a:p>
            <a:pPr lvl="0"/>
            <a:fld id="{158110FD-67B6-4BFA-9D33-FE71FE9DF4B4}" type="slidenum">
              <a:rPr lang="ru-RU" noProof="0" smtClean="0"/>
              <a:pPr lvl="0"/>
              <a:t>17</a:t>
            </a:fld>
            <a:endParaRPr lang="ru-RU" noProof="0"/>
          </a:p>
        </p:txBody>
      </p:sp>
    </p:spTree>
    <p:extLst>
      <p:ext uri="{BB962C8B-B14F-4D97-AF65-F5344CB8AC3E}">
        <p14:creationId xmlns:p14="http://schemas.microsoft.com/office/powerpoint/2010/main" val="2362243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1097280" y="1845734"/>
            <a:ext cx="10058400" cy="4427050"/>
          </a:xfrm>
        </p:spPr>
        <p:txBody>
          <a:bodyPr>
            <a:normAutofit/>
          </a:bodyPr>
          <a:lstStyle/>
          <a:p>
            <a:r>
              <a:rPr lang="ru-RU" dirty="0"/>
              <a:t>Неопределенность местонахождения любой из проблем сочетается с тем фактом, что все эти проблемы вдруг проявляют себя одновременно. Это заставляет вас иметь дело не только с проблемами, вызванными взаимодействием классов, но и другими ошибками, которые трудно диагностировать, так как они взаимодействуют.</a:t>
            </a:r>
          </a:p>
          <a:p>
            <a:r>
              <a:rPr lang="ru-RU" dirty="0"/>
              <a:t>Поэтому поэтапную интеграцию называют еще «интеграцией большого взрыва»</a:t>
            </a:r>
          </a:p>
          <a:p>
            <a:r>
              <a:rPr lang="ru-RU" dirty="0"/>
              <a:t>Поэтапную интеграцию нельзя начинать до начала последних стадий проекта, когда будут разработаны и протестированы все классы. Когда классы, наконец, будут объединены и проявится большое число ошибок, программисты тут же ударятся в паническую отладку вместо методического определения и исправления ошибок.</a:t>
            </a:r>
          </a:p>
          <a:p>
            <a:r>
              <a:rPr lang="ru-RU" dirty="0"/>
              <a:t>Для небольших программ — нет, а для крошечных — поэтапная интеграция может быть наилучшим подходом. Если программа состоит из двух-трех классов, поэтапная интеграция может сэкономить ваше время, если вам повезет. Но в большинстве случаев инкрементный подход будет лучше</a:t>
            </a:r>
            <a:r>
              <a:rPr lang="ru-RU" dirty="0" smtClean="0"/>
              <a:t>.</a:t>
            </a:r>
            <a:endParaRPr lang="ru-RU" dirty="0"/>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5299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Инкрементная интеграция</a:t>
            </a:r>
            <a:endParaRPr lang="ru-RU" dirty="0"/>
          </a:p>
        </p:txBody>
      </p:sp>
      <p:sp>
        <p:nvSpPr>
          <p:cNvPr id="3" name="Объект 2"/>
          <p:cNvSpPr>
            <a:spLocks noGrp="1"/>
          </p:cNvSpPr>
          <p:nvPr>
            <p:ph idx="1"/>
          </p:nvPr>
        </p:nvSpPr>
        <p:spPr/>
        <p:txBody>
          <a:bodyPr/>
          <a:lstStyle/>
          <a:p>
            <a:r>
              <a:rPr lang="ru-RU" dirty="0" smtClean="0"/>
              <a:t>При инкрементной интеграции вы пишете и тестируете маленькие участки программы, а затем комбинируете эти кусочки друг с другом по одному. При таком подходе — по одному элементу за раз — вы выполняете перечисленные далее действия:</a:t>
            </a:r>
          </a:p>
          <a:p>
            <a:pPr marL="457200" lvl="0" indent="-457200">
              <a:buFont typeface="+mj-lt"/>
              <a:buAutoNum type="arabicPeriod"/>
            </a:pPr>
            <a:r>
              <a:rPr lang="ru-RU" dirty="0" smtClean="0"/>
              <a:t>Разрабатываете небольшую, функциональную часть системы. Это может быть наименьшая функциональная часть, самая сложная часть, основная часть или их комбинация. Тщательно тестируете и отлаживаете ее. Она послужит скелетом, на котором будут наращиваться мускулы, нервы и кожа, составляющие остальные части системы.</a:t>
            </a:r>
          </a:p>
          <a:p>
            <a:pPr marL="457200" lvl="0" indent="-457200">
              <a:buFont typeface="+mj-lt"/>
              <a:buAutoNum type="arabicPeriod"/>
            </a:pPr>
            <a:r>
              <a:rPr lang="ru-RU" dirty="0" smtClean="0"/>
              <a:t>Проектируете, кодируете, тестируете и отлаживаете класс.</a:t>
            </a:r>
          </a:p>
          <a:p>
            <a:pPr marL="457200" lvl="0" indent="-457200">
              <a:buFont typeface="+mj-lt"/>
              <a:buAutoNum type="arabicPeriod"/>
            </a:pPr>
            <a:r>
              <a:rPr lang="ru-RU" dirty="0" smtClean="0"/>
              <a:t>Прикрепляете новый класс к скелету. Тестируете и отлаживаете соединение скелета и нового класса. Убеждаетесь, что эта комбинация работает, прежде чем переходить к добавлению нового класса. Если дело сделано, повторяете процесс, начиная с п. 2.</a:t>
            </a:r>
            <a:endParaRPr lang="ru-RU" dirty="0"/>
          </a:p>
        </p:txBody>
      </p:sp>
      <p:sp>
        <p:nvSpPr>
          <p:cNvPr id="4" name="Номер слайда 3"/>
          <p:cNvSpPr>
            <a:spLocks noGrp="1"/>
          </p:cNvSpPr>
          <p:nvPr>
            <p:ph type="sldNum" sz="quarter" idx="12"/>
          </p:nvPr>
        </p:nvSpPr>
        <p:spPr/>
        <p:txBody>
          <a:bodyPr/>
          <a:lstStyle/>
          <a:p>
            <a:pPr lvl="0"/>
            <a:fld id="{158110FD-67B6-4BFA-9D33-FE71FE9DF4B4}" type="slidenum">
              <a:rPr lang="ru-RU" noProof="0" smtClean="0"/>
              <a:pPr lvl="0"/>
              <a:t>19</a:t>
            </a:fld>
            <a:endParaRPr lang="ru-RU" noProof="0"/>
          </a:p>
        </p:txBody>
      </p:sp>
    </p:spTree>
    <p:extLst>
      <p:ext uri="{BB962C8B-B14F-4D97-AF65-F5344CB8AC3E}">
        <p14:creationId xmlns:p14="http://schemas.microsoft.com/office/powerpoint/2010/main" val="227877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Модульное программирование</a:t>
            </a:r>
            <a:endParaRPr lang="en-US" dirty="0"/>
          </a:p>
        </p:txBody>
      </p:sp>
      <p:sp>
        <p:nvSpPr>
          <p:cNvPr id="3" name="Объект 2"/>
          <p:cNvSpPr>
            <a:spLocks noGrp="1"/>
          </p:cNvSpPr>
          <p:nvPr>
            <p:ph idx="1"/>
          </p:nvPr>
        </p:nvSpPr>
        <p:spPr/>
        <p:txBody>
          <a:bodyPr/>
          <a:lstStyle/>
          <a:p>
            <a:r>
              <a:rPr lang="ru-RU" smtClean="0"/>
              <a:t>Для обеспечения технологичности разрабатываемого  программного обеспечения применяется модульное  программирование.</a:t>
            </a:r>
          </a:p>
          <a:p>
            <a:r>
              <a:rPr lang="ru-RU" smtClean="0"/>
              <a:t>Приступая к разработке программы, следует иметь в виду, что она является большой системой, поэтому  необходимо принять меры для ее упрощения. Для этого программу разрабатывают по частям, которые называются программными модулями. Такой метод создания программ называют модульным программированием.</a:t>
            </a:r>
          </a:p>
          <a:p>
            <a:r>
              <a:rPr lang="ru-RU" smtClean="0"/>
              <a:t>Модульное программирование основано на понятии модуля — программы или функционально завершенного фрагмента  программы.</a:t>
            </a:r>
            <a:endParaRPr lang="ru-RU" dirty="0"/>
          </a:p>
        </p:txBody>
      </p:sp>
    </p:spTree>
    <p:extLst>
      <p:ext uri="{BB962C8B-B14F-4D97-AF65-F5344CB8AC3E}">
        <p14:creationId xmlns:p14="http://schemas.microsoft.com/office/powerpoint/2010/main" val="470046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r>
              <a:rPr lang="ru-RU" dirty="0"/>
              <a:t>Инкрементный подход имеет массу преимуществ перед традиционным поэтапным подходом независимо от того, какую инкрементную стратегию вы используете:</a:t>
            </a:r>
          </a:p>
          <a:p>
            <a:r>
              <a:rPr lang="ru-RU" b="1" i="1" dirty="0"/>
              <a:t>Ошибки можно легко обнаружить</a:t>
            </a:r>
            <a:r>
              <a:rPr lang="ru-RU" dirty="0"/>
              <a:t> Когда во время инкрементной интеграции возникает новая проблема, то очевидно, что к этому причастен новый класс. Либо его интерфейс с остальной частью программы неправилен, либо его взаимодействие с ранее интегрированными классами приводит к ошибке. В любом случае вы точно знаете, где искать проблему.</a:t>
            </a:r>
          </a:p>
          <a:p>
            <a:r>
              <a:rPr lang="ru-RU" b="1" i="1" dirty="0"/>
              <a:t>В таком проекте система раньше становится работоспособной</a:t>
            </a:r>
            <a:r>
              <a:rPr lang="ru-RU" dirty="0"/>
              <a:t> Когда код интегрирован и способен выполняться, даже если система еще не пригодна к использованию, это выглядит так, будто это скоро произойдет. При инкрементной интеграции программисты раньше видят результаты своей работы, поэтому их моральное состояние лучше, чем в том случае, когда они подозревают, что их проект может никогда не сделать первый вдох</a:t>
            </a:r>
            <a:r>
              <a:rPr lang="ru-RU" dirty="0" smtClean="0"/>
              <a:t>.</a:t>
            </a:r>
            <a:endParaRPr lang="ru-RU" dirty="0"/>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9897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1097280" y="1845734"/>
            <a:ext cx="10058400" cy="4436194"/>
          </a:xfrm>
        </p:spPr>
        <p:txBody>
          <a:bodyPr>
            <a:normAutofit/>
          </a:bodyPr>
          <a:lstStyle/>
          <a:p>
            <a:r>
              <a:rPr lang="ru-RU" b="1" i="1" dirty="0"/>
              <a:t>Вы получаете улучшенный мониторинг состояния</a:t>
            </a:r>
            <a:r>
              <a:rPr lang="ru-RU" dirty="0"/>
              <a:t> При частой интеграции реализованная и нереализованная функциональность видна с первого взгляда. Менеджеры будут иметь лучшее представление о состоянии проекта, видя, что 50% системы уже работает, а не слыша, что кодирование «завершено на 99%».</a:t>
            </a:r>
          </a:p>
          <a:p>
            <a:r>
              <a:rPr lang="ru-RU" b="1" i="1" dirty="0"/>
              <a:t>Вы улучшите отношения с заказчиком</a:t>
            </a:r>
            <a:r>
              <a:rPr lang="ru-RU" dirty="0"/>
              <a:t> Если частая интеграция влияет на моральное состояние разработчиков, то она также оказывает влияние и на моральное состояние заказчика. Клиенты любят видеть признаки прогресса, а инкрементная интеграция предоставляет им такую возможность достаточно часто</a:t>
            </a:r>
            <a:r>
              <a:rPr lang="ru-RU" dirty="0" smtClean="0"/>
              <a:t>.</a:t>
            </a:r>
          </a:p>
          <a:p>
            <a:r>
              <a:rPr lang="ru-RU" b="1" i="1" dirty="0"/>
              <a:t>Системные модули тестируются гораздо полнее</a:t>
            </a:r>
            <a:r>
              <a:rPr lang="ru-RU" dirty="0"/>
              <a:t> Интеграция начинается на ранних стадиях проекта. Вы интегрируете каждый класс по мере его готовности, а не ожидая одного внушительного мероприятия по интеграции в конце разработки. Программист тестирует классы в обоих случаях, но в качестве элемента общей системы они используются гораздо чаще при инкрементной, чем при поэтапной интеграции</a:t>
            </a:r>
            <a:r>
              <a:rPr lang="ru-RU" dirty="0" smtClean="0"/>
              <a:t>.</a:t>
            </a:r>
            <a:endParaRPr lang="ru-RU" dirty="0"/>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8561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r>
              <a:rPr lang="ru-RU" b="1" i="1" dirty="0"/>
              <a:t>Вы можете создать систему за более короткое время</a:t>
            </a:r>
            <a:r>
              <a:rPr lang="ru-RU" dirty="0"/>
              <a:t> Если интеграция тщательно спланирована, вы можете проектировать одну часть системы в то время, когда другая часть уже кодируется. Это не уменьшает общее число человеко-часов, требуемых для полного проектирования и кодирования, но позволяет выполнять часть работ параллельно, что является преимуществом в тех случаях, когда время имеет критическое значение.</a:t>
            </a:r>
          </a:p>
          <a:p>
            <a:r>
              <a:rPr lang="ru-RU" dirty="0"/>
              <a:t>При поэтапной интеграции вам не нужно планировать порядок создания компонентов проекта. Все компоненты интегрируются одновременно, поэтому вы можете разрабатывать их в любом порядке — главное, чтобы они все были готовы к часу X.</a:t>
            </a:r>
          </a:p>
          <a:p>
            <a:r>
              <a:rPr lang="ru-RU" dirty="0"/>
              <a:t>При инкрементной интеграции вы должны планировать более аккуратно. Большинство систем требует интеграции некоторых компонентов перед интеграцией других. Так что планирование интеграции влияет на планирование конструирования — порядок, в котором конструируются компоненты, должен обеспечивать порядок, в котором они будут интегрироваться</a:t>
            </a:r>
            <a:r>
              <a:rPr lang="ru-RU" dirty="0" smtClean="0"/>
              <a:t>.</a:t>
            </a:r>
            <a:endParaRPr lang="ru-RU" dirty="0"/>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8760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слияния модулей</a:t>
            </a:r>
            <a:endParaRPr lang="ru-RU" dirty="0"/>
          </a:p>
        </p:txBody>
      </p:sp>
      <p:sp>
        <p:nvSpPr>
          <p:cNvPr id="3" name="Объект 2"/>
          <p:cNvSpPr>
            <a:spLocks noGrp="1"/>
          </p:cNvSpPr>
          <p:nvPr>
            <p:ph idx="1"/>
          </p:nvPr>
        </p:nvSpPr>
        <p:spPr/>
        <p:txBody>
          <a:bodyPr/>
          <a:lstStyle/>
          <a:p>
            <a:r>
              <a:rPr lang="ru-RU" dirty="0"/>
              <a:t>Нисходящая </a:t>
            </a:r>
            <a:r>
              <a:rPr lang="ru-RU" dirty="0" smtClean="0"/>
              <a:t>интеграция</a:t>
            </a:r>
          </a:p>
          <a:p>
            <a:r>
              <a:rPr lang="ru-RU" dirty="0"/>
              <a:t>Восходящая </a:t>
            </a:r>
            <a:r>
              <a:rPr lang="ru-RU" dirty="0" smtClean="0"/>
              <a:t>интеграция</a:t>
            </a:r>
          </a:p>
          <a:p>
            <a:r>
              <a:rPr lang="ru-RU" dirty="0"/>
              <a:t>Гибридный </a:t>
            </a:r>
            <a:r>
              <a:rPr lang="ru-RU" dirty="0" smtClean="0"/>
              <a:t>подход</a:t>
            </a:r>
          </a:p>
          <a:p>
            <a:r>
              <a:rPr lang="ru-RU" dirty="0"/>
              <a:t>Риск-ориентированная </a:t>
            </a:r>
            <a:r>
              <a:rPr lang="ru-RU" dirty="0" smtClean="0"/>
              <a:t>интеграция</a:t>
            </a:r>
          </a:p>
          <a:p>
            <a:r>
              <a:rPr lang="ru-RU" dirty="0"/>
              <a:t>Функционально-ориентированная </a:t>
            </a:r>
            <a:r>
              <a:rPr lang="ru-RU" dirty="0" smtClean="0"/>
              <a:t>интеграция</a:t>
            </a:r>
          </a:p>
          <a:p>
            <a:r>
              <a:rPr lang="ru-RU" dirty="0"/>
              <a:t>Т-образная интеграция</a:t>
            </a:r>
            <a:endParaRPr lang="ru-RU" dirty="0"/>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7102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Нисходящая интеграция</a:t>
            </a:r>
            <a:endParaRPr lang="ru-RU" dirty="0"/>
          </a:p>
        </p:txBody>
      </p:sp>
      <p:sp>
        <p:nvSpPr>
          <p:cNvPr id="5" name="Объект 4"/>
          <p:cNvSpPr>
            <a:spLocks noGrp="1"/>
          </p:cNvSpPr>
          <p:nvPr>
            <p:ph sz="half" idx="1"/>
          </p:nvPr>
        </p:nvSpPr>
        <p:spPr/>
        <p:txBody>
          <a:bodyPr/>
          <a:lstStyle/>
          <a:p>
            <a:r>
              <a:rPr lang="ru-RU" dirty="0" smtClean="0"/>
              <a:t>При нисходящей интеграции класс на вершине иерархии пишется и интегрируется первым. Вершина иерархии — это главное окно, управляющий цикл приложения, объект, содержащий метод </a:t>
            </a:r>
            <a:r>
              <a:rPr lang="ru-RU" dirty="0" err="1" smtClean="0"/>
              <a:t>main</a:t>
            </a:r>
            <a:r>
              <a:rPr lang="ru-RU" dirty="0" smtClean="0"/>
              <a:t>() в программе на </a:t>
            </a:r>
            <a:r>
              <a:rPr lang="ru-RU" dirty="0" err="1" smtClean="0"/>
              <a:t>Java</a:t>
            </a:r>
            <a:r>
              <a:rPr lang="ru-RU" dirty="0" smtClean="0"/>
              <a:t>, функция </a:t>
            </a:r>
            <a:r>
              <a:rPr lang="ru-RU" dirty="0" err="1" smtClean="0"/>
              <a:t>WinMain</a:t>
            </a:r>
            <a:r>
              <a:rPr lang="ru-RU" dirty="0" smtClean="0"/>
              <a:t>() в программировании для </a:t>
            </a:r>
            <a:r>
              <a:rPr lang="ru-RU" dirty="0" err="1" smtClean="0"/>
              <a:t>Microsoft</a:t>
            </a:r>
            <a:r>
              <a:rPr lang="ru-RU" dirty="0" smtClean="0"/>
              <a:t> </a:t>
            </a:r>
            <a:r>
              <a:rPr lang="ru-RU" dirty="0" err="1" smtClean="0"/>
              <a:t>Windows</a:t>
            </a:r>
            <a:r>
              <a:rPr lang="ru-RU" dirty="0" smtClean="0"/>
              <a:t> или аналогичные. Для работы этого верхнего класса пишутся заглушки. Затем, по мере интеграции классов сверху вниз, классы заглушек заменяются реальными.</a:t>
            </a:r>
            <a:endParaRPr lang="ru-RU" dirty="0"/>
          </a:p>
        </p:txBody>
      </p:sp>
      <p:pic>
        <p:nvPicPr>
          <p:cNvPr id="7" name="Объект 6"/>
          <p:cNvPicPr>
            <a:picLocks noGrp="1"/>
          </p:cNvPicPr>
          <p:nvPr>
            <p:ph sz="half" idx="2"/>
          </p:nvPr>
        </p:nvPicPr>
        <p:blipFill>
          <a:blip r:embed="rId2" cstate="print"/>
          <a:srcRect/>
          <a:stretch>
            <a:fillRect/>
          </a:stretch>
        </p:blipFill>
        <p:spPr>
          <a:xfrm>
            <a:off x="6218238" y="2780822"/>
            <a:ext cx="4937125" cy="2153607"/>
          </a:xfrm>
        </p:spPr>
      </p:pic>
      <p:sp>
        <p:nvSpPr>
          <p:cNvPr id="4" name="Номер слайда 3"/>
          <p:cNvSpPr>
            <a:spLocks noGrp="1"/>
          </p:cNvSpPr>
          <p:nvPr>
            <p:ph type="sldNum" sz="quarter" idx="12"/>
          </p:nvPr>
        </p:nvSpPr>
        <p:spPr/>
        <p:txBody>
          <a:bodyPr/>
          <a:lstStyle/>
          <a:p>
            <a:pPr lvl="0"/>
            <a:fld id="{158110FD-67B6-4BFA-9D33-FE71FE9DF4B4}" type="slidenum">
              <a:rPr lang="ru-RU" noProof="0" smtClean="0"/>
              <a:pPr lvl="0"/>
              <a:t>24</a:t>
            </a:fld>
            <a:endParaRPr lang="ru-RU" noProof="0"/>
          </a:p>
        </p:txBody>
      </p:sp>
    </p:spTree>
    <p:extLst>
      <p:ext uri="{BB962C8B-B14F-4D97-AF65-F5344CB8AC3E}">
        <p14:creationId xmlns:p14="http://schemas.microsoft.com/office/powerpoint/2010/main" val="3811646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Вертикальное секционирование</a:t>
            </a:r>
          </a:p>
        </p:txBody>
      </p:sp>
      <p:sp>
        <p:nvSpPr>
          <p:cNvPr id="3" name="Объект 2"/>
          <p:cNvSpPr>
            <a:spLocks noGrp="1"/>
          </p:cNvSpPr>
          <p:nvPr>
            <p:ph sz="half" idx="1"/>
          </p:nvPr>
        </p:nvSpPr>
        <p:spPr/>
        <p:txBody>
          <a:bodyPr/>
          <a:lstStyle/>
          <a:p>
            <a:r>
              <a:rPr lang="ru-RU" dirty="0"/>
              <a:t>При нисходящей интеграции вы создаете те классы, которые находятся на вершине иерархии, первыми, а те, что внизу, — последними.</a:t>
            </a:r>
          </a:p>
          <a:p>
            <a:r>
              <a:rPr lang="ru-RU" dirty="0"/>
              <a:t>Хорошей альтернативой нисходящей интеграции в чистом виде может стать подход с вертикальным </a:t>
            </a:r>
            <a:r>
              <a:rPr lang="ru-RU" dirty="0" smtClean="0"/>
              <a:t>секционированием.</a:t>
            </a:r>
            <a:r>
              <a:rPr lang="ru-RU" dirty="0"/>
              <a:t> </a:t>
            </a:r>
            <a:endParaRPr lang="ru-RU" dirty="0" smtClean="0"/>
          </a:p>
          <a:p>
            <a:r>
              <a:rPr lang="ru-RU" dirty="0" smtClean="0"/>
              <a:t>При </a:t>
            </a:r>
            <a:r>
              <a:rPr lang="ru-RU" dirty="0"/>
              <a:t>этом систему реализуют сверху вниз по частям, возможно, по очереди выделяя функциональные области и переходя от одной к другой</a:t>
            </a:r>
            <a:r>
              <a:rPr lang="ru-RU" dirty="0" smtClean="0"/>
              <a:t>.</a:t>
            </a:r>
            <a:endParaRPr lang="ru-RU" dirty="0"/>
          </a:p>
        </p:txBody>
      </p:sp>
      <p:sp>
        <p:nvSpPr>
          <p:cNvPr id="5" name="Номер слайда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Объект 8"/>
          <p:cNvPicPr>
            <a:picLocks noGrp="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300788" y="2490788"/>
            <a:ext cx="4772025" cy="2733675"/>
          </a:xfrm>
          <a:prstGeom prst="rect">
            <a:avLst/>
          </a:prstGeom>
          <a:noFill/>
          <a:ln w="9525">
            <a:noFill/>
            <a:miter lim="800000"/>
            <a:headEnd/>
            <a:tailEnd/>
          </a:ln>
        </p:spPr>
      </p:pic>
    </p:spTree>
    <p:extLst>
      <p:ext uri="{BB962C8B-B14F-4D97-AF65-F5344CB8AC3E}">
        <p14:creationId xmlns:p14="http://schemas.microsoft.com/office/powerpoint/2010/main" val="4241798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Восходящая интеграция</a:t>
            </a:r>
          </a:p>
        </p:txBody>
      </p:sp>
      <p:sp>
        <p:nvSpPr>
          <p:cNvPr id="3" name="Объект 2"/>
          <p:cNvSpPr>
            <a:spLocks noGrp="1"/>
          </p:cNvSpPr>
          <p:nvPr>
            <p:ph sz="half" idx="1"/>
          </p:nvPr>
        </p:nvSpPr>
        <p:spPr/>
        <p:txBody>
          <a:bodyPr/>
          <a:lstStyle/>
          <a:p>
            <a:r>
              <a:rPr lang="ru-RU" dirty="0"/>
              <a:t>При восходящей интеграции вы пишете и интегрируете сначала классы, находящиеся в низу иерархии. Добавление низкоуровневых классов по одному, а не всех одновременно — вот что делает восходящую интеграцию инкрементной стратегией. Сначала вы пишете тестовые драйверы для выполнения низкоуровневых классов, а затем добавляете эти классы к тестовым драйверам, пристраивая их по мере готовности. Добавляя класс более высокого уровня, вы заменяете классы драйверов реальными</a:t>
            </a:r>
            <a:r>
              <a:rPr lang="ru-RU" dirty="0" smtClean="0"/>
              <a:t>.</a:t>
            </a:r>
            <a:endParaRPr lang="ru-RU" dirty="0"/>
          </a:p>
        </p:txBody>
      </p:sp>
      <p:sp>
        <p:nvSpPr>
          <p:cNvPr id="5" name="Номер слайда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Объект 5"/>
          <p:cNvPicPr>
            <a:picLocks noGrp="1"/>
          </p:cNvPicPr>
          <p:nvPr>
            <p:ph sz="half" idx="2"/>
          </p:nvPr>
        </p:nvPicPr>
        <p:blipFill>
          <a:blip r:embed="rId2" cstate="print"/>
          <a:srcRect/>
          <a:stretch>
            <a:fillRect/>
          </a:stretch>
        </p:blipFill>
        <p:spPr bwMode="auto">
          <a:xfrm>
            <a:off x="6218238" y="2867005"/>
            <a:ext cx="4937125" cy="1981241"/>
          </a:xfrm>
          <a:prstGeom prst="rect">
            <a:avLst/>
          </a:prstGeom>
          <a:noFill/>
          <a:ln w="9525">
            <a:noFill/>
            <a:miter lim="800000"/>
            <a:headEnd/>
            <a:tailEnd/>
          </a:ln>
        </p:spPr>
      </p:pic>
    </p:spTree>
    <p:extLst>
      <p:ext uri="{BB962C8B-B14F-4D97-AF65-F5344CB8AC3E}">
        <p14:creationId xmlns:p14="http://schemas.microsoft.com/office/powerpoint/2010/main" val="2880773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Гибридный подход</a:t>
            </a:r>
          </a:p>
        </p:txBody>
      </p:sp>
      <p:sp>
        <p:nvSpPr>
          <p:cNvPr id="3" name="Объект 2"/>
          <p:cNvSpPr>
            <a:spLocks noGrp="1"/>
          </p:cNvSpPr>
          <p:nvPr>
            <p:ph sz="half" idx="1"/>
          </p:nvPr>
        </p:nvSpPr>
        <p:spPr/>
        <p:txBody>
          <a:bodyPr/>
          <a:lstStyle/>
          <a:p>
            <a:r>
              <a:rPr lang="ru-RU" dirty="0"/>
              <a:t>Как и нисходящую, восходящую интеграцию в чистом виде используют редко — вместо нее можно применять гибридный подход, реализующий секционную интеграцию</a:t>
            </a:r>
            <a:r>
              <a:rPr lang="ru-RU" dirty="0" smtClean="0"/>
              <a:t>.</a:t>
            </a:r>
            <a:endParaRPr lang="ru-RU" dirty="0"/>
          </a:p>
        </p:txBody>
      </p:sp>
      <p:sp>
        <p:nvSpPr>
          <p:cNvPr id="5" name="Номер слайда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Объект 5"/>
          <p:cNvPicPr>
            <a:picLocks noGrp="1"/>
          </p:cNvPicPr>
          <p:nvPr>
            <p:ph sz="half" idx="2"/>
          </p:nvPr>
        </p:nvPicPr>
        <p:blipFill>
          <a:blip r:embed="rId2" cstate="print"/>
          <a:srcRect/>
          <a:stretch>
            <a:fillRect/>
          </a:stretch>
        </p:blipFill>
        <p:spPr bwMode="auto">
          <a:xfrm>
            <a:off x="6262688" y="2424113"/>
            <a:ext cx="4848225" cy="2867025"/>
          </a:xfrm>
          <a:prstGeom prst="rect">
            <a:avLst/>
          </a:prstGeom>
          <a:noFill/>
          <a:ln w="9525">
            <a:noFill/>
            <a:miter lim="800000"/>
            <a:headEnd/>
            <a:tailEnd/>
          </a:ln>
        </p:spPr>
      </p:pic>
    </p:spTree>
    <p:extLst>
      <p:ext uri="{BB962C8B-B14F-4D97-AF65-F5344CB8AC3E}">
        <p14:creationId xmlns:p14="http://schemas.microsoft.com/office/powerpoint/2010/main" val="3226005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Сэндвич-интеграция</a:t>
            </a:r>
          </a:p>
        </p:txBody>
      </p:sp>
      <p:sp>
        <p:nvSpPr>
          <p:cNvPr id="3" name="Объект 2"/>
          <p:cNvSpPr>
            <a:spLocks noGrp="1"/>
          </p:cNvSpPr>
          <p:nvPr>
            <p:ph sz="half" idx="1"/>
          </p:nvPr>
        </p:nvSpPr>
        <p:spPr/>
        <p:txBody>
          <a:bodyPr/>
          <a:lstStyle/>
          <a:p>
            <a:r>
              <a:rPr lang="ru-RU" dirty="0"/>
              <a:t>Проблемы с нисходящей и восходящей интеграциями в чистом виде привели к тому, что некоторые эксперты стали рекомендовать сэндвич-подход.</a:t>
            </a:r>
          </a:p>
          <a:p>
            <a:r>
              <a:rPr lang="ru-RU" dirty="0"/>
              <a:t>Сначала вы объединяете высокоуровневые классы бизнес-объектов на вершине иерархии. Затем добавляете классы, взаимодействующие с аппаратной частью, и широко используемые вспомогательные классы в низу иерархии.</a:t>
            </a:r>
          </a:p>
          <a:p>
            <a:r>
              <a:rPr lang="ru-RU" dirty="0"/>
              <a:t>Напоследок вы оставляете классы среднего уровня</a:t>
            </a:r>
            <a:r>
              <a:rPr lang="ru-RU" dirty="0" smtClean="0"/>
              <a:t>.</a:t>
            </a:r>
            <a:endParaRPr lang="ru-RU" dirty="0"/>
          </a:p>
        </p:txBody>
      </p:sp>
      <p:sp>
        <p:nvSpPr>
          <p:cNvPr id="5" name="Номер слайда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Объект 5"/>
          <p:cNvPicPr>
            <a:picLocks noGrp="1"/>
          </p:cNvPicPr>
          <p:nvPr>
            <p:ph sz="half" idx="2"/>
          </p:nvPr>
        </p:nvPicPr>
        <p:blipFill>
          <a:blip r:embed="rId2" cstate="print"/>
          <a:srcRect/>
          <a:stretch>
            <a:fillRect/>
          </a:stretch>
        </p:blipFill>
        <p:spPr bwMode="auto">
          <a:xfrm>
            <a:off x="6218238" y="2787075"/>
            <a:ext cx="4937125" cy="2141100"/>
          </a:xfrm>
          <a:prstGeom prst="rect">
            <a:avLst/>
          </a:prstGeom>
          <a:noFill/>
          <a:ln w="9525">
            <a:noFill/>
            <a:miter lim="800000"/>
            <a:headEnd/>
            <a:tailEnd/>
          </a:ln>
        </p:spPr>
      </p:pic>
    </p:spTree>
    <p:extLst>
      <p:ext uri="{BB962C8B-B14F-4D97-AF65-F5344CB8AC3E}">
        <p14:creationId xmlns:p14="http://schemas.microsoft.com/office/powerpoint/2010/main" val="2984829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Риск-ориентированная интеграция</a:t>
            </a:r>
          </a:p>
        </p:txBody>
      </p:sp>
      <p:sp>
        <p:nvSpPr>
          <p:cNvPr id="6" name="Объект 5"/>
          <p:cNvSpPr>
            <a:spLocks noGrp="1"/>
          </p:cNvSpPr>
          <p:nvPr>
            <p:ph idx="1"/>
          </p:nvPr>
        </p:nvSpPr>
        <p:spPr/>
        <p:txBody>
          <a:bodyPr/>
          <a:lstStyle/>
          <a:p>
            <a:r>
              <a:rPr lang="ru-RU" dirty="0"/>
              <a:t>Риск-ориентированную интеграцию, которую также называют «интеграцией, начиная с самых сложных частей» (</a:t>
            </a:r>
            <a:r>
              <a:rPr lang="ru-RU" dirty="0" err="1"/>
              <a:t>hard</a:t>
            </a:r>
            <a:r>
              <a:rPr lang="ru-RU" dirty="0"/>
              <a:t> </a:t>
            </a:r>
            <a:r>
              <a:rPr lang="ru-RU" dirty="0" err="1"/>
              <a:t>part</a:t>
            </a:r>
            <a:r>
              <a:rPr lang="ru-RU" dirty="0"/>
              <a:t> </a:t>
            </a:r>
            <a:r>
              <a:rPr lang="ru-RU" dirty="0" err="1"/>
              <a:t>first</a:t>
            </a:r>
            <a:r>
              <a:rPr lang="ru-RU" dirty="0"/>
              <a:t> </a:t>
            </a:r>
            <a:r>
              <a:rPr lang="ru-RU" dirty="0" err="1"/>
              <a:t>integration</a:t>
            </a:r>
            <a:r>
              <a:rPr lang="ru-RU" dirty="0"/>
              <a:t>), похожа на сэндвич-интеграцию тем, что пытается избежать проблем, присущих нисходящей или восходящей интеграциям в чистом виде. Кроме того, в ней также есть тенденция к объединению классов верхнего и нижнего уровней в первую очередь, оставляя классы среднего уровня напоследок. Однако суть в другом.</a:t>
            </a:r>
          </a:p>
          <a:p>
            <a:r>
              <a:rPr lang="ru-RU" dirty="0"/>
              <a:t>При риск-ориентированной интеграции вы определяете степень риска, связанную с каждым классом. Вы решаете, какие части системы будут самыми трудными, и реализуете их первыми</a:t>
            </a:r>
            <a:r>
              <a:rPr lang="ru-RU" dirty="0" smtClean="0"/>
              <a:t>.</a:t>
            </a:r>
            <a:endParaRPr lang="ru-RU" dirty="0"/>
          </a:p>
        </p:txBody>
      </p:sp>
      <p:sp>
        <p:nvSpPr>
          <p:cNvPr id="5" name="Номер слайда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38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Модуль характеризуют</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32265505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109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Функционально-ориентированная интеграция</a:t>
            </a:r>
          </a:p>
        </p:txBody>
      </p:sp>
      <p:sp>
        <p:nvSpPr>
          <p:cNvPr id="3" name="Объект 2"/>
          <p:cNvSpPr>
            <a:spLocks noGrp="1"/>
          </p:cNvSpPr>
          <p:nvPr>
            <p:ph idx="1"/>
          </p:nvPr>
        </p:nvSpPr>
        <p:spPr/>
        <p:txBody>
          <a:bodyPr/>
          <a:lstStyle/>
          <a:p>
            <a:r>
              <a:rPr lang="ru-RU" dirty="0"/>
              <a:t>Еще один поход — интеграция одной функции в каждый момент времени. Под «функцией» понимается не нечто расплывчатое, а какое-нибудь поддающееся определению свойство системы, в которой выполняется интеграция.</a:t>
            </a:r>
          </a:p>
          <a:p>
            <a:r>
              <a:rPr lang="ru-RU" dirty="0"/>
              <a:t>Когда интегрируемая функция превышает по размерам отдельный класс, то «единица приращения» инкрементной интеграции становится больше отдельного класса. Это немного снижает преимущество инкрементного подхода в том плане, что уменьшает вашу уверенность об источнике новых ошибок. Однако если вы тщательно тестировали классы, реализующие эту функцию, перед интеграцией, то это лишь небольшой недостаток. Вы можете использовать стратегии инкрементной интеграции рекурсивно, сформировав сначала из небольших кусков отдельные свойства, а затем </a:t>
            </a:r>
            <a:r>
              <a:rPr lang="ru-RU" dirty="0" err="1"/>
              <a:t>инкрементно</a:t>
            </a:r>
            <a:r>
              <a:rPr lang="ru-RU" dirty="0"/>
              <a:t> объединив их в систему. </a:t>
            </a:r>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1331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Функционально-ориентированная интеграция</a:t>
            </a:r>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Объект 4"/>
          <p:cNvPicPr>
            <a:picLocks noGrp="1"/>
          </p:cNvPicPr>
          <p:nvPr>
            <p:ph idx="1"/>
          </p:nvPr>
        </p:nvPicPr>
        <p:blipFill>
          <a:blip r:embed="rId2" cstate="print"/>
          <a:srcRect/>
          <a:stretch>
            <a:fillRect/>
          </a:stretch>
        </p:blipFill>
        <p:spPr bwMode="auto">
          <a:xfrm>
            <a:off x="2978150" y="2376488"/>
            <a:ext cx="6296025" cy="2962275"/>
          </a:xfrm>
          <a:prstGeom prst="rect">
            <a:avLst/>
          </a:prstGeom>
          <a:noFill/>
          <a:ln w="9525">
            <a:noFill/>
            <a:miter lim="800000"/>
            <a:headEnd/>
            <a:tailEnd/>
          </a:ln>
        </p:spPr>
      </p:pic>
    </p:spTree>
    <p:extLst>
      <p:ext uri="{BB962C8B-B14F-4D97-AF65-F5344CB8AC3E}">
        <p14:creationId xmlns:p14="http://schemas.microsoft.com/office/powerpoint/2010/main" val="1395885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Т-образная интеграция</a:t>
            </a:r>
          </a:p>
        </p:txBody>
      </p:sp>
      <p:sp>
        <p:nvSpPr>
          <p:cNvPr id="3" name="Объект 2"/>
          <p:cNvSpPr>
            <a:spLocks noGrp="1"/>
          </p:cNvSpPr>
          <p:nvPr>
            <p:ph idx="1"/>
          </p:nvPr>
        </p:nvSpPr>
        <p:spPr/>
        <p:txBody>
          <a:bodyPr/>
          <a:lstStyle/>
          <a:p>
            <a:r>
              <a:rPr lang="ru-RU" dirty="0"/>
              <a:t>Последний подход, который часто упоминается в связи с проблемами нисходящей и восходящей методик, называется «Т-образной интеграцией». При таком подходе выбирается некоторый вертикальный слой, который разрабатывается и интегрируется раньше других. Этот слой должен проходить сквозь всю систему от начала до конца и позволять выявлять основные проблемы в допущениях, сделанных при проектировании системы. Реализовав этот вертикальный участок (и устранив все связанные с этим проблемы), можно разрабатывать основную канву системы (например, системное меню для настольного приложения). Этот подход часто комбинируют с риск-ориентированной и функционально-ориентированной интеграциями</a:t>
            </a:r>
            <a:r>
              <a:rPr lang="ru-RU" dirty="0" smtClean="0"/>
              <a:t>.</a:t>
            </a:r>
            <a:endParaRPr lang="ru-RU" dirty="0"/>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4578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Т-образная интеграция</a:t>
            </a:r>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Объект 4"/>
          <p:cNvPicPr>
            <a:picLocks noGrp="1"/>
          </p:cNvPicPr>
          <p:nvPr>
            <p:ph idx="1"/>
          </p:nvPr>
        </p:nvPicPr>
        <p:blipFill>
          <a:blip r:embed="rId2" cstate="print"/>
          <a:srcRect/>
          <a:stretch>
            <a:fillRect/>
          </a:stretch>
        </p:blipFill>
        <p:spPr bwMode="auto">
          <a:xfrm>
            <a:off x="3209544" y="2099120"/>
            <a:ext cx="5903278" cy="3670744"/>
          </a:xfrm>
          <a:prstGeom prst="rect">
            <a:avLst/>
          </a:prstGeom>
          <a:noFill/>
          <a:ln w="9525">
            <a:noFill/>
            <a:miter lim="800000"/>
            <a:headEnd/>
            <a:tailEnd/>
          </a:ln>
        </p:spPr>
      </p:pic>
    </p:spTree>
    <p:extLst>
      <p:ext uri="{BB962C8B-B14F-4D97-AF65-F5344CB8AC3E}">
        <p14:creationId xmlns:p14="http://schemas.microsoft.com/office/powerpoint/2010/main" val="139565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Интеграция</a:t>
            </a:r>
            <a:endParaRPr lang="en-US" dirty="0"/>
          </a:p>
        </p:txBody>
      </p:sp>
      <p:sp>
        <p:nvSpPr>
          <p:cNvPr id="6" name="Объект 5"/>
          <p:cNvSpPr>
            <a:spLocks noGrp="1"/>
          </p:cNvSpPr>
          <p:nvPr>
            <p:ph idx="1"/>
          </p:nvPr>
        </p:nvSpPr>
        <p:spPr/>
        <p:txBody>
          <a:bodyPr/>
          <a:lstStyle/>
          <a:p>
            <a:r>
              <a:rPr lang="ru-RU" smtClean="0"/>
              <a:t>Интеграция (от лат. integratio — «соединение») — процесс объединения частей в целое.</a:t>
            </a:r>
            <a:endParaRPr lang="en-US" dirty="0"/>
          </a:p>
        </p:txBody>
      </p:sp>
      <p:graphicFrame>
        <p:nvGraphicFramePr>
          <p:cNvPr id="7" name="Схема 6"/>
          <p:cNvGraphicFramePr/>
          <p:nvPr>
            <p:extLst>
              <p:ext uri="{D42A27DB-BD31-4B8C-83A1-F6EECF244321}">
                <p14:modId xmlns:p14="http://schemas.microsoft.com/office/powerpoint/2010/main" val="369672511"/>
              </p:ext>
            </p:extLst>
          </p:nvPr>
        </p:nvGraphicFramePr>
        <p:xfrm>
          <a:off x="838200" y="2359152"/>
          <a:ext cx="10515600" cy="3811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2260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Подходы к интеграции</a:t>
            </a: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276752822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pPr lvl="0"/>
            <a:fld id="{158110FD-67B6-4BFA-9D33-FE71FE9DF4B4}" type="slidenum">
              <a:rPr lang="ru-RU" noProof="0" smtClean="0"/>
              <a:pPr lvl="0"/>
              <a:t>5</a:t>
            </a:fld>
            <a:endParaRPr lang="ru-RU" noProof="0"/>
          </a:p>
        </p:txBody>
      </p:sp>
    </p:spTree>
    <p:extLst>
      <p:ext uri="{BB962C8B-B14F-4D97-AF65-F5344CB8AC3E}">
        <p14:creationId xmlns:p14="http://schemas.microsoft.com/office/powerpoint/2010/main" val="408982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231739"/>
            <a:ext cx="10058400" cy="1450757"/>
          </a:xfrm>
        </p:spPr>
        <p:txBody>
          <a:bodyPr>
            <a:normAutofit/>
          </a:bodyPr>
          <a:lstStyle/>
          <a:p>
            <a:r>
              <a:rPr lang="ru-RU" dirty="0"/>
              <a:t>Аккуратная интеграция обеспечивает</a:t>
            </a:r>
            <a:endParaRPr lang="en-US" dirty="0"/>
          </a:p>
        </p:txBody>
      </p:sp>
      <p:sp>
        <p:nvSpPr>
          <p:cNvPr id="6" name="Объект 5"/>
          <p:cNvSpPr>
            <a:spLocks noGrp="1"/>
          </p:cNvSpPr>
          <p:nvPr>
            <p:ph idx="1"/>
          </p:nvPr>
        </p:nvSpPr>
        <p:spPr>
          <a:xfrm>
            <a:off x="1097280" y="1845734"/>
            <a:ext cx="10058400" cy="4445338"/>
          </a:xfrm>
        </p:spPr>
        <p:txBody>
          <a:bodyPr>
            <a:normAutofit fontScale="85000" lnSpcReduction="20000"/>
          </a:bodyPr>
          <a:lstStyle/>
          <a:p>
            <a:pPr lvl="0">
              <a:buFont typeface="Wingdings" panose="05000000000000000000" pitchFamily="2" charset="2"/>
              <a:buChar char="Ø"/>
            </a:pPr>
            <a:r>
              <a:rPr lang="ru-RU" dirty="0"/>
              <a:t>упрощенную диагностику дефектов;</a:t>
            </a:r>
          </a:p>
          <a:p>
            <a:pPr lvl="0">
              <a:buFont typeface="Wingdings" panose="05000000000000000000" pitchFamily="2" charset="2"/>
              <a:buChar char="Ø"/>
            </a:pPr>
            <a:r>
              <a:rPr lang="ru-RU" dirty="0"/>
              <a:t>меньшее число ошибок;</a:t>
            </a:r>
          </a:p>
          <a:p>
            <a:pPr lvl="0">
              <a:buFont typeface="Wingdings" panose="05000000000000000000" pitchFamily="2" charset="2"/>
              <a:buChar char="Ø"/>
            </a:pPr>
            <a:r>
              <a:rPr lang="ru-RU" dirty="0"/>
              <a:t>меньшее количество «лесов»;</a:t>
            </a:r>
          </a:p>
          <a:p>
            <a:pPr lvl="0">
              <a:buFont typeface="Wingdings" panose="05000000000000000000" pitchFamily="2" charset="2"/>
              <a:buChar char="Ø"/>
            </a:pPr>
            <a:r>
              <a:rPr lang="ru-RU" dirty="0"/>
              <a:t>раннее создание первой работающей версии продукта;</a:t>
            </a:r>
          </a:p>
          <a:p>
            <a:pPr lvl="0">
              <a:buFont typeface="Wingdings" panose="05000000000000000000" pitchFamily="2" charset="2"/>
              <a:buChar char="Ø"/>
            </a:pPr>
            <a:r>
              <a:rPr lang="ru-RU" dirty="0"/>
              <a:t>уменьшение общего времени разработки;</a:t>
            </a:r>
          </a:p>
          <a:p>
            <a:pPr lvl="0">
              <a:buFont typeface="Wingdings" panose="05000000000000000000" pitchFamily="2" charset="2"/>
              <a:buChar char="Ø"/>
            </a:pPr>
            <a:r>
              <a:rPr lang="ru-RU" dirty="0"/>
              <a:t>лучшие отношения с заказчиком;</a:t>
            </a:r>
          </a:p>
          <a:p>
            <a:pPr lvl="0">
              <a:buFont typeface="Wingdings" panose="05000000000000000000" pitchFamily="2" charset="2"/>
              <a:buChar char="Ø"/>
            </a:pPr>
            <a:r>
              <a:rPr lang="ru-RU" dirty="0"/>
              <a:t>улучшение морального климата;</a:t>
            </a:r>
          </a:p>
          <a:p>
            <a:pPr lvl="0">
              <a:buFont typeface="Wingdings" panose="05000000000000000000" pitchFamily="2" charset="2"/>
              <a:buChar char="Ø"/>
            </a:pPr>
            <a:r>
              <a:rPr lang="ru-RU" dirty="0"/>
              <a:t>увеличение шансов завершения проекта;</a:t>
            </a:r>
          </a:p>
          <a:p>
            <a:pPr lvl="0">
              <a:buFont typeface="Wingdings" panose="05000000000000000000" pitchFamily="2" charset="2"/>
              <a:buChar char="Ø"/>
            </a:pPr>
            <a:r>
              <a:rPr lang="ru-RU" dirty="0"/>
              <a:t>более надежные оценки графика проекта;</a:t>
            </a:r>
          </a:p>
          <a:p>
            <a:pPr lvl="0">
              <a:buFont typeface="Wingdings" panose="05000000000000000000" pitchFamily="2" charset="2"/>
              <a:buChar char="Ø"/>
            </a:pPr>
            <a:r>
              <a:rPr lang="ru-RU" dirty="0"/>
              <a:t>более аккуратные отчеты о состоянии;</a:t>
            </a:r>
          </a:p>
          <a:p>
            <a:pPr lvl="0">
              <a:buFont typeface="Wingdings" panose="05000000000000000000" pitchFamily="2" charset="2"/>
              <a:buChar char="Ø"/>
            </a:pPr>
            <a:r>
              <a:rPr lang="ru-RU" dirty="0"/>
              <a:t>лучшее качество кода;</a:t>
            </a:r>
          </a:p>
          <a:p>
            <a:pPr lvl="0">
              <a:buFont typeface="Wingdings" panose="05000000000000000000" pitchFamily="2" charset="2"/>
              <a:buChar char="Ø"/>
            </a:pPr>
            <a:r>
              <a:rPr lang="ru-RU" dirty="0"/>
              <a:t>меньшее количество документации</a:t>
            </a:r>
            <a:r>
              <a:rPr lang="ru-RU" dirty="0" smtClean="0"/>
              <a:t>.</a:t>
            </a:r>
            <a:endParaRPr lang="ru-RU" dirty="0"/>
          </a:p>
        </p:txBody>
      </p:sp>
    </p:spTree>
    <p:extLst>
      <p:ext uri="{BB962C8B-B14F-4D97-AF65-F5344CB8AC3E}">
        <p14:creationId xmlns:p14="http://schemas.microsoft.com/office/powerpoint/2010/main" val="1649830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Интеграция данных</a:t>
            </a:r>
            <a:endParaRPr lang="en-US" dirty="0"/>
          </a:p>
        </p:txBody>
      </p:sp>
      <p:sp>
        <p:nvSpPr>
          <p:cNvPr id="3" name="Объект 2"/>
          <p:cNvSpPr>
            <a:spLocks noGrp="1"/>
          </p:cNvSpPr>
          <p:nvPr>
            <p:ph idx="1"/>
          </p:nvPr>
        </p:nvSpPr>
        <p:spPr/>
        <p:txBody>
          <a:bodyPr>
            <a:normAutofit lnSpcReduction="10000"/>
          </a:bodyPr>
          <a:lstStyle/>
          <a:p>
            <a:r>
              <a:rPr lang="ru-RU" dirty="0" smtClean="0"/>
              <a:t>Развитие современных ИТ позволяет осуществлять интеграцию данных, распределенных в различных ИС предприятия. Последние позволяют автоматизировать бизнес-процессы компании и обеспечивают помощь в принятии управленческих решений. </a:t>
            </a:r>
          </a:p>
          <a:p>
            <a:r>
              <a:rPr lang="ru-RU" dirty="0" smtClean="0"/>
              <a:t>Причины:</a:t>
            </a:r>
          </a:p>
          <a:p>
            <a:endParaRPr lang="ru-RU" dirty="0" smtClean="0"/>
          </a:p>
          <a:p>
            <a:endParaRPr lang="ru-RU" dirty="0" smtClean="0"/>
          </a:p>
          <a:p>
            <a:endParaRPr lang="ru-RU" dirty="0" smtClean="0"/>
          </a:p>
          <a:p>
            <a:r>
              <a:rPr lang="ru-RU" dirty="0" smtClean="0"/>
              <a:t>Функциональность отдельных ИС, определяющих заданную прикладную область (например, транспортировка, управление складами и планирование), относительно интегрированных решений корпоративных информационных систем (КИС), охватывающих все аспекты деятельности компании (логистика, финансы и человеческие ресурсы), зачастую является более выигрышной.</a:t>
            </a:r>
          </a:p>
        </p:txBody>
      </p:sp>
      <p:graphicFrame>
        <p:nvGraphicFramePr>
          <p:cNvPr id="6" name="Схема 5"/>
          <p:cNvGraphicFramePr/>
          <p:nvPr>
            <p:extLst>
              <p:ext uri="{D42A27DB-BD31-4B8C-83A1-F6EECF244321}">
                <p14:modId xmlns:p14="http://schemas.microsoft.com/office/powerpoint/2010/main" val="2997004309"/>
              </p:ext>
            </p:extLst>
          </p:nvPr>
        </p:nvGraphicFramePr>
        <p:xfrm>
          <a:off x="1216152" y="3118105"/>
          <a:ext cx="6661023" cy="1251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0378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p:txBody>
          <a:bodyPr/>
          <a:lstStyle/>
          <a:p>
            <a:r>
              <a:rPr lang="ru-RU" smtClean="0"/>
              <a:t>Интеграция программных систем и продуктов</a:t>
            </a:r>
            <a:endParaRPr lang="en-US" dirty="0"/>
          </a:p>
        </p:txBody>
      </p:sp>
      <p:sp>
        <p:nvSpPr>
          <p:cNvPr id="3" name="Объект 2"/>
          <p:cNvSpPr>
            <a:spLocks noGrp="1"/>
          </p:cNvSpPr>
          <p:nvPr>
            <p:ph idx="1"/>
          </p:nvPr>
        </p:nvSpPr>
        <p:spPr/>
        <p:txBody>
          <a:bodyPr/>
          <a:lstStyle/>
          <a:p>
            <a:r>
              <a:rPr lang="ru-RU" dirty="0" smtClean="0"/>
              <a:t>Смысл интеграции заключается в том, чтобы данные, которые пользователь вводит в одну систему, автоматически переносились в другую. Продукт, в который пользователь вводит данные, называется источник. А получатель данных, соответственно, приемник.</a:t>
            </a:r>
          </a:p>
          <a:p>
            <a:r>
              <a:rPr lang="ru-RU" dirty="0" smtClean="0"/>
              <a:t>Интеграция бывает как односторонней, так и двухсторонней.</a:t>
            </a:r>
          </a:p>
          <a:p>
            <a:r>
              <a:rPr lang="ru-RU" dirty="0" smtClean="0"/>
              <a:t>Процесс интеграции можно поделить на такие этапы:</a:t>
            </a:r>
            <a:endParaRPr lang="ru-RU" dirty="0"/>
          </a:p>
        </p:txBody>
      </p:sp>
      <p:graphicFrame>
        <p:nvGraphicFramePr>
          <p:cNvPr id="4" name="Схема 3"/>
          <p:cNvGraphicFramePr/>
          <p:nvPr>
            <p:extLst>
              <p:ext uri="{D42A27DB-BD31-4B8C-83A1-F6EECF244321}">
                <p14:modId xmlns:p14="http://schemas.microsoft.com/office/powerpoint/2010/main" val="1929653219"/>
              </p:ext>
            </p:extLst>
          </p:nvPr>
        </p:nvGraphicFramePr>
        <p:xfrm>
          <a:off x="1252728" y="3703320"/>
          <a:ext cx="8907272" cy="2697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0732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Выбираем источник и приемник</a:t>
            </a:r>
            <a:endParaRPr lang="en-US" dirty="0"/>
          </a:p>
        </p:txBody>
      </p:sp>
      <p:sp>
        <p:nvSpPr>
          <p:cNvPr id="3" name="Объект 2"/>
          <p:cNvSpPr>
            <a:spLocks noGrp="1"/>
          </p:cNvSpPr>
          <p:nvPr>
            <p:ph idx="1"/>
          </p:nvPr>
        </p:nvSpPr>
        <p:spPr/>
        <p:txBody>
          <a:bodyPr/>
          <a:lstStyle/>
          <a:p>
            <a:r>
              <a:rPr lang="ru-RU" smtClean="0"/>
              <a:t>Важно четко определить, какая система будет источником, а какая – приемником.</a:t>
            </a:r>
          </a:p>
          <a:p>
            <a:r>
              <a:rPr lang="ru-RU" smtClean="0"/>
              <a:t>Нужно понимать, в какой системе пользователь будет вводить данные, а какая станет получателем этих данных через интеграцию. Это обязательно согласовывается с клиентом (пользователем), кроме случаев, когда источник очевиден. При этом обязательно нужно поставить в известность клиента, что данные определенного типа следует вводить именно через систему-источник.</a:t>
            </a:r>
            <a:endParaRPr lang="en-US" dirty="0"/>
          </a:p>
        </p:txBody>
      </p:sp>
    </p:spTree>
    <p:extLst>
      <p:ext uri="{BB962C8B-B14F-4D97-AF65-F5344CB8AC3E}">
        <p14:creationId xmlns:p14="http://schemas.microsoft.com/office/powerpoint/2010/main" val="491230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otalTime>895</TotalTime>
  <Words>2385</Words>
  <Application>Microsoft Office PowerPoint</Application>
  <PresentationFormat>Широкоэкранный</PresentationFormat>
  <Paragraphs>168</Paragraphs>
  <Slides>33</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33</vt:i4>
      </vt:variant>
    </vt:vector>
  </HeadingPairs>
  <TitlesOfParts>
    <vt:vector size="40" baseType="lpstr">
      <vt:lpstr>Calibri</vt:lpstr>
      <vt:lpstr>Calibri Light</vt:lpstr>
      <vt:lpstr>Century Schoolbook</vt:lpstr>
      <vt:lpstr>Tahoma</vt:lpstr>
      <vt:lpstr>Times New Roman</vt:lpstr>
      <vt:lpstr>Wingdings</vt:lpstr>
      <vt:lpstr>Ретро</vt:lpstr>
      <vt:lpstr>15. Интеграция модулей в программную систему</vt:lpstr>
      <vt:lpstr>Модульное программирование</vt:lpstr>
      <vt:lpstr>Модуль характеризуют</vt:lpstr>
      <vt:lpstr>Интеграция</vt:lpstr>
      <vt:lpstr>Подходы к интеграции</vt:lpstr>
      <vt:lpstr>Аккуратная интеграция обеспечивает</vt:lpstr>
      <vt:lpstr>Интеграция данных</vt:lpstr>
      <vt:lpstr>Интеграция программных систем и продуктов</vt:lpstr>
      <vt:lpstr>Выбираем источник и приемник</vt:lpstr>
      <vt:lpstr>Сопоставление объектов (данных)</vt:lpstr>
      <vt:lpstr>Выбираем протокол для интеграции</vt:lpstr>
      <vt:lpstr>Постобработка </vt:lpstr>
      <vt:lpstr>Интеграция на уровне корпоративных программных приложений</vt:lpstr>
      <vt:lpstr>Презентация PowerPoint</vt:lpstr>
      <vt:lpstr>Интеграция при помощи Web-сервисов</vt:lpstr>
      <vt:lpstr>Еще подходы к интеграции</vt:lpstr>
      <vt:lpstr>Поэтапная интеграция</vt:lpstr>
      <vt:lpstr>Презентация PowerPoint</vt:lpstr>
      <vt:lpstr>Инкрементная интеграция</vt:lpstr>
      <vt:lpstr>Презентация PowerPoint</vt:lpstr>
      <vt:lpstr>Презентация PowerPoint</vt:lpstr>
      <vt:lpstr>Презентация PowerPoint</vt:lpstr>
      <vt:lpstr>Методы слияния модулей</vt:lpstr>
      <vt:lpstr>Нисходящая интеграция</vt:lpstr>
      <vt:lpstr>Вертикальное секционирование</vt:lpstr>
      <vt:lpstr>Восходящая интеграция</vt:lpstr>
      <vt:lpstr>Гибридный подход</vt:lpstr>
      <vt:lpstr>Сэндвич-интеграция</vt:lpstr>
      <vt:lpstr>Риск-ориентированная интеграция</vt:lpstr>
      <vt:lpstr>Функционально-ориентированная интеграция</vt:lpstr>
      <vt:lpstr>Функционально-ориентированная интеграция</vt:lpstr>
      <vt:lpstr>Т-образная интеграция</vt:lpstr>
      <vt:lpstr>Т-образная интеграция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Проектирование пользовательского интерфейса</dc:title>
  <dc:creator>Лилия Челищева</dc:creator>
  <cp:lastModifiedBy>Лилия Челищева</cp:lastModifiedBy>
  <cp:revision>14</cp:revision>
  <dcterms:created xsi:type="dcterms:W3CDTF">2022-09-22T01:26:54Z</dcterms:created>
  <dcterms:modified xsi:type="dcterms:W3CDTF">2022-10-10T08:15:06Z</dcterms:modified>
</cp:coreProperties>
</file>