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307" r:id="rId2"/>
    <p:sldId id="276" r:id="rId3"/>
    <p:sldId id="277" r:id="rId4"/>
    <p:sldId id="278" r:id="rId5"/>
    <p:sldId id="279" r:id="rId6"/>
    <p:sldId id="280" r:id="rId7"/>
    <p:sldId id="281" r:id="rId8"/>
    <p:sldId id="285" r:id="rId9"/>
    <p:sldId id="286" r:id="rId10"/>
    <p:sldId id="287" r:id="rId11"/>
    <p:sldId id="282" r:id="rId12"/>
    <p:sldId id="288" r:id="rId13"/>
    <p:sldId id="290" r:id="rId14"/>
    <p:sldId id="291" r:id="rId15"/>
    <p:sldId id="300" r:id="rId16"/>
    <p:sldId id="292" r:id="rId17"/>
    <p:sldId id="293" r:id="rId18"/>
    <p:sldId id="294" r:id="rId19"/>
    <p:sldId id="295" r:id="rId20"/>
    <p:sldId id="302" r:id="rId21"/>
    <p:sldId id="303" r:id="rId22"/>
    <p:sldId id="306" r:id="rId23"/>
    <p:sldId id="304" r:id="rId24"/>
    <p:sldId id="305" r:id="rId25"/>
    <p:sldId id="296" r:id="rId26"/>
    <p:sldId id="301" r:id="rId27"/>
    <p:sldId id="297" r:id="rId28"/>
    <p:sldId id="298" r:id="rId29"/>
    <p:sldId id="299" r:id="rId3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ED1AC-7B49-4365-A1F8-392C3191CCD0}" type="datetimeFigureOut">
              <a:rPr lang="ru-RU" smtClean="0"/>
              <a:t>05.09.2022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70EF-6424-4813-8D3A-7ED91FF89498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431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ED1AC-7B49-4365-A1F8-392C3191CCD0}" type="datetimeFigureOut">
              <a:rPr lang="ru-RU" smtClean="0"/>
              <a:t>05.09.2022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70EF-6424-4813-8D3A-7ED91FF894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661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ED1AC-7B49-4365-A1F8-392C3191CCD0}" type="datetimeFigureOut">
              <a:rPr lang="ru-RU" smtClean="0"/>
              <a:t>05.09.2022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70EF-6424-4813-8D3A-7ED91FF894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940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ED1AC-7B49-4365-A1F8-392C3191CCD0}" type="datetimeFigureOut">
              <a:rPr lang="ru-RU" smtClean="0"/>
              <a:t>05.09.2022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70EF-6424-4813-8D3A-7ED91FF894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6849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ED1AC-7B49-4365-A1F8-392C3191CCD0}" type="datetimeFigureOut">
              <a:rPr lang="ru-RU" smtClean="0"/>
              <a:t>05.09.2022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70EF-6424-4813-8D3A-7ED91FF89498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801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ED1AC-7B49-4365-A1F8-392C3191CCD0}" type="datetimeFigureOut">
              <a:rPr lang="ru-RU" smtClean="0"/>
              <a:t>05.09.2022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70EF-6424-4813-8D3A-7ED91FF894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5188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ED1AC-7B49-4365-A1F8-392C3191CCD0}" type="datetimeFigureOut">
              <a:rPr lang="ru-RU" smtClean="0"/>
              <a:t>05.09.2022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70EF-6424-4813-8D3A-7ED91FF894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825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ED1AC-7B49-4365-A1F8-392C3191CCD0}" type="datetimeFigureOut">
              <a:rPr lang="ru-RU" smtClean="0"/>
              <a:t>05.09.2022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70EF-6424-4813-8D3A-7ED91FF894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5418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ED1AC-7B49-4365-A1F8-392C3191CCD0}" type="datetimeFigureOut">
              <a:rPr lang="ru-RU" smtClean="0"/>
              <a:t>05.09.2022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70EF-6424-4813-8D3A-7ED91FF894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1400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AEED1AC-7B49-4365-A1F8-392C3191CCD0}" type="datetimeFigureOut">
              <a:rPr lang="ru-RU" smtClean="0"/>
              <a:t>05.09.2022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7D70EF-6424-4813-8D3A-7ED91FF894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853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ED1AC-7B49-4365-A1F8-392C3191CCD0}" type="datetimeFigureOut">
              <a:rPr lang="ru-RU" smtClean="0"/>
              <a:t>05.09.2022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70EF-6424-4813-8D3A-7ED91FF894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0531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AEED1AC-7B49-4365-A1F8-392C3191CCD0}" type="datetimeFigureOut">
              <a:rPr lang="ru-RU" smtClean="0"/>
              <a:t>05.09.2022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F7D70EF-6424-4813-8D3A-7ED91FF89498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735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 smtClean="0"/>
              <a:t>2. Жизненный цикл ПО</a:t>
            </a:r>
            <a:endParaRPr lang="ru-RU" sz="4400" dirty="0"/>
          </a:p>
        </p:txBody>
      </p:sp>
      <p:sp>
        <p:nvSpPr>
          <p:cNvPr id="10" name="Текст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2772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Сопровождение ПО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Сопровождение </a:t>
            </a:r>
            <a:r>
              <a:rPr lang="ru-RU" b="1" dirty="0"/>
              <a:t>(поддержка) программного обеспечения </a:t>
            </a:r>
            <a:r>
              <a:rPr lang="ru-RU" dirty="0"/>
              <a:t>— процесс улучшения, оптимизации и устранения дефектов программного обеспечения (ПО) после передачи в эксплуатацию</a:t>
            </a:r>
            <a:r>
              <a:rPr lang="ru-RU" dirty="0" smtClean="0"/>
              <a:t>.</a:t>
            </a:r>
          </a:p>
          <a:p>
            <a:r>
              <a:rPr lang="ru-RU" dirty="0" smtClean="0"/>
              <a:t>Сопровождение </a:t>
            </a:r>
            <a:r>
              <a:rPr lang="ru-RU" dirty="0"/>
              <a:t>ПО — это одна из фаз жизненного цикла программного обеспечения, следующая за фазой передачи ПО в эксплуатацию. В ходе сопровождения в программу вносятся изменения, с тем, чтобы исправить обнаруженные в процессе использования дефекты и недоработки, а также для добавления новой функциональности, с целью повысить удобство использования </a:t>
            </a:r>
            <a:r>
              <a:rPr lang="ru-RU" dirty="0" smtClean="0"/>
              <a:t>и </a:t>
            </a:r>
            <a:r>
              <a:rPr lang="ru-RU" dirty="0"/>
              <a:t>применимость ПО.</a:t>
            </a:r>
          </a:p>
        </p:txBody>
      </p:sp>
    </p:spTree>
    <p:extLst>
      <p:ext uri="{BB962C8B-B14F-4D97-AF65-F5344CB8AC3E}">
        <p14:creationId xmlns:p14="http://schemas.microsoft.com/office/powerpoint/2010/main" val="1138129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Модели создания ПО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Каскадная </a:t>
            </a:r>
            <a:r>
              <a:rPr lang="ru-RU" dirty="0"/>
              <a:t>модель. Основные базовые виды деятельности, выполняемые в процессе создания ПО представляются как отдельные этапы этого процесса.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Эволюционная </a:t>
            </a:r>
            <a:r>
              <a:rPr lang="ru-RU" dirty="0"/>
              <a:t>модель разработки ПО. Здесь последовательно чередуются этапы формирования требований, разработки и аттестации. Первоначальная программная система быстро разрабатывается на основе некоторых абстрактных общих требований, затем они уточняются и детализируются в соответствии с требованиями заказчика. Далее система дорабатывается и аттестуется в соответствии с новыми уточненными требованиями.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Модель </a:t>
            </a:r>
            <a:r>
              <a:rPr lang="ru-RU" dirty="0"/>
              <a:t>формальной разработки системы. Основана на разработке формальной математической спецификации программной системы и преобразования этой спецификации посредством специальных математических методов в исполняемые программы. Проверка соответствия спецификации и системных компонентов также выполняется математическими методами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Модель </a:t>
            </a:r>
            <a:r>
              <a:rPr lang="ru-RU" dirty="0"/>
              <a:t>разработки ПО на основе ранее созданных компонентов. Модель предполагает, что отдельные составные части программной системы уже существуют. В этом случае технологический процесс создания ПО основное внимание уделяет интеграции отдельных компонентов в единое целое, а не их созданию.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6027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401731" cy="1450757"/>
          </a:xfrm>
        </p:spPr>
        <p:txBody>
          <a:bodyPr>
            <a:normAutofit/>
          </a:bodyPr>
          <a:lstStyle/>
          <a:p>
            <a:r>
              <a:rPr lang="ru-RU" sz="4000" dirty="0"/>
              <a:t>2. Жизненный цикл программного обеспечения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/>
              <a:t>Стратегия проектирования ИС </a:t>
            </a:r>
            <a:r>
              <a:rPr lang="ru-RU" dirty="0"/>
              <a:t>определяется использованием соответствующей модели жизненного цикла, определяющей последовательность стадий проектирования и выполняемых в них процессов.</a:t>
            </a:r>
          </a:p>
          <a:p>
            <a:r>
              <a:rPr lang="ru-RU" b="1" dirty="0"/>
              <a:t>Жизненный цикл ИС </a:t>
            </a:r>
            <a:r>
              <a:rPr lang="ru-RU" dirty="0"/>
              <a:t> - ряд событий, происходящих с системой в процессе ее создания и использования. </a:t>
            </a:r>
          </a:p>
          <a:p>
            <a:r>
              <a:rPr lang="ru-RU" b="1" dirty="0"/>
              <a:t>Модель жизненного цикла </a:t>
            </a:r>
            <a:r>
              <a:rPr lang="ru-RU" dirty="0"/>
              <a:t>- структура, содержащая стадии, процессы (действия и задачи), которые осуществляются в ходе разработки, функционирования и сопровождения программного продукта в течение всей жизни системы, от определения требований до завершения ее использования. </a:t>
            </a:r>
          </a:p>
        </p:txBody>
      </p:sp>
    </p:spTree>
    <p:extLst>
      <p:ext uri="{BB962C8B-B14F-4D97-AF65-F5344CB8AC3E}">
        <p14:creationId xmlns:p14="http://schemas.microsoft.com/office/powerpoint/2010/main" val="371297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стадии ЖЦ </a:t>
            </a:r>
            <a:r>
              <a:rPr lang="ru-RU" dirty="0"/>
              <a:t>– отражают состояния ИС и их изменения</a:t>
            </a:r>
            <a:r>
              <a:rPr lang="ru-RU" dirty="0" smtClean="0"/>
              <a:t>;</a:t>
            </a:r>
            <a:endParaRPr lang="ru-RU" dirty="0"/>
          </a:p>
          <a:p>
            <a:r>
              <a:rPr lang="ru-RU" b="1" dirty="0"/>
              <a:t>этапы ЖЦ </a:t>
            </a:r>
            <a:r>
              <a:rPr lang="ru-RU" dirty="0"/>
              <a:t>– входят в состав стадий; предполагают выполнение определенного объема работ в течение ограниченного времени</a:t>
            </a:r>
            <a:r>
              <a:rPr lang="ru-RU" dirty="0" smtClean="0"/>
              <a:t>;</a:t>
            </a:r>
            <a:endParaRPr lang="ru-RU" dirty="0"/>
          </a:p>
          <a:p>
            <a:r>
              <a:rPr lang="ru-RU" b="1" dirty="0"/>
              <a:t>процессы ЖЦ </a:t>
            </a:r>
            <a:r>
              <a:rPr lang="ru-RU" dirty="0"/>
              <a:t>- отражают те действия, которые должны обязательно выполняться для эффективного проектирования ИС; определяются как совокупность взаимосвязанных действий, преобразующих входные данные в выходные; одни и те же процессы могут выполняться на различных стадиях (этапах) ЖЦ. </a:t>
            </a:r>
          </a:p>
        </p:txBody>
      </p:sp>
    </p:spTree>
    <p:extLst>
      <p:ext uri="{BB962C8B-B14F-4D97-AF65-F5344CB8AC3E}">
        <p14:creationId xmlns:p14="http://schemas.microsoft.com/office/powerpoint/2010/main" val="540523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Процессы ЖЦ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737361"/>
            <a:ext cx="10058400" cy="4879100"/>
          </a:xfrm>
        </p:spPr>
        <p:txBody>
          <a:bodyPr>
            <a:normAutofit/>
          </a:bodyPr>
          <a:lstStyle/>
          <a:p>
            <a:pPr lvl="0"/>
            <a:r>
              <a:rPr lang="ru-RU" dirty="0" smtClean="0"/>
              <a:t>1. Основные </a:t>
            </a:r>
            <a:r>
              <a:rPr lang="ru-RU" dirty="0"/>
              <a:t>процессы, реализующиеся под управлением основных сторон, участвующих в жизненном цикле программных средств. Основные стороны заказчик поставщик разработчик.</a:t>
            </a:r>
          </a:p>
          <a:p>
            <a:pPr lvl="1"/>
            <a:r>
              <a:rPr lang="ru-RU" dirty="0" smtClean="0"/>
              <a:t>Заказ - определение </a:t>
            </a:r>
            <a:r>
              <a:rPr lang="ru-RU" dirty="0"/>
              <a:t>потребностей заказчика, выбор поставщика и управление процессов заказов.</a:t>
            </a:r>
          </a:p>
          <a:p>
            <a:pPr lvl="1"/>
            <a:r>
              <a:rPr lang="ru-RU" dirty="0" smtClean="0"/>
              <a:t>Поставка - </a:t>
            </a:r>
            <a:r>
              <a:rPr lang="ru-RU" dirty="0"/>
              <a:t>определение работ и задач поставщика.</a:t>
            </a:r>
          </a:p>
          <a:p>
            <a:pPr lvl="1"/>
            <a:r>
              <a:rPr lang="ru-RU" dirty="0"/>
              <a:t>Разработка</a:t>
            </a:r>
          </a:p>
          <a:p>
            <a:pPr lvl="2"/>
            <a:r>
              <a:rPr lang="ru-RU" sz="1800" dirty="0"/>
              <a:t>Подготовка процессов разработки</a:t>
            </a:r>
          </a:p>
          <a:p>
            <a:pPr lvl="2"/>
            <a:r>
              <a:rPr lang="ru-RU" sz="1800" dirty="0"/>
              <a:t>Анализ требований к системе</a:t>
            </a:r>
          </a:p>
          <a:p>
            <a:pPr lvl="2"/>
            <a:r>
              <a:rPr lang="ru-RU" sz="1800" dirty="0"/>
              <a:t>Проектирование системной архитектуры</a:t>
            </a:r>
          </a:p>
          <a:p>
            <a:pPr lvl="2"/>
            <a:r>
              <a:rPr lang="ru-RU" sz="1800" dirty="0"/>
              <a:t>Анализ требований к </a:t>
            </a:r>
            <a:r>
              <a:rPr lang="ru-RU" sz="1800" dirty="0" smtClean="0"/>
              <a:t>ПО</a:t>
            </a:r>
            <a:endParaRPr lang="ru-RU" sz="1800" dirty="0"/>
          </a:p>
          <a:p>
            <a:pPr lvl="2"/>
            <a:r>
              <a:rPr lang="ru-RU" sz="1800" dirty="0" smtClean="0"/>
              <a:t>…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4107270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ru-RU" sz="1800" dirty="0" smtClean="0"/>
              <a:t>…</a:t>
            </a:r>
          </a:p>
          <a:p>
            <a:pPr lvl="2"/>
            <a:r>
              <a:rPr lang="ru-RU" sz="1800" dirty="0" smtClean="0"/>
              <a:t>Проектирование </a:t>
            </a:r>
            <a:r>
              <a:rPr lang="ru-RU" sz="1800" dirty="0"/>
              <a:t>программной архитектуры.</a:t>
            </a:r>
          </a:p>
          <a:p>
            <a:pPr lvl="2"/>
            <a:r>
              <a:rPr lang="ru-RU" sz="1800" dirty="0"/>
              <a:t>Техническое проектирование ПО.</a:t>
            </a:r>
          </a:p>
          <a:p>
            <a:pPr lvl="2"/>
            <a:r>
              <a:rPr lang="ru-RU" sz="1800" dirty="0"/>
              <a:t>Программирование и тестирование ПО.</a:t>
            </a:r>
          </a:p>
          <a:p>
            <a:pPr lvl="2"/>
            <a:r>
              <a:rPr lang="ru-RU" sz="1800" dirty="0"/>
              <a:t>Сборка ПО.</a:t>
            </a:r>
          </a:p>
          <a:p>
            <a:pPr lvl="2"/>
            <a:r>
              <a:rPr lang="ru-RU" sz="1800" dirty="0"/>
              <a:t>Квалификационные испытания.</a:t>
            </a:r>
          </a:p>
          <a:p>
            <a:pPr lvl="2"/>
            <a:r>
              <a:rPr lang="ru-RU" sz="1800" dirty="0"/>
              <a:t>Ввод в действие.</a:t>
            </a:r>
          </a:p>
          <a:p>
            <a:pPr lvl="2"/>
            <a:r>
              <a:rPr lang="ru-RU" sz="1800" dirty="0"/>
              <a:t>Обеспечение приемки.</a:t>
            </a:r>
          </a:p>
          <a:p>
            <a:pPr lvl="1"/>
            <a:r>
              <a:rPr lang="ru-RU" dirty="0"/>
              <a:t>Эксплуатация - использование ПО и поддержка пользователей.</a:t>
            </a:r>
          </a:p>
          <a:p>
            <a:pPr lvl="1"/>
            <a:r>
              <a:rPr lang="ru-RU" dirty="0"/>
              <a:t>Сопровождение (модификация ПО)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1416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2. Вспомогательные </a:t>
            </a:r>
            <a:r>
              <a:rPr lang="ru-RU" dirty="0"/>
              <a:t>процессы жизненного цикла. Предназначены для обеспечения успешной реализации и качества выполнения проекта.</a:t>
            </a:r>
          </a:p>
          <a:p>
            <a:pPr lvl="1"/>
            <a:r>
              <a:rPr lang="ru-RU" dirty="0"/>
              <a:t>Документирование.</a:t>
            </a:r>
          </a:p>
          <a:p>
            <a:pPr lvl="1"/>
            <a:r>
              <a:rPr lang="ru-RU" dirty="0"/>
              <a:t>Процесс управления конфигурацией.</a:t>
            </a:r>
          </a:p>
          <a:p>
            <a:pPr lvl="1"/>
            <a:r>
              <a:rPr lang="ru-RU" dirty="0"/>
              <a:t>Процесс обеспечения качества.</a:t>
            </a:r>
          </a:p>
          <a:p>
            <a:pPr lvl="1"/>
            <a:r>
              <a:rPr lang="ru-RU" dirty="0"/>
              <a:t>Аудит</a:t>
            </a:r>
          </a:p>
          <a:p>
            <a:pPr lvl="1"/>
            <a:r>
              <a:rPr lang="ru-RU" dirty="0"/>
              <a:t>Процесс решения проблем.</a:t>
            </a:r>
          </a:p>
          <a:p>
            <a:pPr lvl="0"/>
            <a:r>
              <a:rPr lang="ru-RU" dirty="0" smtClean="0"/>
              <a:t>3. Организационные- </a:t>
            </a:r>
            <a:r>
              <a:rPr lang="ru-RU" dirty="0"/>
              <a:t>процессы, направленные на персонал.</a:t>
            </a:r>
          </a:p>
          <a:p>
            <a:pPr lvl="1"/>
            <a:r>
              <a:rPr lang="ru-RU" dirty="0"/>
              <a:t>Управление</a:t>
            </a:r>
          </a:p>
          <a:p>
            <a:pPr lvl="1"/>
            <a:r>
              <a:rPr lang="ru-RU" dirty="0"/>
              <a:t>Усовершенствования </a:t>
            </a:r>
          </a:p>
          <a:p>
            <a:pPr lvl="1"/>
            <a:r>
              <a:rPr lang="ru-RU" dirty="0" smtClean="0"/>
              <a:t>Обучения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7349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Базис процессов разработки </a:t>
            </a:r>
            <a:r>
              <a:rPr lang="ru-RU" dirty="0" smtClean="0"/>
              <a:t>ПО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99791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Будем считать. что модели </a:t>
            </a:r>
            <a:r>
              <a:rPr lang="ru-RU" dirty="0" smtClean="0"/>
              <a:t>процессов состоят </a:t>
            </a:r>
            <a:r>
              <a:rPr lang="ru-RU" dirty="0"/>
              <a:t>из таких строительных элементов, как виды деятельности, действия и </a:t>
            </a:r>
            <a:r>
              <a:rPr lang="ru-RU" dirty="0" smtClean="0"/>
              <a:t>задача.</a:t>
            </a:r>
          </a:p>
          <a:p>
            <a:r>
              <a:rPr lang="ru-RU" b="1" dirty="0" smtClean="0"/>
              <a:t>Деятельность</a:t>
            </a:r>
            <a:r>
              <a:rPr lang="ru-RU" dirty="0" smtClean="0"/>
              <a:t> </a:t>
            </a:r>
            <a:r>
              <a:rPr lang="ru-RU" dirty="0"/>
              <a:t>— самый </a:t>
            </a:r>
            <a:r>
              <a:rPr lang="ru-RU" dirty="0" smtClean="0"/>
              <a:t>крупный </a:t>
            </a:r>
            <a:r>
              <a:rPr lang="ru-RU" dirty="0"/>
              <a:t>элемент, который </a:t>
            </a:r>
            <a:r>
              <a:rPr lang="ru-RU" dirty="0" smtClean="0"/>
              <a:t>ориентирован </a:t>
            </a:r>
            <a:r>
              <a:rPr lang="ru-RU" dirty="0"/>
              <a:t>на достижение весомой пели (например, обеспечение взаимодействия с </a:t>
            </a:r>
            <a:r>
              <a:rPr lang="ru-RU" dirty="0" smtClean="0"/>
              <a:t>заинтересованными </a:t>
            </a:r>
            <a:r>
              <a:rPr lang="ru-RU" dirty="0"/>
              <a:t>в проекте </a:t>
            </a:r>
            <a:r>
              <a:rPr lang="ru-RU" dirty="0" smtClean="0"/>
              <a:t>лицами</a:t>
            </a:r>
            <a:r>
              <a:rPr lang="ru-RU" dirty="0"/>
              <a:t>) и </a:t>
            </a:r>
            <a:r>
              <a:rPr lang="ru-RU" dirty="0" smtClean="0"/>
              <a:t>применяется </a:t>
            </a:r>
            <a:r>
              <a:rPr lang="ru-RU" dirty="0"/>
              <a:t>независимо от прикладной области, размера проекта, сложности затрат или степени строгости использования «арсенала» программной инженерии. Деятельность состоит из действий</a:t>
            </a:r>
            <a:r>
              <a:rPr lang="ru-RU" dirty="0" smtClean="0"/>
              <a:t>.</a:t>
            </a:r>
          </a:p>
          <a:p>
            <a:r>
              <a:rPr lang="ru-RU" b="1" dirty="0" smtClean="0"/>
              <a:t>Действие</a:t>
            </a:r>
            <a:r>
              <a:rPr lang="ru-RU" dirty="0" smtClean="0"/>
              <a:t> </a:t>
            </a:r>
            <a:r>
              <a:rPr lang="ru-RU" dirty="0"/>
              <a:t>—</a:t>
            </a:r>
            <a:r>
              <a:rPr lang="ru-RU" dirty="0" smtClean="0"/>
              <a:t> </a:t>
            </a:r>
            <a:r>
              <a:rPr lang="ru-RU" dirty="0"/>
              <a:t>средний элемент, </a:t>
            </a:r>
            <a:r>
              <a:rPr lang="ru-RU" dirty="0" smtClean="0"/>
              <a:t>охватывает </a:t>
            </a:r>
            <a:r>
              <a:rPr lang="ru-RU" dirty="0"/>
              <a:t>набор задач, которые производят </a:t>
            </a:r>
            <a:r>
              <a:rPr lang="ru-RU" dirty="0" smtClean="0"/>
              <a:t>этапный </a:t>
            </a:r>
            <a:r>
              <a:rPr lang="ru-RU" dirty="0"/>
              <a:t>рабочий продукт (например, модель результатов проектирования</a:t>
            </a:r>
            <a:r>
              <a:rPr lang="ru-RU" dirty="0" smtClean="0"/>
              <a:t>).</a:t>
            </a:r>
          </a:p>
          <a:p>
            <a:r>
              <a:rPr lang="ru-RU" b="1" dirty="0" smtClean="0"/>
              <a:t>Задача</a:t>
            </a:r>
            <a:r>
              <a:rPr lang="ru-RU" dirty="0" smtClean="0"/>
              <a:t> </a:t>
            </a:r>
            <a:r>
              <a:rPr lang="ru-RU" dirty="0"/>
              <a:t>— самый мелкий элемент. Задача фокусируется на маленькой, но хорошо определенной цели (например, на проведении тестирования модуля), которая приводит к ощутимому реальному результату</a:t>
            </a:r>
            <a:r>
              <a:rPr lang="ru-RU" dirty="0" smtClean="0"/>
              <a:t>.</a:t>
            </a:r>
          </a:p>
          <a:p>
            <a:r>
              <a:rPr lang="ru-RU" dirty="0" smtClean="0"/>
              <a:t>Модель </a:t>
            </a:r>
            <a:r>
              <a:rPr lang="ru-RU" dirty="0"/>
              <a:t>процесса программной инженерии не является застывшим описанием порядка строительства ПО. Скорее, это адаптивное руководство, позволяющее людям (команде проекта) выполнять работу, указывая или выбирая подходящий набор рабочих действий и задач. Цель — создавать ПО за приемлемое время и с достаточным качеством, удовлетворяющим тех, кто спонсирует его создание и кто будет использовать его. </a:t>
            </a:r>
          </a:p>
        </p:txBody>
      </p:sp>
    </p:spTree>
    <p:extLst>
      <p:ext uri="{BB962C8B-B14F-4D97-AF65-F5344CB8AC3E}">
        <p14:creationId xmlns:p14="http://schemas.microsoft.com/office/powerpoint/2010/main" val="546402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Обобщенный базис процессов для программной инженерии включает пять видов основной деятельности</a:t>
            </a:r>
            <a:r>
              <a:rPr lang="ru-RU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Подготовка</a:t>
            </a:r>
            <a:r>
              <a:rPr lang="ru-RU" dirty="0"/>
              <a:t>. </a:t>
            </a:r>
            <a:endParaRPr lang="ru-RU" dirty="0" smtClean="0"/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Планирование</a:t>
            </a:r>
            <a:r>
              <a:rPr lang="ru-RU" dirty="0"/>
              <a:t>. </a:t>
            </a:r>
            <a:endParaRPr lang="ru-RU" dirty="0" smtClean="0"/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Моделирование</a:t>
            </a:r>
            <a:r>
              <a:rPr lang="ru-RU" dirty="0"/>
              <a:t>. </a:t>
            </a:r>
            <a:endParaRPr lang="ru-RU" dirty="0" smtClean="0"/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Конструирование</a:t>
            </a:r>
            <a:r>
              <a:rPr lang="ru-RU" dirty="0"/>
              <a:t>. </a:t>
            </a:r>
            <a:endParaRPr lang="ru-RU" dirty="0" smtClean="0"/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Развертывание.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3816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Модели ЖЦ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настоящее время </a:t>
            </a:r>
            <a:r>
              <a:rPr lang="ru-RU" dirty="0" smtClean="0"/>
              <a:t>наиболее часто используются три </a:t>
            </a:r>
            <a:r>
              <a:rPr lang="ru-RU" dirty="0"/>
              <a:t>модели жизненного цикла:</a:t>
            </a:r>
            <a:endParaRPr lang="ru-RU" dirty="0" smtClean="0"/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Каскадная </a:t>
            </a:r>
            <a:r>
              <a:rPr lang="ru-RU" dirty="0"/>
              <a:t>модель (она же “водопадная” - </a:t>
            </a:r>
            <a:r>
              <a:rPr lang="ru-RU" dirty="0" err="1"/>
              <a:t>waterfall</a:t>
            </a:r>
            <a:r>
              <a:rPr lang="ru-RU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Итерационная модель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Инкрементальная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Спиральная модель</a:t>
            </a:r>
          </a:p>
        </p:txBody>
      </p:sp>
    </p:spTree>
    <p:extLst>
      <p:ext uri="{BB962C8B-B14F-4D97-AF65-F5344CB8AC3E}">
        <p14:creationId xmlns:p14="http://schemas.microsoft.com/office/powerpoint/2010/main" val="280421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Официальная классификация процессов программной инженерии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Действия, которые могут выполняться в </a:t>
            </a:r>
            <a:r>
              <a:rPr lang="ru-RU" sz="2400" dirty="0" smtClean="0"/>
              <a:t>жизненном </a:t>
            </a:r>
            <a:r>
              <a:rPr lang="ru-RU" sz="2400" dirty="0"/>
              <a:t>цикле ПО, </a:t>
            </a:r>
            <a:r>
              <a:rPr lang="ru-RU" sz="2400" dirty="0" smtClean="0"/>
              <a:t>распределены </a:t>
            </a:r>
            <a:r>
              <a:rPr lang="ru-RU" sz="2400" dirty="0"/>
              <a:t>по двум категориям. Одна из них (с </a:t>
            </a:r>
            <a:r>
              <a:rPr lang="ru-RU" sz="2400" dirty="0" smtClean="0"/>
              <a:t>названием </a:t>
            </a:r>
            <a:r>
              <a:rPr lang="ru-RU" sz="2400" dirty="0"/>
              <a:t>«Процессы в контексте системы») </a:t>
            </a:r>
            <a:r>
              <a:rPr lang="ru-RU" sz="2400" dirty="0" smtClean="0"/>
              <a:t>описывает </a:t>
            </a:r>
            <a:r>
              <a:rPr lang="ru-RU" sz="2400" dirty="0"/>
              <a:t>процессы для работы с </a:t>
            </a:r>
            <a:r>
              <a:rPr lang="ru-RU" sz="2400" dirty="0" smtClean="0"/>
              <a:t>автономным программным </a:t>
            </a:r>
            <a:r>
              <a:rPr lang="ru-RU" sz="2400" dirty="0"/>
              <a:t>продуктом. Другая категория (с </a:t>
            </a:r>
            <a:r>
              <a:rPr lang="ru-RU" sz="2400" dirty="0" smtClean="0"/>
              <a:t>именем «Специальные </a:t>
            </a:r>
            <a:r>
              <a:rPr lang="ru-RU" sz="2400" dirty="0"/>
              <a:t>процессы </a:t>
            </a:r>
            <a:r>
              <a:rPr lang="ru-RU" sz="2400" dirty="0" smtClean="0"/>
              <a:t>программных </a:t>
            </a:r>
            <a:r>
              <a:rPr lang="ru-RU" sz="2400" dirty="0"/>
              <a:t>средств») содержит процессы в </a:t>
            </a:r>
            <a:r>
              <a:rPr lang="ru-RU" sz="2400" dirty="0" smtClean="0"/>
              <a:t>отношении </a:t>
            </a:r>
            <a:r>
              <a:rPr lang="ru-RU" sz="2400" dirty="0"/>
              <a:t>программного продукта, являющегося частью более крупной системы</a:t>
            </a:r>
            <a:r>
              <a:rPr lang="ru-RU" sz="2400" dirty="0" smtClean="0"/>
              <a:t>.</a:t>
            </a:r>
          </a:p>
          <a:p>
            <a:r>
              <a:rPr lang="ru-RU" sz="2400" dirty="0" smtClean="0"/>
              <a:t>Сосредоточимся на некоторых </a:t>
            </a:r>
            <a:r>
              <a:rPr lang="ru-RU" sz="2400" dirty="0"/>
              <a:t>процессах первой категории, которые принадлежат к четырем группам: «Процессы соглашения», «Процессы организационного </a:t>
            </a:r>
            <a:r>
              <a:rPr lang="ru-RU" sz="2400" dirty="0" smtClean="0"/>
              <a:t>обеспечения </a:t>
            </a:r>
            <a:r>
              <a:rPr lang="ru-RU" sz="2400" dirty="0"/>
              <a:t>проекта», «Процессы проекта» и «Технические процессы».</a:t>
            </a:r>
          </a:p>
        </p:txBody>
      </p:sp>
    </p:spTree>
    <p:extLst>
      <p:ext uri="{BB962C8B-B14F-4D97-AF65-F5344CB8AC3E}">
        <p14:creationId xmlns:p14="http://schemas.microsoft.com/office/powerpoint/2010/main" val="15075787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Каскадная модель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i="1" dirty="0"/>
              <a:t>Каскадная </a:t>
            </a:r>
            <a:r>
              <a:rPr lang="ru-RU" i="1" dirty="0" smtClean="0"/>
              <a:t>модель </a:t>
            </a:r>
            <a:r>
              <a:rPr lang="ru-RU" dirty="0" smtClean="0"/>
              <a:t>предусматривает </a:t>
            </a:r>
            <a:r>
              <a:rPr lang="ru-RU" dirty="0"/>
              <a:t>последовательное выполнение всех этапов проекта в строго фиксированном порядке. </a:t>
            </a:r>
            <a:endParaRPr lang="ru-RU" dirty="0" smtClean="0"/>
          </a:p>
          <a:p>
            <a:r>
              <a:rPr lang="ru-RU" dirty="0" smtClean="0"/>
              <a:t>Переход </a:t>
            </a:r>
            <a:r>
              <a:rPr lang="ru-RU" dirty="0"/>
              <a:t>на следующий этап означает полное завершение работ на предыдущем этапе. </a:t>
            </a:r>
          </a:p>
        </p:txBody>
      </p:sp>
      <p:pic>
        <p:nvPicPr>
          <p:cNvPr id="1030" name="Picture 6" descr="Каскадная модель ЖЦ ИС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" t="-374" r="3124" b="7522"/>
          <a:stretch/>
        </p:blipFill>
        <p:spPr bwMode="auto">
          <a:xfrm>
            <a:off x="5182557" y="3679392"/>
            <a:ext cx="5966157" cy="213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71467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Поэтапная модель с промежуточным </a:t>
            </a:r>
            <a:r>
              <a:rPr lang="ru-RU" dirty="0" smtClean="0"/>
              <a:t>контролем (Итерационная)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Поэтапная модель с промежуточным </a:t>
            </a:r>
            <a:r>
              <a:rPr lang="ru-RU" dirty="0" smtClean="0"/>
              <a:t>контролем – </a:t>
            </a:r>
            <a:r>
              <a:rPr lang="ru-RU" dirty="0"/>
              <a:t>разработка ИС ведется итерациями с циклами обратной связи между этапами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Межэтапные </a:t>
            </a:r>
            <a:r>
              <a:rPr lang="ru-RU" dirty="0"/>
              <a:t>корректировки позволяют учитывать реально существующее взаимовлияние результатов разработки на различных этапах</a:t>
            </a:r>
            <a:r>
              <a:rPr lang="ru-RU" dirty="0" smtClean="0"/>
              <a:t>.</a:t>
            </a:r>
          </a:p>
          <a:p>
            <a:r>
              <a:rPr lang="ru-RU" dirty="0" smtClean="0"/>
              <a:t>Время </a:t>
            </a:r>
            <a:r>
              <a:rPr lang="ru-RU" dirty="0"/>
              <a:t>жизни каждого из этапов растягивается на весь период разработки. </a:t>
            </a:r>
          </a:p>
        </p:txBody>
      </p:sp>
      <p:pic>
        <p:nvPicPr>
          <p:cNvPr id="2050" name="Picture 2" descr="Поэтапная модель с промежуточным контролем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238" y="2935408"/>
            <a:ext cx="4937125" cy="1844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98585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Инкрементная модель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97278" y="1845733"/>
            <a:ext cx="4937760" cy="419275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Инкрементная модель жизненного цикла представляет собой пример </a:t>
            </a:r>
            <a:r>
              <a:rPr lang="ru-RU" dirty="0" smtClean="0"/>
              <a:t>такого </a:t>
            </a:r>
            <a:r>
              <a:rPr lang="ru-RU" dirty="0"/>
              <a:t>подхода к разработке программного обеспечения ИС, который предполагает разбиение жизненного цикла проекта на последовательность итераций, каждая из которых напоминает «мини-проект», включающий все фазы жизненного </a:t>
            </a:r>
            <a:r>
              <a:rPr lang="ru-RU" dirty="0" smtClean="0"/>
              <a:t>цикла. </a:t>
            </a:r>
            <a:endParaRPr lang="ru-RU" dirty="0"/>
          </a:p>
          <a:p>
            <a:r>
              <a:rPr lang="ru-RU" dirty="0"/>
              <a:t>При этом на каждой итерации получается работающая версия программной системы, обладающая функциональностью всех предыдущих плюс текущей итерации. В результате финальной итерации получается конечный продукт, обеспечивающий реализацию всех требований. </a:t>
            </a:r>
          </a:p>
        </p:txBody>
      </p:sp>
      <p:pic>
        <p:nvPicPr>
          <p:cNvPr id="4100" name="Picture 4" descr="Инкрементная модель., Спиральная модель. - Проектирование информационных  систем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038" y="2398144"/>
            <a:ext cx="5733753" cy="2318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01848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Спиральная модель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Спиральная модель </a:t>
            </a:r>
            <a:r>
              <a:rPr lang="ru-RU" dirty="0" smtClean="0"/>
              <a:t>– </a:t>
            </a:r>
            <a:r>
              <a:rPr lang="ru-RU" dirty="0"/>
              <a:t>на каждом витке спирали</a:t>
            </a:r>
            <a:r>
              <a:rPr lang="ru-RU" dirty="0" smtClean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выполняется </a:t>
            </a:r>
            <a:r>
              <a:rPr lang="ru-RU" dirty="0"/>
              <a:t>создание очередной версии продукта</a:t>
            </a:r>
            <a:r>
              <a:rPr lang="ru-RU" dirty="0" smtClean="0"/>
              <a:t>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уточняются </a:t>
            </a:r>
            <a:r>
              <a:rPr lang="ru-RU" dirty="0"/>
              <a:t>требования проекта</a:t>
            </a:r>
            <a:r>
              <a:rPr lang="ru-RU" dirty="0" smtClean="0"/>
              <a:t>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определяется </a:t>
            </a:r>
            <a:r>
              <a:rPr lang="ru-RU" dirty="0"/>
              <a:t>его качество</a:t>
            </a:r>
            <a:r>
              <a:rPr lang="ru-RU" dirty="0" smtClean="0"/>
              <a:t>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планируются </a:t>
            </a:r>
            <a:r>
              <a:rPr lang="ru-RU" dirty="0"/>
              <a:t>работы следующего витка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Особое </a:t>
            </a:r>
            <a:r>
              <a:rPr lang="ru-RU" dirty="0"/>
              <a:t>внимание уделяется начальным этапам разработки – анализу и проектированию, где реализуемость тех или иных технических решений проверяется и обосновывается посредством создания прототипов (макетирования</a:t>
            </a:r>
            <a:r>
              <a:rPr lang="ru-RU" dirty="0" smtClean="0"/>
              <a:t>).</a:t>
            </a:r>
            <a:endParaRPr lang="ru-RU" dirty="0"/>
          </a:p>
        </p:txBody>
      </p:sp>
      <p:pic>
        <p:nvPicPr>
          <p:cNvPr id="3074" name="Picture 2" descr="Спиральная модель ЖЦ ИС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238" y="2390461"/>
            <a:ext cx="4937125" cy="2934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31265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На практике наибольшее распространение получили две основные модели жизненного цикла: </a:t>
            </a:r>
            <a:endParaRPr lang="ru-RU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 smtClean="0"/>
              <a:t>каскадная </a:t>
            </a:r>
            <a:r>
              <a:rPr lang="ru-RU" sz="2400" dirty="0"/>
              <a:t>модель (характерна для периода 1970-1985 гг.); </a:t>
            </a:r>
            <a:endParaRPr lang="ru-RU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 smtClean="0"/>
              <a:t>спиральная </a:t>
            </a:r>
            <a:r>
              <a:rPr lang="ru-RU" sz="2400" dirty="0"/>
              <a:t>модель (характерна для периода после 1986 г.). </a:t>
            </a:r>
          </a:p>
        </p:txBody>
      </p:sp>
    </p:spTree>
    <p:extLst>
      <p:ext uri="{BB962C8B-B14F-4D97-AF65-F5344CB8AC3E}">
        <p14:creationId xmlns:p14="http://schemas.microsoft.com/office/powerpoint/2010/main" val="18341440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574260" cy="1450757"/>
          </a:xfrm>
        </p:spPr>
        <p:txBody>
          <a:bodyPr/>
          <a:lstStyle/>
          <a:p>
            <a:r>
              <a:rPr lang="ru-RU" dirty="0"/>
              <a:t>Модели качества процессов разработки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60175"/>
          </a:xfrm>
        </p:spPr>
        <p:txBody>
          <a:bodyPr>
            <a:normAutofit/>
          </a:bodyPr>
          <a:lstStyle/>
          <a:p>
            <a:r>
              <a:rPr lang="ru-RU" dirty="0" smtClean="0"/>
              <a:t>Наиболее авторитетна: </a:t>
            </a:r>
            <a:r>
              <a:rPr lang="ru-RU" b="1" dirty="0" err="1" smtClean="0"/>
              <a:t>Capability</a:t>
            </a:r>
            <a:r>
              <a:rPr lang="ru-RU" b="1" dirty="0" smtClean="0"/>
              <a:t> </a:t>
            </a:r>
            <a:r>
              <a:rPr lang="ru-RU" b="1" dirty="0" err="1"/>
              <a:t>Maturity</a:t>
            </a:r>
            <a:r>
              <a:rPr lang="ru-RU" b="1" dirty="0"/>
              <a:t> </a:t>
            </a:r>
            <a:r>
              <a:rPr lang="ru-RU" b="1" dirty="0" err="1"/>
              <a:t>Model</a:t>
            </a:r>
            <a:r>
              <a:rPr lang="ru-RU" b="1" dirty="0"/>
              <a:t> </a:t>
            </a:r>
            <a:r>
              <a:rPr lang="ru-RU" dirty="0"/>
              <a:t>— модель зрелости возможностей (модель полноты потенциала) создания ПО: эволюционная модель развития способности компании разрабатывать программное обеспечение</a:t>
            </a:r>
            <a:r>
              <a:rPr lang="ru-RU" dirty="0" smtClean="0"/>
              <a:t>. Уровни зрелости:</a:t>
            </a:r>
          </a:p>
          <a:p>
            <a:pPr marL="0" indent="0">
              <a:buNone/>
            </a:pPr>
            <a:r>
              <a:rPr lang="ru-RU" dirty="0" smtClean="0"/>
              <a:t>1. Начальный</a:t>
            </a:r>
            <a:r>
              <a:rPr lang="ru-RU" dirty="0"/>
              <a:t>. Самый примитивный статус организации. Организация способна разрабатывать ПО. Организация не имеет явно осознанного процесса, и качество продукта целиком определяется индивидуальными способностями разработчиков. Один проявляет инициативу, и команда следует его указаниям. Успех одного проекта не гарантирует успех другого. При завершении проекта не фиксируются данные о трудозатратах, расписании и качестве.</a:t>
            </a:r>
          </a:p>
          <a:p>
            <a:pPr marL="0" indent="0">
              <a:buNone/>
            </a:pPr>
            <a:r>
              <a:rPr lang="ru-RU" dirty="0" smtClean="0"/>
              <a:t>2. Повторяемый</a:t>
            </a:r>
            <a:r>
              <a:rPr lang="ru-RU" dirty="0"/>
              <a:t>. В некоторой степени отслеживается процесс. Делаются записи о трудозатратах и планах. Функциональность каждого проекта описана в письменной форме. В середине 1999 года лишь 20 % организаций имели 2-й уровень или выше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346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3. Установленный</a:t>
            </a:r>
            <a:r>
              <a:rPr lang="ru-RU" dirty="0"/>
              <a:t>. Имеют определённый, документированный и установленный процесс работы, не зависящий от отдельных личностей. Вводятся согласованные профессиональные стандарты, а разработчики их выполняют. Такие организации в состоянии достаточно надёжно предсказывать затраты на проекты, аналогичные выполненным ранее.</a:t>
            </a:r>
          </a:p>
          <a:p>
            <a:pPr marL="0" indent="0">
              <a:buNone/>
            </a:pPr>
            <a:r>
              <a:rPr lang="ru-RU" dirty="0" smtClean="0"/>
              <a:t>4. Управляемый</a:t>
            </a:r>
            <a:r>
              <a:rPr lang="ru-RU" dirty="0"/>
              <a:t>. Могут точно предсказать сроки и стоимость работ. Есть база данных накопленных измерений, но нет изменений при появлении новых технологий и парадигм.</a:t>
            </a:r>
          </a:p>
          <a:p>
            <a:pPr marL="0" indent="0">
              <a:buNone/>
            </a:pPr>
            <a:r>
              <a:rPr lang="ru-RU" smtClean="0"/>
              <a:t>5. Оптимизированный</a:t>
            </a:r>
            <a:r>
              <a:rPr lang="ru-RU" dirty="0"/>
              <a:t>. Есть постоянно действующая процедура поиска и освоения новых и улучшенных методов и инструментов.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433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462116" cy="1450757"/>
          </a:xfrm>
        </p:spPr>
        <p:txBody>
          <a:bodyPr>
            <a:normAutofit/>
          </a:bodyPr>
          <a:lstStyle/>
          <a:p>
            <a:r>
              <a:rPr lang="ru-RU" sz="4400" dirty="0"/>
              <a:t>Регламентация процессов проектирования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ГОСТ 34.601-90 Информационная технология. Комплекс стандартов на автоматизированные системы. Автоматизированные системы. Стадии создания. </a:t>
            </a:r>
          </a:p>
          <a:p>
            <a:r>
              <a:rPr lang="en-US" dirty="0"/>
              <a:t>ISO/IEC </a:t>
            </a:r>
            <a:r>
              <a:rPr lang="en-US" dirty="0" smtClean="0"/>
              <a:t>12207:</a:t>
            </a:r>
            <a:r>
              <a:rPr lang="ru-RU" dirty="0" smtClean="0"/>
              <a:t>2008</a:t>
            </a:r>
            <a:r>
              <a:rPr lang="en-US" dirty="0" smtClean="0"/>
              <a:t> </a:t>
            </a:r>
            <a:r>
              <a:rPr lang="en-US" dirty="0"/>
              <a:t>Information technology - Software life cycle processes (</a:t>
            </a:r>
            <a:r>
              <a:rPr lang="ru-RU" dirty="0"/>
              <a:t>Информационные технологии. Процессы жизненного цикла программного обеспечения</a:t>
            </a:r>
            <a:r>
              <a:rPr lang="ru-RU" dirty="0" smtClean="0"/>
              <a:t>)</a:t>
            </a:r>
          </a:p>
          <a:p>
            <a:r>
              <a:rPr lang="en-US" i="1" dirty="0" smtClean="0"/>
              <a:t>ISO </a:t>
            </a:r>
            <a:r>
              <a:rPr lang="en-US" i="1" dirty="0"/>
              <a:t>- International Organization of Standardization - </a:t>
            </a:r>
            <a:r>
              <a:rPr lang="ru-RU" i="1" dirty="0"/>
              <a:t>Международная организация по стандартизации, </a:t>
            </a:r>
            <a:r>
              <a:rPr lang="en-US" i="1" dirty="0"/>
              <a:t>IEC - International </a:t>
            </a:r>
            <a:r>
              <a:rPr lang="en-US" i="1" dirty="0" err="1"/>
              <a:t>Electrotechnical</a:t>
            </a:r>
            <a:r>
              <a:rPr lang="en-US" i="1" dirty="0"/>
              <a:t> Commission - </a:t>
            </a:r>
            <a:r>
              <a:rPr lang="ru-RU" i="1" dirty="0"/>
              <a:t>Международная комиссия по </a:t>
            </a:r>
            <a:r>
              <a:rPr lang="ru-RU" i="1" dirty="0" smtClean="0"/>
              <a:t>электротехнике</a:t>
            </a:r>
            <a:endParaRPr lang="ru-RU" i="1" dirty="0"/>
          </a:p>
          <a:p>
            <a:r>
              <a:rPr lang="en-US" dirty="0"/>
              <a:t>ISO/IEC 15288  Systems engineering. System life cycle processes (</a:t>
            </a:r>
            <a:r>
              <a:rPr lang="ru-RU" dirty="0"/>
              <a:t>Системотехника. Процессы жизненного цикла системы)</a:t>
            </a:r>
          </a:p>
          <a:p>
            <a:r>
              <a:rPr lang="ru-RU" dirty="0"/>
              <a:t>Методика </a:t>
            </a:r>
            <a:r>
              <a:rPr lang="ru-RU" dirty="0" err="1"/>
              <a:t>Oracle</a:t>
            </a:r>
            <a:r>
              <a:rPr lang="ru-RU" dirty="0"/>
              <a:t> CDM (</a:t>
            </a:r>
            <a:r>
              <a:rPr lang="ru-RU" dirty="0" err="1"/>
              <a:t>Custom</a:t>
            </a:r>
            <a:r>
              <a:rPr lang="ru-RU" dirty="0"/>
              <a:t> </a:t>
            </a:r>
            <a:r>
              <a:rPr lang="ru-RU" dirty="0" err="1"/>
              <a:t>Development</a:t>
            </a:r>
            <a:r>
              <a:rPr lang="ru-RU" dirty="0"/>
              <a:t> </a:t>
            </a:r>
            <a:r>
              <a:rPr lang="ru-RU" dirty="0" err="1"/>
              <a:t>Method</a:t>
            </a:r>
            <a:r>
              <a:rPr lang="ru-RU" dirty="0"/>
              <a:t>) по разработке прикладных информационных систем под заказ - конкретный материал, детализированный до уровня заготовок проектных документов, </a:t>
            </a:r>
            <a:r>
              <a:rPr lang="ru-RU" dirty="0" smtClean="0"/>
              <a:t>рассчитанных </a:t>
            </a:r>
            <a:r>
              <a:rPr lang="ru-RU" dirty="0"/>
              <a:t>на прямое использование в проектах АС с опорой на инструментарий </a:t>
            </a:r>
            <a:r>
              <a:rPr lang="ru-RU" dirty="0" err="1"/>
              <a:t>Oracle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503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Стадии ЖЦ в некоторых стандартах</a:t>
            </a:r>
            <a:endParaRPr lang="ru-RU" dirty="0"/>
          </a:p>
        </p:txBody>
      </p:sp>
      <p:graphicFrame>
        <p:nvGraphicFramePr>
          <p:cNvPr id="85" name="Объект 8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5419806"/>
              </p:ext>
            </p:extLst>
          </p:nvPr>
        </p:nvGraphicFramePr>
        <p:xfrm>
          <a:off x="1096963" y="1846263"/>
          <a:ext cx="10058400" cy="468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114683621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05051129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752632688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666192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ru-RU" sz="1800" dirty="0" smtClean="0">
                          <a:solidFill>
                            <a:schemeClr val="tx1"/>
                          </a:solidFill>
                        </a:rPr>
                        <a:t>ISO/IEC</a:t>
                      </a:r>
                      <a:r>
                        <a:rPr kumimoji="0" lang="ru-RU" altLang="ru-RU" sz="1800" dirty="0" smtClean="0">
                          <a:solidFill>
                            <a:schemeClr val="tx1"/>
                          </a:solidFill>
                        </a:rPr>
                        <a:t> 12207</a:t>
                      </a:r>
                      <a:r>
                        <a:rPr kumimoji="0" lang="ru-RU" altLang="ru-RU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endParaRPr kumimoji="0" lang="ru-RU" altLang="ru-RU" dirty="0" smtClean="0">
                        <a:solidFill>
                          <a:schemeClr val="tx1"/>
                        </a:solidFill>
                        <a:latin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/>
                      <a:r>
                        <a:rPr kumimoji="0" lang="en-US" altLang="ru-RU" sz="1800" dirty="0" smtClean="0">
                          <a:solidFill>
                            <a:schemeClr val="tx1"/>
                          </a:solidFill>
                        </a:rPr>
                        <a:t>ISO/IEC 15288</a:t>
                      </a:r>
                      <a:r>
                        <a:rPr kumimoji="0" lang="ru-RU" altLang="ru-RU" sz="1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kumimoji="0" lang="ru-RU" altLang="ru-RU" sz="1800" dirty="0" smtClean="0">
                        <a:solidFill>
                          <a:schemeClr val="tx1"/>
                        </a:solidFill>
                        <a:latin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altLang="ru-RU" dirty="0" smtClean="0">
                          <a:solidFill>
                            <a:schemeClr val="tx1"/>
                          </a:solidFill>
                        </a:rPr>
                        <a:t>Методика </a:t>
                      </a:r>
                      <a:r>
                        <a:rPr kumimoji="0" lang="ru-RU" altLang="ru-RU" dirty="0" err="1" smtClean="0">
                          <a:solidFill>
                            <a:schemeClr val="tx1"/>
                          </a:solidFill>
                        </a:rPr>
                        <a:t>Oracle</a:t>
                      </a:r>
                      <a:r>
                        <a:rPr kumimoji="0" lang="ru-RU" altLang="ru-RU" dirty="0" smtClean="0">
                          <a:solidFill>
                            <a:schemeClr val="tx1"/>
                          </a:solidFill>
                        </a:rPr>
                        <a:t> CDM</a:t>
                      </a:r>
                      <a:endParaRPr kumimoji="0" lang="ru-RU" altLang="ru-RU" dirty="0" smtClean="0">
                        <a:solidFill>
                          <a:schemeClr val="tx1"/>
                        </a:solidFill>
                        <a:latin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ru-RU" sz="1800" dirty="0" smtClean="0">
                          <a:solidFill>
                            <a:schemeClr val="tx1"/>
                          </a:solidFill>
                        </a:rPr>
                        <a:t>ГОСТ 34</a:t>
                      </a:r>
                      <a:endParaRPr kumimoji="0" lang="ru-RU" altLang="ru-RU" dirty="0" smtClean="0">
                        <a:solidFill>
                          <a:schemeClr val="tx1"/>
                        </a:solidFill>
                        <a:latin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84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ru-RU" sz="1800" dirty="0" smtClean="0"/>
                        <a:t>Формирование требований к ПО</a:t>
                      </a:r>
                      <a:endParaRPr lang="ru-RU" altLang="ru-RU" sz="1800" b="1" dirty="0" smtClean="0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altLang="ru-RU" sz="1800" dirty="0" smtClean="0"/>
                        <a:t>Формирование концепции</a:t>
                      </a:r>
                      <a:endParaRPr kumimoji="0" lang="ru-RU" altLang="ru-RU" sz="1800" dirty="0" smtClean="0">
                        <a:ea typeface="Arial Unicode MS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altLang="ru-RU" sz="1800" dirty="0" smtClean="0"/>
                        <a:t>Определение требований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altLang="ru-RU" sz="1800" dirty="0" smtClean="0"/>
                        <a:t>ФТ - Формирование требований к АС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141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altLang="ru-RU" sz="1800" dirty="0" smtClean="0"/>
                        <a:t>Проектирование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altLang="ru-RU" sz="1800" dirty="0" smtClean="0"/>
                        <a:t>Разработка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altLang="ru-RU" sz="1800" dirty="0" smtClean="0"/>
                        <a:t>Анализ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altLang="ru-RU" sz="1800" dirty="0" smtClean="0"/>
                        <a:t>РК - Разработка концепции АС</a:t>
                      </a:r>
                      <a:endParaRPr kumimoji="0" lang="ru-RU" altLang="ru-RU" sz="1800" dirty="0" smtClean="0"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438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altLang="ru-RU" sz="1800" dirty="0" smtClean="0"/>
                        <a:t>Реализация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altLang="ru-RU" sz="1800" dirty="0" smtClean="0"/>
                        <a:t>Реализация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altLang="ru-RU" sz="1800" dirty="0" smtClean="0"/>
                        <a:t>Проектирование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altLang="ru-RU" sz="1800" dirty="0" smtClean="0"/>
                        <a:t>ТЗ - Техническое задание на АС</a:t>
                      </a:r>
                      <a:endParaRPr kumimoji="0" lang="ru-RU" altLang="ru-RU" sz="1800" dirty="0" smtClean="0"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330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altLang="ru-RU" sz="1800" dirty="0" smtClean="0"/>
                        <a:t>Тестирование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altLang="ru-RU" sz="1800" dirty="0" smtClean="0"/>
                        <a:t>Эксплуатация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altLang="ru-RU" sz="1800" dirty="0" smtClean="0"/>
                        <a:t>Реализация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altLang="ru-RU" sz="1800" dirty="0" smtClean="0"/>
                        <a:t>ЭП - Эскизный проект</a:t>
                      </a:r>
                      <a:endParaRPr kumimoji="0" lang="ru-RU" altLang="ru-RU" sz="1800" dirty="0" smtClean="0"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560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ru-RU" sz="1800" dirty="0" smtClean="0"/>
                        <a:t>Ввод в действие</a:t>
                      </a:r>
                      <a:endParaRPr lang="ru-RU" altLang="ru-RU" sz="1800" b="1" dirty="0" smtClean="0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altLang="ru-RU" sz="1800" dirty="0" smtClean="0"/>
                        <a:t>Поддержка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altLang="ru-RU" sz="1800" dirty="0" smtClean="0"/>
                        <a:t>Внедрение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altLang="ru-RU" sz="1800" dirty="0" smtClean="0"/>
                        <a:t>ТП - Технический проект</a:t>
                      </a:r>
                      <a:endParaRPr kumimoji="0" lang="ru-RU" altLang="ru-RU" sz="1800" dirty="0" smtClean="0"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697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ru-RU" sz="1800" dirty="0" smtClean="0"/>
                        <a:t>Эксплуатация и сопровождение</a:t>
                      </a:r>
                      <a:endParaRPr lang="ru-RU" altLang="ru-RU" sz="1800" b="1" dirty="0" smtClean="0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altLang="ru-RU" sz="1800" dirty="0" smtClean="0"/>
                        <a:t>Снятие с эксплуатации</a:t>
                      </a:r>
                      <a:endParaRPr kumimoji="0" lang="ru-RU" altLang="ru-RU" sz="1800" dirty="0" smtClean="0">
                        <a:ea typeface="Arial Unicode MS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altLang="ru-RU" sz="1800" dirty="0" smtClean="0"/>
                        <a:t>Эксплуатация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altLang="ru-RU" sz="1800" dirty="0" smtClean="0"/>
                        <a:t>РД - Рабочая документация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616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ru-RU" altLang="ru-RU" sz="1800" dirty="0" smtClean="0"/>
                        <a:t>Снятие с эксплуатации</a:t>
                      </a:r>
                      <a:endParaRPr lang="ru-RU" altLang="ru-RU" sz="1800" b="1" dirty="0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altLang="ru-RU" sz="1800" dirty="0" smtClean="0"/>
                        <a:t>ВД - Ввод в действие</a:t>
                      </a:r>
                      <a:endParaRPr kumimoji="0" lang="ru-RU" altLang="ru-RU" sz="1800" dirty="0" smtClean="0"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615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endParaRPr lang="ru-RU" altLang="ru-RU" sz="1800" b="1" dirty="0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altLang="ru-RU" sz="1800" dirty="0" err="1" smtClean="0"/>
                        <a:t>Сп</a:t>
                      </a:r>
                      <a:r>
                        <a:rPr kumimoji="0" lang="ru-RU" altLang="ru-RU" sz="1800" dirty="0" smtClean="0"/>
                        <a:t> - Сопровождение АС</a:t>
                      </a:r>
                      <a:endParaRPr kumimoji="0" lang="ru-RU" altLang="ru-RU" sz="1800" dirty="0" smtClean="0"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147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457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Oracle</a:t>
            </a:r>
            <a:r>
              <a:rPr lang="ru-RU" dirty="0"/>
              <a:t> CDM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63692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Методика </a:t>
            </a:r>
            <a:r>
              <a:rPr lang="en-US" dirty="0" smtClean="0"/>
              <a:t>Oracle</a:t>
            </a:r>
            <a:r>
              <a:rPr lang="ru-RU" dirty="0" smtClean="0"/>
              <a:t> </a:t>
            </a:r>
            <a:r>
              <a:rPr lang="ru-RU" dirty="0"/>
              <a:t>CDM </a:t>
            </a:r>
            <a:r>
              <a:rPr lang="ru-RU" dirty="0" smtClean="0"/>
              <a:t>выделяет</a:t>
            </a:r>
            <a:r>
              <a:rPr lang="en-US" dirty="0" smtClean="0"/>
              <a:t> </a:t>
            </a:r>
            <a:r>
              <a:rPr lang="ru-RU" dirty="0" smtClean="0"/>
              <a:t>из ЖЦ </a:t>
            </a:r>
            <a:r>
              <a:rPr lang="ru-RU" dirty="0"/>
              <a:t>следующие процессы: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RD </a:t>
            </a:r>
            <a:r>
              <a:rPr lang="ru-RU" dirty="0"/>
              <a:t>- Определение производственных требований,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ES - Исследование существующих систем,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TA - Определение технической архитектуры,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DB - Проектирование и построение БД,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MD - Проектирование и реализация модулей,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CV - Конвертирование данных,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DO - Документирование,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TE - Тестирование,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TR - Обучение,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TS - Переход к новой системе,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PS - Поддержка и сопровождение.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489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Процессы соглашения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Процессы соглашения </a:t>
            </a:r>
            <a:r>
              <a:rPr lang="ru-RU" sz="2400" dirty="0"/>
              <a:t>состоят из двух процессов, которые </a:t>
            </a:r>
            <a:r>
              <a:rPr lang="ru-RU" sz="2400" dirty="0" smtClean="0"/>
              <a:t>определяют </a:t>
            </a:r>
            <a:r>
              <a:rPr lang="ru-RU" sz="2400" dirty="0"/>
              <a:t>действия, </a:t>
            </a:r>
            <a:r>
              <a:rPr lang="ru-RU" sz="2400" dirty="0" smtClean="0"/>
              <a:t>необходимые </a:t>
            </a:r>
            <a:r>
              <a:rPr lang="ru-RU" sz="2400" dirty="0"/>
              <a:t>для выработки соглашений между двумя организациями. Если реализуется процесс приобретения, то он </a:t>
            </a:r>
            <a:r>
              <a:rPr lang="ru-RU" sz="2400" dirty="0" smtClean="0"/>
              <a:t>обеспечивает </a:t>
            </a:r>
            <a:r>
              <a:rPr lang="ru-RU" sz="2400" dirty="0"/>
              <a:t>средства для </a:t>
            </a:r>
            <a:r>
              <a:rPr lang="ru-RU" sz="2400" dirty="0" smtClean="0"/>
              <a:t>проведения </a:t>
            </a:r>
            <a:r>
              <a:rPr lang="ru-RU" sz="2400" dirty="0"/>
              <a:t>деловой деятельности с </a:t>
            </a:r>
            <a:r>
              <a:rPr lang="ru-RU" sz="2400" dirty="0" smtClean="0"/>
              <a:t>поставщиком </a:t>
            </a:r>
            <a:r>
              <a:rPr lang="ru-RU" sz="2400" dirty="0"/>
              <a:t>предоставляемых продуктов. Если реализуется </a:t>
            </a:r>
            <a:r>
              <a:rPr lang="ru-RU" sz="2400" dirty="0" smtClean="0"/>
              <a:t>процесс </a:t>
            </a:r>
            <a:r>
              <a:rPr lang="ru-RU" sz="2400" dirty="0"/>
              <a:t>поставки, то он </a:t>
            </a:r>
            <a:r>
              <a:rPr lang="ru-RU" sz="2400" dirty="0" smtClean="0"/>
              <a:t>обеспечивает </a:t>
            </a:r>
            <a:r>
              <a:rPr lang="ru-RU" sz="2400" dirty="0"/>
              <a:t>средства для </a:t>
            </a:r>
            <a:r>
              <a:rPr lang="ru-RU" sz="2400" dirty="0" smtClean="0"/>
              <a:t>проведения </a:t>
            </a:r>
            <a:r>
              <a:rPr lang="ru-RU" sz="2400" dirty="0"/>
              <a:t>проекта, результатом которого является продукт, </a:t>
            </a:r>
            <a:r>
              <a:rPr lang="ru-RU" sz="2400" dirty="0" smtClean="0"/>
              <a:t>наставляемый </a:t>
            </a:r>
            <a:r>
              <a:rPr lang="ru-RU" sz="2400" dirty="0"/>
              <a:t>приобретающей стороне. </a:t>
            </a:r>
          </a:p>
        </p:txBody>
      </p:sp>
    </p:spTree>
    <p:extLst>
      <p:ext uri="{BB962C8B-B14F-4D97-AF65-F5344CB8AC3E}">
        <p14:creationId xmlns:p14="http://schemas.microsoft.com/office/powerpoint/2010/main" val="3224118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9004" y="394977"/>
            <a:ext cx="10908965" cy="1450757"/>
          </a:xfrm>
        </p:spPr>
        <p:txBody>
          <a:bodyPr>
            <a:normAutofit/>
          </a:bodyPr>
          <a:lstStyle/>
          <a:p>
            <a:r>
              <a:rPr lang="ru-RU" sz="4000" dirty="0"/>
              <a:t>Процессы организационного обеспечения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48032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Процессы организационного обеспечения проекта </a:t>
            </a:r>
            <a:r>
              <a:rPr lang="ru-RU" sz="2400" dirty="0"/>
              <a:t>состоят из </a:t>
            </a:r>
            <a:r>
              <a:rPr lang="ru-RU" sz="2400" dirty="0" smtClean="0"/>
              <a:t>пяти </a:t>
            </a:r>
            <a:r>
              <a:rPr lang="ru-RU" sz="2400" dirty="0"/>
              <a:t>процессов, осуществляющих </a:t>
            </a:r>
            <a:r>
              <a:rPr lang="ru-RU" sz="2400" dirty="0" smtClean="0"/>
              <a:t>менеджмент </a:t>
            </a:r>
            <a:r>
              <a:rPr lang="ru-RU" sz="2400" dirty="0"/>
              <a:t>возможностей организаций для </a:t>
            </a:r>
            <a:r>
              <a:rPr lang="ru-RU" sz="2400" dirty="0" smtClean="0"/>
              <a:t>приобретения </a:t>
            </a:r>
            <a:r>
              <a:rPr lang="ru-RU" sz="2400" dirty="0"/>
              <a:t>и </a:t>
            </a:r>
            <a:r>
              <a:rPr lang="ru-RU" sz="2400" dirty="0" smtClean="0"/>
              <a:t>поставки </a:t>
            </a:r>
            <a:r>
              <a:rPr lang="ru-RU" sz="2400" dirty="0"/>
              <a:t>продуктов через </a:t>
            </a:r>
            <a:r>
              <a:rPr lang="ru-RU" sz="2400" dirty="0" smtClean="0"/>
              <a:t>инициализацию, поддержку </a:t>
            </a:r>
            <a:r>
              <a:rPr lang="ru-RU" sz="2400" dirty="0"/>
              <a:t>и управление проектами. Эти процессы </a:t>
            </a:r>
            <a:r>
              <a:rPr lang="ru-RU" sz="2400" dirty="0" smtClean="0"/>
              <a:t>обеспечивают </a:t>
            </a:r>
            <a:r>
              <a:rPr lang="ru-RU" sz="2400" dirty="0"/>
              <a:t>ресурсы и инфраструктуру, </a:t>
            </a:r>
            <a:r>
              <a:rPr lang="ru-RU" sz="2400" dirty="0" smtClean="0"/>
              <a:t>необходимые </a:t>
            </a:r>
            <a:r>
              <a:rPr lang="ru-RU" sz="2400" dirty="0"/>
              <a:t>для </a:t>
            </a:r>
            <a:r>
              <a:rPr lang="ru-RU" sz="2400" dirty="0" smtClean="0"/>
              <a:t>поддержки </a:t>
            </a:r>
            <a:r>
              <a:rPr lang="ru-RU" sz="2400" dirty="0"/>
              <a:t>проектов, и </a:t>
            </a:r>
            <a:r>
              <a:rPr lang="ru-RU" sz="2400" dirty="0" smtClean="0"/>
              <a:t>гарантируют </a:t>
            </a:r>
            <a:r>
              <a:rPr lang="ru-RU" sz="2400" dirty="0"/>
              <a:t>удовлетворение </a:t>
            </a:r>
            <a:r>
              <a:rPr lang="ru-RU" sz="2400" dirty="0" smtClean="0"/>
              <a:t>организационных </a:t>
            </a:r>
            <a:r>
              <a:rPr lang="ru-RU" sz="2400" dirty="0"/>
              <a:t>целей и </a:t>
            </a:r>
            <a:r>
              <a:rPr lang="ru-RU" sz="2400" dirty="0" smtClean="0"/>
              <a:t>установленных </a:t>
            </a:r>
            <a:r>
              <a:rPr lang="ru-RU" sz="2400" dirty="0"/>
              <a:t>соглашений. Они не </a:t>
            </a:r>
            <a:r>
              <a:rPr lang="ru-RU" sz="2400" dirty="0" smtClean="0"/>
              <a:t>претендуют </a:t>
            </a:r>
            <a:r>
              <a:rPr lang="ru-RU" sz="2400" dirty="0"/>
              <a:t>на роль </a:t>
            </a:r>
            <a:r>
              <a:rPr lang="ru-RU" sz="2400" dirty="0" smtClean="0"/>
              <a:t>полной совокупности </a:t>
            </a:r>
            <a:r>
              <a:rPr lang="ru-RU" sz="2400" dirty="0"/>
              <a:t>деловых процессов, реализующих </a:t>
            </a:r>
            <a:r>
              <a:rPr lang="ru-RU" sz="2400" dirty="0" smtClean="0"/>
              <a:t>менеджмент </a:t>
            </a:r>
            <a:r>
              <a:rPr lang="ru-RU" sz="2400" dirty="0"/>
              <a:t>деловой деятельности </a:t>
            </a:r>
            <a:r>
              <a:rPr lang="ru-RU" sz="2400" dirty="0" smtClean="0"/>
              <a:t>организации.</a:t>
            </a:r>
          </a:p>
        </p:txBody>
      </p:sp>
    </p:spTree>
    <p:extLst>
      <p:ext uri="{BB962C8B-B14F-4D97-AF65-F5344CB8AC3E}">
        <p14:creationId xmlns:p14="http://schemas.microsoft.com/office/powerpoint/2010/main" val="999020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Процессы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Существуют две разновидности процессов проекта. Процессы менеджмента проекта используются для </a:t>
            </a:r>
            <a:r>
              <a:rPr lang="ru-RU" sz="2400" dirty="0" smtClean="0"/>
              <a:t>планирования, </a:t>
            </a:r>
            <a:r>
              <a:rPr lang="ru-RU" sz="2400" dirty="0"/>
              <a:t>выполнения, оценки и управления продвижением проекта. Процессы поддержки </a:t>
            </a:r>
            <a:r>
              <a:rPr lang="ru-RU" sz="2400" dirty="0" smtClean="0"/>
              <a:t>проекта обеспечивают </a:t>
            </a:r>
            <a:r>
              <a:rPr lang="ru-RU" sz="2400" dirty="0"/>
              <a:t>выполнение специализированных целей </a:t>
            </a:r>
            <a:r>
              <a:rPr lang="ru-RU" sz="2400" dirty="0" smtClean="0"/>
              <a:t>менеджмента.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64461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Технические процессы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Технические процессы обеспечивают определение требований к системе, </a:t>
            </a:r>
            <a:r>
              <a:rPr lang="ru-RU" sz="2400" dirty="0" smtClean="0"/>
              <a:t>преобразование </a:t>
            </a:r>
            <a:r>
              <a:rPr lang="ru-RU" sz="2400" dirty="0"/>
              <a:t>требований в полезный продукт, применение продукта и изъятие </a:t>
            </a:r>
            <a:r>
              <a:rPr lang="ru-RU" sz="2400" dirty="0" smtClean="0"/>
              <a:t>продукта </a:t>
            </a:r>
            <a:r>
              <a:rPr lang="ru-RU" sz="2400" dirty="0"/>
              <a:t>из обращения, если он не используется.</a:t>
            </a:r>
          </a:p>
        </p:txBody>
      </p:sp>
    </p:spTree>
    <p:extLst>
      <p:ext uri="{BB962C8B-B14F-4D97-AF65-F5344CB8AC3E}">
        <p14:creationId xmlns:p14="http://schemas.microsoft.com/office/powerpoint/2010/main" val="1140315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создания ПО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Процесс создания ПО – множество взаимосвязанных процессов и результатов из выполнения, которые ведут к созданию программного продукта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Базовые процессы: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Разработка </a:t>
            </a:r>
            <a:r>
              <a:rPr lang="ru-RU" dirty="0"/>
              <a:t>спецификации ПО. Спецификация определяет все функции и действия, которые будет выполнять разрабатываемая система.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Проектирование </a:t>
            </a:r>
            <a:r>
              <a:rPr lang="ru-RU" dirty="0"/>
              <a:t>и реализация ПО.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Аттестация </a:t>
            </a:r>
            <a:r>
              <a:rPr lang="ru-RU" dirty="0"/>
              <a:t>ПО. Процесс непосредственной аттестации на соответствие требованиям заказчика.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Эволюция </a:t>
            </a:r>
            <a:r>
              <a:rPr lang="ru-RU" dirty="0"/>
              <a:t>ПО. Доработка с новыми требованиями.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Модели </a:t>
            </a:r>
            <a:r>
              <a:rPr lang="ru-RU" dirty="0"/>
              <a:t>создания ПО.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846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Спецификация ПО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Спецификация требований программного обеспечения</a:t>
            </a:r>
            <a:r>
              <a:rPr lang="ru-RU" dirty="0"/>
              <a:t> </a:t>
            </a:r>
            <a:r>
              <a:rPr lang="ru-RU" dirty="0" smtClean="0"/>
              <a:t>(</a:t>
            </a:r>
            <a:r>
              <a:rPr lang="ru-RU" dirty="0" err="1" smtClean="0"/>
              <a:t>software</a:t>
            </a:r>
            <a:r>
              <a:rPr lang="ru-RU" dirty="0" smtClean="0"/>
              <a:t> </a:t>
            </a:r>
            <a:r>
              <a:rPr lang="ru-RU" dirty="0" err="1"/>
              <a:t>requirements</a:t>
            </a:r>
            <a:r>
              <a:rPr lang="ru-RU" dirty="0"/>
              <a:t> </a:t>
            </a:r>
            <a:r>
              <a:rPr lang="ru-RU" dirty="0" err="1"/>
              <a:t>specification</a:t>
            </a:r>
            <a:r>
              <a:rPr lang="ru-RU" dirty="0"/>
              <a:t>, SRS) — структурированный набор требований/запросов (функциональность, производительность, конструктивные ограничения и атрибуты) к программному обеспечению и его внешним интерфейсам. (Определение на основе IEEE </a:t>
            </a:r>
            <a:r>
              <a:rPr lang="ru-RU" dirty="0" err="1"/>
              <a:t>Std</a:t>
            </a:r>
            <a:r>
              <a:rPr lang="ru-RU" dirty="0"/>
              <a:t> 1012:2004) Предназначен для того, чтобы установить базу для соглашения между заказчиком и разработчиком (или подрядчиками) о том, как должен функционировать программный продукт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Может включать ряд пользовательских сценариев (англ. </a:t>
            </a:r>
            <a:r>
              <a:rPr lang="ru-RU" dirty="0" err="1"/>
              <a:t>use</a:t>
            </a:r>
            <a:r>
              <a:rPr lang="ru-RU" dirty="0"/>
              <a:t> </a:t>
            </a:r>
            <a:r>
              <a:rPr lang="ru-RU" dirty="0" err="1"/>
              <a:t>cases</a:t>
            </a:r>
            <a:r>
              <a:rPr lang="ru-RU" dirty="0"/>
              <a:t>), которые описывают варианты взаимодействия между пользователями и программным обеспечением.</a:t>
            </a:r>
          </a:p>
        </p:txBody>
      </p:sp>
    </p:spTree>
    <p:extLst>
      <p:ext uri="{BB962C8B-B14F-4D97-AF65-F5344CB8AC3E}">
        <p14:creationId xmlns:p14="http://schemas.microsoft.com/office/powerpoint/2010/main" val="1439632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Аттестация ПО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Аттестация программного обеспечения</a:t>
            </a:r>
            <a:r>
              <a:rPr lang="ru-RU" dirty="0"/>
              <a:t> – это исследование программного обеспечения в целях определения его характеристик, свойств и идентификационных данных (признаков) c целью подтверждения соответствия требованиям ГОСТ Р 8.654-2009.</a:t>
            </a:r>
          </a:p>
          <a:p>
            <a:r>
              <a:rPr lang="ru-RU" dirty="0"/>
              <a:t>Все средства измерений с целью обеспечения единства измерений подвергаются оценке соответствия требованиям, установленным при утверждении их типа, если они используются в сфере действия государственного метрологического контроля и надзора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8616273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428</TotalTime>
  <Words>1963</Words>
  <Application>Microsoft Office PowerPoint</Application>
  <PresentationFormat>Широкоэкранный</PresentationFormat>
  <Paragraphs>167</Paragraphs>
  <Slides>29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6" baseType="lpstr">
      <vt:lpstr>Arial</vt:lpstr>
      <vt:lpstr>Arial Unicode MS</vt:lpstr>
      <vt:lpstr>Calibri</vt:lpstr>
      <vt:lpstr>Calibri Light</vt:lpstr>
      <vt:lpstr>Tahoma</vt:lpstr>
      <vt:lpstr>Times New Roman</vt:lpstr>
      <vt:lpstr>Ретро</vt:lpstr>
      <vt:lpstr>2. Жизненный цикл ПО</vt:lpstr>
      <vt:lpstr>Официальная классификация процессов программной инженерии</vt:lpstr>
      <vt:lpstr>Процессы соглашения</vt:lpstr>
      <vt:lpstr>Процессы организационного обеспечения проекта</vt:lpstr>
      <vt:lpstr>Процессы проекта</vt:lpstr>
      <vt:lpstr>Технические процессы</vt:lpstr>
      <vt:lpstr>Процесс создания ПО</vt:lpstr>
      <vt:lpstr>Спецификация ПО</vt:lpstr>
      <vt:lpstr>Аттестация ПО</vt:lpstr>
      <vt:lpstr>Сопровождение ПО</vt:lpstr>
      <vt:lpstr>Модели создания ПО</vt:lpstr>
      <vt:lpstr>2. Жизненный цикл программного обеспечения</vt:lpstr>
      <vt:lpstr>Презентация PowerPoint</vt:lpstr>
      <vt:lpstr>Процессы ЖЦ</vt:lpstr>
      <vt:lpstr>Презентация PowerPoint</vt:lpstr>
      <vt:lpstr>Презентация PowerPoint</vt:lpstr>
      <vt:lpstr>Базис процессов разработки ПО</vt:lpstr>
      <vt:lpstr>Презентация PowerPoint</vt:lpstr>
      <vt:lpstr>Модели ЖЦ</vt:lpstr>
      <vt:lpstr>Каскадная модель</vt:lpstr>
      <vt:lpstr>Поэтапная модель с промежуточным контролем (Итерационная)</vt:lpstr>
      <vt:lpstr>Инкрементная модель</vt:lpstr>
      <vt:lpstr>Спиральная модель</vt:lpstr>
      <vt:lpstr>Презентация PowerPoint</vt:lpstr>
      <vt:lpstr>Модели качества процессов разработки</vt:lpstr>
      <vt:lpstr>Презентация PowerPoint</vt:lpstr>
      <vt:lpstr>Регламентация процессов проектирования</vt:lpstr>
      <vt:lpstr>Стадии ЖЦ в некоторых стандартах</vt:lpstr>
      <vt:lpstr>Oracle CDM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Технология разработки программного обеспечения</dc:title>
  <dc:creator>Лилия Челищева</dc:creator>
  <cp:lastModifiedBy>229191</cp:lastModifiedBy>
  <cp:revision>22</cp:revision>
  <dcterms:created xsi:type="dcterms:W3CDTF">2022-09-01T21:55:52Z</dcterms:created>
  <dcterms:modified xsi:type="dcterms:W3CDTF">2022-09-05T08:48:47Z</dcterms:modified>
</cp:coreProperties>
</file>