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82" r:id="rId19"/>
    <p:sldId id="283" r:id="rId20"/>
    <p:sldId id="272" r:id="rId21"/>
    <p:sldId id="274" r:id="rId22"/>
    <p:sldId id="275" r:id="rId23"/>
    <p:sldId id="273" r:id="rId24"/>
    <p:sldId id="276" r:id="rId25"/>
    <p:sldId id="277" r:id="rId26"/>
    <p:sldId id="278" r:id="rId27"/>
    <p:sldId id="279" r:id="rId28"/>
    <p:sldId id="281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35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532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58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31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11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221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37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03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51494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51494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51494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65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07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98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/>
              <a:t>Повторение: модели ЖЦ</a:t>
            </a:r>
            <a:endParaRPr lang="ru-RU" sz="60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16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ОСНОВОПОЛАГАЮЩИЕ ПРИНЦИПЫ ГИБКОЙ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7744"/>
          </a:xfrm>
        </p:spPr>
        <p:txBody>
          <a:bodyPr>
            <a:noAutofit/>
          </a:bodyPr>
          <a:lstStyle/>
          <a:p>
            <a:r>
              <a:rPr lang="ru-RU" sz="2100" dirty="0"/>
              <a:t>1. Высшим приоритетом считается </a:t>
            </a:r>
            <a:r>
              <a:rPr lang="ru-RU" sz="2100" dirty="0" smtClean="0"/>
              <a:t>удовлетворение </a:t>
            </a:r>
            <a:r>
              <a:rPr lang="ru-RU" sz="2100" dirty="0"/>
              <a:t>пожеланий заказчика </a:t>
            </a:r>
            <a:r>
              <a:rPr lang="ru-RU" sz="2100" dirty="0" smtClean="0"/>
              <a:t>посредством </a:t>
            </a:r>
            <a:r>
              <a:rPr lang="ru-RU" sz="2100" dirty="0"/>
              <a:t>быстрой поставки полезного программного продукта с последующим </a:t>
            </a:r>
            <a:r>
              <a:rPr lang="ru-RU" sz="2100" dirty="0" smtClean="0"/>
              <a:t>непрерывным обновлением.</a:t>
            </a:r>
            <a:endParaRPr lang="ru-RU" sz="2100" dirty="0"/>
          </a:p>
          <a:p>
            <a:r>
              <a:rPr lang="ru-RU" sz="2100" dirty="0"/>
              <a:t>2. Изменение требований приветствуется, даже на поздних стадиях </a:t>
            </a:r>
            <a:r>
              <a:rPr lang="ru-RU" sz="2100" dirty="0" smtClean="0"/>
              <a:t>разработки. Гибкие </a:t>
            </a:r>
            <a:r>
              <a:rPr lang="ru-RU" sz="2100" dirty="0"/>
              <a:t>процессы позволяют использовать </a:t>
            </a:r>
            <a:r>
              <a:rPr lang="ru-RU" sz="2100" dirty="0" smtClean="0"/>
              <a:t>изменения </a:t>
            </a:r>
            <a:r>
              <a:rPr lang="ru-RU" sz="2100" dirty="0"/>
              <a:t>для повышения </a:t>
            </a:r>
            <a:r>
              <a:rPr lang="ru-RU" sz="2100" dirty="0" smtClean="0"/>
              <a:t>конкурентоспособности </a:t>
            </a:r>
            <a:r>
              <a:rPr lang="ru-RU" sz="2100" dirty="0"/>
              <a:t>продукта.</a:t>
            </a:r>
          </a:p>
          <a:p>
            <a:r>
              <a:rPr lang="ru-RU" sz="2100" dirty="0"/>
              <a:t>3. Работающий продукт поставляется как </a:t>
            </a:r>
            <a:r>
              <a:rPr lang="ru-RU" sz="2100" dirty="0" smtClean="0"/>
              <a:t>можно </a:t>
            </a:r>
            <a:r>
              <a:rPr lang="ru-RU" sz="2100" dirty="0"/>
              <a:t>чаще, с </a:t>
            </a:r>
            <a:r>
              <a:rPr lang="ru-RU" sz="2100" dirty="0" smtClean="0"/>
              <a:t>периодичностью </a:t>
            </a:r>
            <a:r>
              <a:rPr lang="ru-RU" sz="2100" dirty="0"/>
              <a:t>от </a:t>
            </a:r>
            <a:r>
              <a:rPr lang="ru-RU" sz="2100" dirty="0" smtClean="0"/>
              <a:t>пары недель </a:t>
            </a:r>
            <a:r>
              <a:rPr lang="ru-RU" sz="2100" dirty="0"/>
              <a:t>до пары месяцев.</a:t>
            </a:r>
          </a:p>
          <a:p>
            <a:r>
              <a:rPr lang="ru-RU" sz="2100" dirty="0"/>
              <a:t>4. Заказчики и разработчики </a:t>
            </a:r>
            <a:r>
              <a:rPr lang="ru-RU" sz="2100" dirty="0" smtClean="0"/>
              <a:t>должны </a:t>
            </a:r>
            <a:r>
              <a:rPr lang="ru-RU" sz="2100" dirty="0"/>
              <a:t>работать </a:t>
            </a:r>
            <a:r>
              <a:rPr lang="ru-RU" sz="2100" dirty="0" smtClean="0"/>
              <a:t>совместно </a:t>
            </a:r>
            <a:r>
              <a:rPr lang="ru-RU" sz="2100" dirty="0"/>
              <a:t>на </a:t>
            </a:r>
            <a:r>
              <a:rPr lang="ru-RU" sz="2100" dirty="0" smtClean="0"/>
              <a:t>протяжении </a:t>
            </a:r>
            <a:r>
              <a:rPr lang="ru-RU" sz="2100" dirty="0"/>
              <a:t>всего </a:t>
            </a:r>
            <a:r>
              <a:rPr lang="ru-RU" sz="2100" dirty="0" smtClean="0"/>
              <a:t>программного </a:t>
            </a:r>
            <a:r>
              <a:rPr lang="ru-RU" sz="2100" dirty="0"/>
              <a:t>проекта.</a:t>
            </a:r>
          </a:p>
          <a:p>
            <a:r>
              <a:rPr lang="ru-RU" sz="2100" dirty="0"/>
              <a:t>5. Проекты воплощаются в жизнь </a:t>
            </a:r>
            <a:r>
              <a:rPr lang="ru-RU" sz="2100" dirty="0" smtClean="0"/>
              <a:t>мотивированными, </a:t>
            </a:r>
            <a:r>
              <a:rPr lang="ru-RU" sz="2100" dirty="0"/>
              <a:t>целеустремленными </a:t>
            </a:r>
            <a:r>
              <a:rPr lang="ru-RU" sz="2100" dirty="0" smtClean="0"/>
              <a:t>людьми. Этим </a:t>
            </a:r>
            <a:r>
              <a:rPr lang="ru-RU" sz="2100" dirty="0"/>
              <a:t>людям оказывается доверие и для них создаются все </a:t>
            </a:r>
            <a:r>
              <a:rPr lang="ru-RU" sz="2100" dirty="0" smtClean="0"/>
              <a:t>необходимые условия работы</a:t>
            </a:r>
            <a:r>
              <a:rPr lang="ru-RU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376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42679" cy="4520342"/>
          </a:xfrm>
        </p:spPr>
        <p:txBody>
          <a:bodyPr>
            <a:noAutofit/>
          </a:bodyPr>
          <a:lstStyle/>
          <a:p>
            <a:r>
              <a:rPr lang="ru-RU" dirty="0"/>
              <a:t>6. Наиболее </a:t>
            </a:r>
            <a:r>
              <a:rPr lang="ru-RU" dirty="0" smtClean="0"/>
              <a:t>эффективным </a:t>
            </a:r>
            <a:r>
              <a:rPr lang="ru-RU" dirty="0"/>
              <a:t>и </a:t>
            </a:r>
            <a:r>
              <a:rPr lang="ru-RU" dirty="0" smtClean="0"/>
              <a:t>действенным </a:t>
            </a:r>
            <a:r>
              <a:rPr lang="ru-RU" dirty="0"/>
              <a:t>способом передачи </a:t>
            </a:r>
            <a:r>
              <a:rPr lang="ru-RU" dirty="0" smtClean="0"/>
              <a:t>информации команде разработчиков </a:t>
            </a:r>
            <a:r>
              <a:rPr lang="ru-RU" dirty="0"/>
              <a:t>является разговор лицом к лицу.</a:t>
            </a:r>
          </a:p>
          <a:p>
            <a:r>
              <a:rPr lang="ru-RU" dirty="0"/>
              <a:t>7. Работающее программное приложение — </a:t>
            </a:r>
            <a:r>
              <a:rPr lang="ru-RU" dirty="0" smtClean="0"/>
              <a:t>основой </a:t>
            </a:r>
            <a:r>
              <a:rPr lang="ru-RU" dirty="0"/>
              <a:t>показатель прогресса.</a:t>
            </a:r>
          </a:p>
          <a:p>
            <a:r>
              <a:rPr lang="ru-RU" dirty="0"/>
              <a:t>8. Гибкие процессы способствуют долгосрочному и комфортному режиму </a:t>
            </a:r>
            <a:r>
              <a:rPr lang="ru-RU" dirty="0" smtClean="0"/>
              <a:t>работы. Заказчики</a:t>
            </a:r>
            <a:r>
              <a:rPr lang="ru-RU" dirty="0"/>
              <a:t>, разработчики и пользователи должны быть способны поддерживать </a:t>
            </a:r>
            <a:r>
              <a:rPr lang="ru-RU" dirty="0" smtClean="0"/>
              <a:t>такой режим </a:t>
            </a:r>
            <a:r>
              <a:rPr lang="ru-RU" dirty="0"/>
              <a:t>сколь угодно долго.</a:t>
            </a:r>
          </a:p>
          <a:p>
            <a:r>
              <a:rPr lang="ru-RU" dirty="0"/>
              <a:t>9. Непрерывное </a:t>
            </a:r>
            <a:r>
              <a:rPr lang="ru-RU" dirty="0" smtClean="0"/>
              <a:t>внимание </a:t>
            </a:r>
            <a:r>
              <a:rPr lang="ru-RU" dirty="0"/>
              <a:t>к </a:t>
            </a:r>
            <a:r>
              <a:rPr lang="ru-RU" dirty="0" smtClean="0"/>
              <a:t>техническому </a:t>
            </a:r>
            <a:r>
              <a:rPr lang="ru-RU" dirty="0"/>
              <a:t>совершенству и </a:t>
            </a:r>
            <a:r>
              <a:rPr lang="ru-RU" dirty="0" smtClean="0"/>
              <a:t>качественному проектированию </a:t>
            </a:r>
            <a:r>
              <a:rPr lang="ru-RU" dirty="0"/>
              <a:t>повышает отдачу от гибких методологий.</a:t>
            </a:r>
          </a:p>
          <a:p>
            <a:r>
              <a:rPr lang="ru-RU" dirty="0"/>
              <a:t>10. Простота — искусство </a:t>
            </a:r>
            <a:r>
              <a:rPr lang="ru-RU" dirty="0" smtClean="0"/>
              <a:t>минимизации ненужной </a:t>
            </a:r>
            <a:r>
              <a:rPr lang="ru-RU" dirty="0"/>
              <a:t>работы — крайне </a:t>
            </a:r>
            <a:r>
              <a:rPr lang="ru-RU" dirty="0" smtClean="0"/>
              <a:t>необходима.</a:t>
            </a:r>
            <a:endParaRPr lang="ru-RU" dirty="0"/>
          </a:p>
          <a:p>
            <a:r>
              <a:rPr lang="ru-RU" dirty="0"/>
              <a:t>11. Самые лучшие требования, архитектурные и </a:t>
            </a:r>
            <a:r>
              <a:rPr lang="ru-RU" dirty="0" smtClean="0"/>
              <a:t>проектные </a:t>
            </a:r>
            <a:r>
              <a:rPr lang="ru-RU" dirty="0"/>
              <a:t>решения </a:t>
            </a:r>
            <a:r>
              <a:rPr lang="ru-RU" dirty="0" smtClean="0"/>
              <a:t>рождаются у самоорганизующихся команд.</a:t>
            </a:r>
            <a:endParaRPr lang="ru-RU" dirty="0"/>
          </a:p>
          <a:p>
            <a:r>
              <a:rPr lang="ru-RU" dirty="0"/>
              <a:t>12. Команда должна </a:t>
            </a:r>
            <a:r>
              <a:rPr lang="ru-RU" dirty="0" smtClean="0"/>
              <a:t>регулярно </a:t>
            </a:r>
            <a:r>
              <a:rPr lang="ru-RU" dirty="0"/>
              <a:t>задумываться </a:t>
            </a:r>
            <a:r>
              <a:rPr lang="ru-RU" dirty="0" smtClean="0"/>
              <a:t>над </a:t>
            </a:r>
            <a:r>
              <a:rPr lang="ru-RU" dirty="0"/>
              <a:t>повышением эффективности </a:t>
            </a:r>
            <a:r>
              <a:rPr lang="ru-RU" dirty="0" smtClean="0"/>
              <a:t>своей</a:t>
            </a:r>
            <a:r>
              <a:rPr lang="en-US" dirty="0" smtClean="0"/>
              <a:t> </a:t>
            </a:r>
            <a:r>
              <a:rPr lang="ru-RU" dirty="0" smtClean="0"/>
              <a:t>работы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479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 настоящему времени существует целый набор </a:t>
            </a:r>
            <a:r>
              <a:rPr lang="ru-RU" sz="2400" dirty="0" smtClean="0"/>
              <a:t>популярных </a:t>
            </a:r>
            <a:r>
              <a:rPr lang="ru-RU" sz="2400" dirty="0"/>
              <a:t>гибких </a:t>
            </a:r>
            <a:r>
              <a:rPr lang="ru-RU" sz="2400" dirty="0" smtClean="0"/>
              <a:t>процессов </a:t>
            </a:r>
            <a:r>
              <a:rPr lang="ru-RU" sz="2400" dirty="0"/>
              <a:t>разработки, уже доказавших свою </a:t>
            </a:r>
            <a:r>
              <a:rPr lang="ru-RU" sz="2400" dirty="0" smtClean="0"/>
              <a:t>эффективность. </a:t>
            </a:r>
            <a:r>
              <a:rPr lang="ru-RU" sz="2400" dirty="0"/>
              <a:t>Так, по </a:t>
            </a:r>
            <a:r>
              <a:rPr lang="ru-RU" sz="2400" dirty="0" smtClean="0"/>
              <a:t>данным 2013 года, </a:t>
            </a:r>
            <a:r>
              <a:rPr lang="ru-RU" sz="2400" dirty="0"/>
              <a:t>их применение привело к тому, что 76% малых </a:t>
            </a:r>
            <a:r>
              <a:rPr lang="ru-RU" sz="2400" dirty="0" smtClean="0"/>
              <a:t>программных проектов завершились </a:t>
            </a:r>
            <a:r>
              <a:rPr lang="ru-RU" sz="2400" dirty="0"/>
              <a:t>в срок и </a:t>
            </a:r>
            <a:r>
              <a:rPr lang="ru-RU" sz="2400" dirty="0" smtClean="0"/>
              <a:t>не </a:t>
            </a:r>
            <a:r>
              <a:rPr lang="ru-RU" sz="2400" dirty="0"/>
              <a:t>выходя за рамки бюджета, 20% проектов </a:t>
            </a:r>
            <a:r>
              <a:rPr lang="ru-RU" sz="2400" dirty="0" smtClean="0"/>
              <a:t>превысили бюджет</a:t>
            </a:r>
            <a:r>
              <a:rPr lang="ru-RU" sz="2400" dirty="0"/>
              <a:t>, сроки и </a:t>
            </a:r>
            <a:r>
              <a:rPr lang="ru-RU" sz="2400" dirty="0" smtClean="0"/>
              <a:t>не </a:t>
            </a:r>
            <a:r>
              <a:rPr lang="ru-RU" sz="2400" dirty="0"/>
              <a:t>реализовали все </a:t>
            </a:r>
            <a:r>
              <a:rPr lang="ru-RU" sz="2400" dirty="0" smtClean="0"/>
              <a:t>функции, </a:t>
            </a:r>
            <a:r>
              <a:rPr lang="ru-RU" sz="2400" dirty="0"/>
              <a:t>а лишь 4% проектов «утонули</a:t>
            </a:r>
            <a:r>
              <a:rPr lang="ru-RU" sz="2400" dirty="0" smtClean="0"/>
              <a:t>», не </a:t>
            </a:r>
            <a:r>
              <a:rPr lang="ru-RU" sz="2400" dirty="0"/>
              <a:t>дойдя до финала.</a:t>
            </a:r>
          </a:p>
        </p:txBody>
      </p:sp>
    </p:spTree>
    <p:extLst>
      <p:ext uri="{BB962C8B-B14F-4D97-AF65-F5344CB8AC3E}">
        <p14:creationId xmlns:p14="http://schemas.microsoft.com/office/powerpoint/2010/main" val="16333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примеры</a:t>
            </a:r>
            <a:r>
              <a:rPr lang="en-US" dirty="0" smtClean="0"/>
              <a:t> Agile-</a:t>
            </a:r>
            <a:r>
              <a:rPr lang="ru-RU" dirty="0" smtClean="0"/>
              <a:t>подхода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XP</a:t>
            </a:r>
            <a:endParaRPr lang="ru-RU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Scrum</a:t>
            </a:r>
            <a:endParaRPr lang="ru-RU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Kanban</a:t>
            </a:r>
            <a:endParaRPr lang="ru-RU" sz="3200" dirty="0" smtClean="0"/>
          </a:p>
        </p:txBody>
      </p:sp>
      <p:pic>
        <p:nvPicPr>
          <p:cNvPr id="1026" name="Picture 2" descr="Гибкие методологии Вольфсон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57" y="1846263"/>
            <a:ext cx="4006887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36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</a:t>
            </a:r>
            <a:r>
              <a:rPr lang="ru-RU" dirty="0" smtClean="0"/>
              <a:t>-процесс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51592" cy="447277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Экстремальное программирование (</a:t>
            </a:r>
            <a:r>
              <a:rPr lang="en-US" sz="2400" dirty="0" err="1" smtClean="0"/>
              <a:t>eXtreme</a:t>
            </a:r>
            <a:r>
              <a:rPr lang="en-US" sz="2400" dirty="0" smtClean="0"/>
              <a:t> Programming</a:t>
            </a:r>
            <a:r>
              <a:rPr lang="ru-RU" sz="2400" dirty="0" smtClean="0"/>
              <a:t>, ХР) — облегчённый</a:t>
            </a:r>
            <a:r>
              <a:rPr lang="en-US" sz="2400" dirty="0" smtClean="0"/>
              <a:t> </a:t>
            </a:r>
            <a:r>
              <a:rPr lang="ru-RU" sz="2400" dirty="0" smtClean="0"/>
              <a:t>(гибкий) процесс (или методология), главный автор которого — Кент Бек (1999)</a:t>
            </a:r>
            <a:r>
              <a:rPr lang="en-US" sz="2400" dirty="0" smtClean="0"/>
              <a:t>. </a:t>
            </a:r>
            <a:r>
              <a:rPr lang="ru-RU" sz="2400" dirty="0"/>
              <a:t>ХР-процесс </a:t>
            </a:r>
            <a:r>
              <a:rPr lang="ru-RU" sz="2400" dirty="0" smtClean="0"/>
              <a:t>ориентирован </a:t>
            </a:r>
            <a:r>
              <a:rPr lang="ru-RU" sz="2400" dirty="0"/>
              <a:t>на группы малого и среднего размера, </a:t>
            </a:r>
            <a:r>
              <a:rPr lang="ru-RU" sz="2400" dirty="0" smtClean="0"/>
              <a:t>строящие</a:t>
            </a:r>
            <a:r>
              <a:rPr lang="en-US" sz="2400" dirty="0" smtClean="0"/>
              <a:t> </a:t>
            </a:r>
            <a:r>
              <a:rPr lang="ru-RU" sz="2400" dirty="0" smtClean="0"/>
              <a:t>программное </a:t>
            </a:r>
            <a:r>
              <a:rPr lang="ru-RU" sz="2400" dirty="0"/>
              <a:t>обеспечение в условиях неопределенных или быстро </a:t>
            </a:r>
            <a:r>
              <a:rPr lang="ru-RU" sz="2400" dirty="0" smtClean="0"/>
              <a:t>изменяющихся</a:t>
            </a:r>
            <a:r>
              <a:rPr lang="en-US" sz="2400" dirty="0" smtClean="0"/>
              <a:t> </a:t>
            </a:r>
            <a:r>
              <a:rPr lang="ru-RU" sz="2400" dirty="0" smtClean="0"/>
              <a:t>требований</a:t>
            </a:r>
            <a:r>
              <a:rPr lang="ru-RU" sz="2400" dirty="0"/>
              <a:t>. </a:t>
            </a:r>
            <a:endParaRPr lang="ru-RU" sz="2400" dirty="0" smtClean="0"/>
          </a:p>
          <a:p>
            <a:r>
              <a:rPr lang="ru-RU" sz="2400" dirty="0" smtClean="0"/>
              <a:t>Основная </a:t>
            </a:r>
            <a:r>
              <a:rPr lang="ru-RU" sz="2400" dirty="0"/>
              <a:t>идея ХР — устранить высокую стоимость </a:t>
            </a:r>
            <a:r>
              <a:rPr lang="ru-RU" sz="2400" dirty="0" smtClean="0"/>
              <a:t>изменения, характерную</a:t>
            </a:r>
            <a:r>
              <a:rPr lang="en-US" sz="2400" dirty="0" smtClean="0"/>
              <a:t> </a:t>
            </a:r>
            <a:r>
              <a:rPr lang="ru-RU" sz="2400" dirty="0" smtClean="0"/>
              <a:t>для приложений </a:t>
            </a:r>
            <a:r>
              <a:rPr lang="ru-RU" sz="2400" dirty="0"/>
              <a:t>с использованием объектов, </a:t>
            </a:r>
            <a:r>
              <a:rPr lang="ru-RU" sz="2400" dirty="0" smtClean="0"/>
              <a:t>паттернов </a:t>
            </a:r>
            <a:r>
              <a:rPr lang="ru-RU" sz="2400" dirty="0"/>
              <a:t>и реляционных баз </a:t>
            </a:r>
            <a:r>
              <a:rPr lang="ru-RU" sz="2400" dirty="0" smtClean="0"/>
              <a:t>данных</a:t>
            </a:r>
            <a:r>
              <a:rPr lang="ru-RU" sz="2400" dirty="0"/>
              <a:t>. Поэтому ХР-процесс должен быть </a:t>
            </a:r>
            <a:r>
              <a:rPr lang="ru-RU" sz="2400" dirty="0" err="1" smtClean="0"/>
              <a:t>высокодинамичным</a:t>
            </a:r>
            <a:r>
              <a:rPr lang="ru-RU" sz="2400" dirty="0" smtClean="0"/>
              <a:t> </a:t>
            </a:r>
            <a:r>
              <a:rPr lang="ru-RU" sz="2400" dirty="0"/>
              <a:t>процессом. </a:t>
            </a:r>
            <a:r>
              <a:rPr lang="ru-RU" sz="2400" dirty="0" smtClean="0"/>
              <a:t>ХР-группа</a:t>
            </a:r>
            <a:r>
              <a:rPr lang="en-US" sz="2400" dirty="0" smtClean="0"/>
              <a:t> </a:t>
            </a:r>
            <a:r>
              <a:rPr lang="ru-RU" sz="2400" dirty="0" smtClean="0"/>
              <a:t>имеет </a:t>
            </a:r>
            <a:r>
              <a:rPr lang="ru-RU" sz="2400" dirty="0"/>
              <a:t>дело с </a:t>
            </a:r>
            <a:r>
              <a:rPr lang="ru-RU" sz="2400" dirty="0" smtClean="0"/>
              <a:t>изменениями </a:t>
            </a:r>
            <a:r>
              <a:rPr lang="ru-RU" sz="2400" dirty="0"/>
              <a:t>требований </a:t>
            </a:r>
            <a:r>
              <a:rPr lang="ru-RU" sz="2400" dirty="0" smtClean="0"/>
              <a:t>на </a:t>
            </a:r>
            <a:r>
              <a:rPr lang="ru-RU" sz="2400" dirty="0"/>
              <a:t>всем </a:t>
            </a:r>
            <a:r>
              <a:rPr lang="ru-RU" sz="2400" dirty="0" smtClean="0"/>
              <a:t>протяжении итерационного цикла</a:t>
            </a:r>
            <a:r>
              <a:rPr lang="en-US" sz="2400" dirty="0" smtClean="0"/>
              <a:t> </a:t>
            </a:r>
            <a:r>
              <a:rPr lang="ru-RU" sz="2400" dirty="0" smtClean="0"/>
              <a:t>разработки.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7661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05288" cy="1450757"/>
          </a:xfrm>
        </p:spPr>
        <p:txBody>
          <a:bodyPr/>
          <a:lstStyle/>
          <a:p>
            <a:r>
              <a:rPr lang="ru-RU" dirty="0"/>
              <a:t>Экстремальное программирование основано на 12 принципах: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i="1" dirty="0" smtClean="0"/>
              <a:t>1. Процесс </a:t>
            </a:r>
            <a:r>
              <a:rPr lang="ru-RU" b="1" i="1" dirty="0"/>
              <a:t>планирования работы над проектом</a:t>
            </a:r>
            <a:endParaRPr lang="ru-RU" dirty="0"/>
          </a:p>
          <a:p>
            <a:r>
              <a:rPr lang="ru-RU" dirty="0"/>
              <a:t>Необходимые функции программного обеспечения, которые передаются заказчиком, сочетаются с оценками расходов, которые предоставляются программистами для определения наиболее важных факторов программного обеспечения. Этот этап иногда называют Планировочной игрой.</a:t>
            </a:r>
          </a:p>
          <a:p>
            <a:r>
              <a:rPr lang="ru-RU" b="1" dirty="0"/>
              <a:t>2. </a:t>
            </a:r>
            <a:r>
              <a:rPr lang="ru-RU" b="1" i="1" dirty="0"/>
              <a:t>Малые релизы</a:t>
            </a:r>
            <a:endParaRPr lang="ru-RU" dirty="0"/>
          </a:p>
          <a:p>
            <a:r>
              <a:rPr lang="ru-RU" dirty="0"/>
              <a:t>Программное обеспечение разрабатывается на небольших этапах, которые обновляются часто, как правило, каждые две недели.</a:t>
            </a:r>
          </a:p>
          <a:p>
            <a:r>
              <a:rPr lang="ru-RU" b="1" i="1" dirty="0"/>
              <a:t>3. Общая методология</a:t>
            </a:r>
          </a:p>
          <a:p>
            <a:r>
              <a:rPr lang="ru-RU" dirty="0"/>
              <a:t>Все члены команды XP используют общие имена и описания для руководства разработкой и общения на общих условиях.</a:t>
            </a:r>
          </a:p>
          <a:p>
            <a:r>
              <a:rPr lang="ru-RU" b="1" i="1" dirty="0"/>
              <a:t>4. Простой дизайн</a:t>
            </a:r>
          </a:p>
          <a:p>
            <a:r>
              <a:rPr lang="ru-RU" dirty="0"/>
              <a:t>Программное обеспечение должно включать только код, необходимый для достижения желаемых результатов, передаваемых клиентам на каждом этапе процесса. Акцент делается не на создании будущих версий продукта.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00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i="1" dirty="0" smtClean="0"/>
              <a:t>5.</a:t>
            </a:r>
            <a:r>
              <a:rPr lang="ru-RU" b="1" i="1" dirty="0"/>
              <a:t> Тестирование</a:t>
            </a:r>
          </a:p>
          <a:p>
            <a:r>
              <a:rPr lang="ru-RU" dirty="0"/>
              <a:t>Тестирование проводится последовательно в течение всего процесса. Программисты сначала создают тесты, а затем пишут программное обеспечение, чтобы выполнить требования теста. Заказчик также предоставляет приемочные испытания на каждом этапе для обеспечения желаемых результатов.</a:t>
            </a:r>
          </a:p>
          <a:p>
            <a:r>
              <a:rPr lang="ru-RU" b="1" i="1" dirty="0"/>
              <a:t>6. </a:t>
            </a:r>
            <a:r>
              <a:rPr lang="ru-RU" b="1" i="1" dirty="0" err="1"/>
              <a:t>Рефакторинг</a:t>
            </a:r>
            <a:endParaRPr lang="ru-RU" b="1" i="1" dirty="0"/>
          </a:p>
          <a:p>
            <a:r>
              <a:rPr lang="ru-RU" dirty="0"/>
              <a:t>Программисты XP улучшают дизайн программного обеспечения на каждом этапе разработки, а не дожидаются конца разработки и возвращаются к исправлению недостатков.</a:t>
            </a:r>
          </a:p>
          <a:p>
            <a:r>
              <a:rPr lang="ru-RU" b="1" i="1" dirty="0"/>
              <a:t>7. Парное программирование</a:t>
            </a:r>
          </a:p>
          <a:p>
            <a:r>
              <a:rPr lang="ru-RU" dirty="0"/>
              <a:t>Весь код написан двумя программистами, работающими на одном ПК.</a:t>
            </a:r>
          </a:p>
          <a:p>
            <a:r>
              <a:rPr lang="ru-RU" b="1" i="1" dirty="0"/>
              <a:t>8. Коллективная собственность</a:t>
            </a:r>
          </a:p>
          <a:p>
            <a:r>
              <a:rPr lang="ru-RU" dirty="0"/>
              <a:t>Каждая строка кода принадлежит каждому программисту, работающему над проектом, поэтому нет вопросов по поводу авторства. Код изменяется, если его необходимо изменить без задержки.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32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i="1" dirty="0" smtClean="0"/>
              <a:t>9.</a:t>
            </a:r>
            <a:r>
              <a:rPr lang="ru-RU" b="1" i="1" dirty="0"/>
              <a:t> Непрерывная интеграция</a:t>
            </a:r>
          </a:p>
          <a:p>
            <a:r>
              <a:rPr lang="ru-RU" dirty="0"/>
              <a:t>Команда XP интегрирует и создает систему программного обеспечения несколько раз в день, чтобы одновременно держать всех программистов на одной и той же стадии процесса разработки.</a:t>
            </a:r>
          </a:p>
          <a:p>
            <a:r>
              <a:rPr lang="ru-RU" b="1" i="1" dirty="0"/>
              <a:t>10. 40-часовая неделя</a:t>
            </a:r>
          </a:p>
          <a:p>
            <a:r>
              <a:rPr lang="ru-RU" dirty="0"/>
              <a:t>Команда XP не работает сверхурочно, чтобы команда оставалась хорошо отдохнувшей, внимательной и эффективной.</a:t>
            </a:r>
          </a:p>
          <a:p>
            <a:r>
              <a:rPr lang="ru-RU" b="1" i="1" dirty="0"/>
              <a:t>11. Клиент в доступности</a:t>
            </a:r>
          </a:p>
          <a:p>
            <a:r>
              <a:rPr lang="ru-RU" dirty="0"/>
              <a:t>Проект XP управляется клиентом, который доступен все время, чтобы отвечать на вопросы, устанавливать приоритеты и определять требования проекта.</a:t>
            </a:r>
          </a:p>
          <a:p>
            <a:r>
              <a:rPr lang="ru-RU" b="1" i="1" dirty="0"/>
              <a:t>12. Стандарт кодирования</a:t>
            </a:r>
          </a:p>
          <a:p>
            <a:r>
              <a:rPr lang="ru-RU" dirty="0"/>
              <a:t>Все программисты пишут код одинаково. Это позволяет им работать в парах и совместно использовать код.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19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Бережливая разработка </a:t>
            </a:r>
            <a:r>
              <a:rPr lang="ru-RU" dirty="0" smtClean="0"/>
              <a:t>ПО (</a:t>
            </a:r>
            <a:r>
              <a:rPr lang="en-US" dirty="0" smtClean="0"/>
              <a:t>Lean)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69871"/>
          </a:xfrm>
        </p:spPr>
        <p:txBody>
          <a:bodyPr>
            <a:noAutofit/>
          </a:bodyPr>
          <a:lstStyle/>
          <a:p>
            <a:r>
              <a:rPr lang="ru-RU" dirty="0"/>
              <a:t>В </a:t>
            </a:r>
            <a:r>
              <a:rPr lang="ru-RU" dirty="0" smtClean="0"/>
              <a:t>последнее </a:t>
            </a:r>
            <a:r>
              <a:rPr lang="ru-RU" dirty="0"/>
              <a:t>десятилетие все большую </a:t>
            </a:r>
            <a:r>
              <a:rPr lang="ru-RU" dirty="0" smtClean="0"/>
              <a:t>популярность </a:t>
            </a:r>
            <a:r>
              <a:rPr lang="ru-RU" dirty="0"/>
              <a:t>набирает бережливый </a:t>
            </a:r>
            <a:r>
              <a:rPr lang="ru-RU" dirty="0" smtClean="0"/>
              <a:t>подход</a:t>
            </a:r>
            <a:r>
              <a:rPr lang="en-US" dirty="0" smtClean="0"/>
              <a:t> </a:t>
            </a:r>
            <a:r>
              <a:rPr lang="ru-RU" dirty="0" smtClean="0"/>
              <a:t>к </a:t>
            </a:r>
            <a:r>
              <a:rPr lang="ru-RU" dirty="0"/>
              <a:t>разработке программного обеспечения.</a:t>
            </a:r>
          </a:p>
          <a:p>
            <a:r>
              <a:rPr lang="ru-RU" dirty="0"/>
              <a:t>Бережливый подход к созданию ПО рассматривает все гибкие методы в </a:t>
            </a:r>
            <a:r>
              <a:rPr lang="ru-RU" dirty="0" smtClean="0"/>
              <a:t>качестве</a:t>
            </a:r>
            <a:r>
              <a:rPr lang="en-US" dirty="0" smtClean="0"/>
              <a:t> </a:t>
            </a:r>
            <a:r>
              <a:rPr lang="ru-RU" dirty="0" smtClean="0"/>
              <a:t>эффективных</a:t>
            </a:r>
            <a:r>
              <a:rPr lang="ru-RU" dirty="0"/>
              <a:t>, доказавших свою </a:t>
            </a:r>
            <a:r>
              <a:rPr lang="ru-RU" dirty="0" smtClean="0"/>
              <a:t>верность </a:t>
            </a:r>
            <a:r>
              <a:rPr lang="ru-RU" dirty="0"/>
              <a:t>идеям бережливого мышления. </a:t>
            </a:r>
            <a:r>
              <a:rPr lang="ru-RU" dirty="0" smtClean="0"/>
              <a:t>Однако</a:t>
            </a:r>
            <a:r>
              <a:rPr lang="en-US" dirty="0" smtClean="0"/>
              <a:t> </a:t>
            </a:r>
            <a:r>
              <a:rPr lang="ru-RU" dirty="0" smtClean="0"/>
              <a:t>данный </a:t>
            </a:r>
            <a:r>
              <a:rPr lang="ru-RU" dirty="0"/>
              <a:t>подход раскрывает еще более широкие </a:t>
            </a:r>
            <a:r>
              <a:rPr lang="ru-RU" dirty="0" smtClean="0"/>
              <a:t>возможности </a:t>
            </a:r>
            <a:r>
              <a:rPr lang="ru-RU" dirty="0"/>
              <a:t>развития </a:t>
            </a:r>
            <a:r>
              <a:rPr lang="ru-RU" dirty="0" smtClean="0"/>
              <a:t>гибких</a:t>
            </a:r>
            <a:r>
              <a:rPr lang="en-US" dirty="0" smtClean="0"/>
              <a:t> </a:t>
            </a:r>
            <a:r>
              <a:rPr lang="ru-RU" dirty="0" smtClean="0"/>
              <a:t>методов</a:t>
            </a:r>
            <a:r>
              <a:rPr lang="ru-RU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бережливый </a:t>
            </a:r>
            <a:r>
              <a:rPr lang="ru-RU" dirty="0"/>
              <a:t>подход позволяет держать под контролем всю цепочку </a:t>
            </a:r>
            <a:r>
              <a:rPr lang="ru-RU" dirty="0" smtClean="0"/>
              <a:t>создания</a:t>
            </a:r>
            <a:r>
              <a:rPr lang="en-US" dirty="0" smtClean="0"/>
              <a:t> </a:t>
            </a:r>
            <a:r>
              <a:rPr lang="ru-RU" dirty="0" smtClean="0"/>
              <a:t>ценности </a:t>
            </a:r>
            <a:r>
              <a:rPr lang="ru-RU" dirty="0"/>
              <a:t>(от идеи до прибыли), а также выявлять все случаи потерь и </a:t>
            </a:r>
            <a:r>
              <a:rPr lang="ru-RU" dirty="0" smtClean="0"/>
              <a:t>задержек,</a:t>
            </a:r>
            <a:r>
              <a:rPr lang="en-US" dirty="0" smtClean="0"/>
              <a:t> </a:t>
            </a:r>
            <a:r>
              <a:rPr lang="ru-RU" dirty="0" smtClean="0"/>
              <a:t>имеющих </a:t>
            </a:r>
            <a:r>
              <a:rPr lang="ru-RU" dirty="0"/>
              <a:t>место до и после разработки </a:t>
            </a:r>
            <a:r>
              <a:rPr lang="ru-RU" dirty="0" smtClean="0"/>
              <a:t>программного </a:t>
            </a:r>
            <a:r>
              <a:rPr lang="ru-RU" dirty="0"/>
              <a:t>кода;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бережливый подход</a:t>
            </a:r>
            <a:r>
              <a:rPr lang="ru-RU" dirty="0" smtClean="0"/>
              <a:t> </a:t>
            </a:r>
            <a:r>
              <a:rPr lang="ru-RU" dirty="0"/>
              <a:t>формирует среду, расширяющую арсенал гибкого менеджмента;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бережливый </a:t>
            </a:r>
            <a:r>
              <a:rPr lang="ru-RU" dirty="0"/>
              <a:t>подход предлагает набор высокоэффективных принципов, </a:t>
            </a:r>
            <a:r>
              <a:rPr lang="ru-RU" dirty="0" smtClean="0"/>
              <a:t>опирающихся </a:t>
            </a:r>
            <a:r>
              <a:rPr lang="ru-RU" dirty="0"/>
              <a:t>на уникальность условий каждой </a:t>
            </a:r>
            <a:r>
              <a:rPr lang="ru-RU" dirty="0" smtClean="0"/>
              <a:t>организации.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628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бережливого подхода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2273" y="1845733"/>
            <a:ext cx="11219727" cy="460136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b="1" dirty="0" smtClean="0"/>
              <a:t>Ликвидация потерь</a:t>
            </a:r>
            <a:r>
              <a:rPr lang="ru-RU" dirty="0" smtClean="0"/>
              <a:t>. Суть принципа </a:t>
            </a:r>
            <a:r>
              <a:rPr lang="ru-RU" dirty="0"/>
              <a:t>состоит в </a:t>
            </a:r>
            <a:r>
              <a:rPr lang="ru-RU" dirty="0" smtClean="0"/>
              <a:t>сокращении </a:t>
            </a:r>
            <a:r>
              <a:rPr lang="ru-RU" dirty="0"/>
              <a:t>сроков выполнения заказа </a:t>
            </a:r>
            <a:r>
              <a:rPr lang="ru-RU" dirty="0" smtClean="0"/>
              <a:t>путем ликвидации всех </a:t>
            </a:r>
            <a:r>
              <a:rPr lang="ru-RU" dirty="0"/>
              <a:t>потерь. К потерям относят все, что мешает </a:t>
            </a:r>
            <a:r>
              <a:rPr lang="ru-RU" dirty="0" smtClean="0"/>
              <a:t>предоставлению </a:t>
            </a:r>
            <a:r>
              <a:rPr lang="ru-RU" dirty="0"/>
              <a:t>заказчику </a:t>
            </a:r>
            <a:r>
              <a:rPr lang="ru-RU" dirty="0" smtClean="0"/>
              <a:t>того, что </a:t>
            </a:r>
            <a:r>
              <a:rPr lang="ru-RU" dirty="0"/>
              <a:t>ему </a:t>
            </a:r>
            <a:r>
              <a:rPr lang="ru-RU" dirty="0" smtClean="0"/>
              <a:t>нужно, </a:t>
            </a:r>
            <a:r>
              <a:rPr lang="ru-RU" dirty="0"/>
              <a:t>где ему нужно и когда ему </a:t>
            </a:r>
            <a:r>
              <a:rPr lang="ru-RU" dirty="0" smtClean="0"/>
              <a:t>нужно.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 smtClean="0"/>
              <a:t>Встраивание качества</a:t>
            </a:r>
            <a:r>
              <a:rPr lang="ru-RU" dirty="0" smtClean="0"/>
              <a:t>. Здесь </a:t>
            </a:r>
            <a:r>
              <a:rPr lang="ru-RU" dirty="0"/>
              <a:t>целью считается изначальное </a:t>
            </a:r>
            <a:r>
              <a:rPr lang="ru-RU" dirty="0" smtClean="0"/>
              <a:t>встраивание </a:t>
            </a:r>
            <a:r>
              <a:rPr lang="ru-RU" dirty="0"/>
              <a:t>качества в </a:t>
            </a:r>
            <a:r>
              <a:rPr lang="ru-RU" dirty="0" smtClean="0"/>
              <a:t>программный </a:t>
            </a:r>
            <a:r>
              <a:rPr lang="ru-RU" dirty="0"/>
              <a:t>код, а </a:t>
            </a:r>
            <a:r>
              <a:rPr lang="ru-RU" dirty="0" smtClean="0"/>
              <a:t>не тестирование </a:t>
            </a:r>
            <a:r>
              <a:rPr lang="ru-RU" dirty="0"/>
              <a:t>этого кода после его создания. Следует сделать так, чтобы </a:t>
            </a:r>
            <a:r>
              <a:rPr lang="ru-RU" dirty="0" smtClean="0"/>
              <a:t>дефекты просто не </a:t>
            </a:r>
            <a:r>
              <a:rPr lang="ru-RU" dirty="0"/>
              <a:t>попадали в код</a:t>
            </a:r>
            <a:r>
              <a:rPr lang="ru-RU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 smtClean="0"/>
              <a:t>Формирование </a:t>
            </a:r>
            <a:r>
              <a:rPr lang="ru-RU" b="1" dirty="0"/>
              <a:t>новых </a:t>
            </a:r>
            <a:r>
              <a:rPr lang="ru-RU" b="1" dirty="0" smtClean="0"/>
              <a:t>знаний</a:t>
            </a:r>
            <a:r>
              <a:rPr lang="ru-RU" dirty="0" smtClean="0"/>
              <a:t>. В </a:t>
            </a:r>
            <a:r>
              <a:rPr lang="ru-RU" dirty="0"/>
              <a:t>ходе регулярного </a:t>
            </a:r>
            <a:r>
              <a:rPr lang="ru-RU" dirty="0" smtClean="0"/>
              <a:t>экспериментирования команды должны генерировать новые знания</a:t>
            </a:r>
            <a:r>
              <a:rPr lang="ru-RU" dirty="0"/>
              <a:t>, </a:t>
            </a:r>
            <a:r>
              <a:rPr lang="ru-RU" dirty="0" smtClean="0"/>
              <a:t>нацеленные на создание </a:t>
            </a:r>
            <a:r>
              <a:rPr lang="ru-RU" dirty="0"/>
              <a:t>новых систем</a:t>
            </a:r>
            <a:r>
              <a:rPr lang="ru-RU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 smtClean="0"/>
              <a:t>Откладывание </a:t>
            </a:r>
            <a:r>
              <a:rPr lang="ru-RU" b="1" dirty="0"/>
              <a:t>необратимых </a:t>
            </a:r>
            <a:r>
              <a:rPr lang="ru-RU" b="1" dirty="0" smtClean="0"/>
              <a:t>решений</a:t>
            </a:r>
            <a:r>
              <a:rPr lang="ru-RU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 smtClean="0"/>
              <a:t>Быстрая </a:t>
            </a:r>
            <a:r>
              <a:rPr lang="ru-RU" b="1" dirty="0"/>
              <a:t>доставка </a:t>
            </a:r>
            <a:r>
              <a:rPr lang="ru-RU" b="1" dirty="0" smtClean="0"/>
              <a:t>заказчику</a:t>
            </a:r>
            <a:r>
              <a:rPr lang="ru-RU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 smtClean="0"/>
              <a:t>Уважение к людям</a:t>
            </a:r>
            <a:r>
              <a:rPr lang="ru-RU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 smtClean="0"/>
              <a:t>Оптимизация целого</a:t>
            </a:r>
            <a:r>
              <a:rPr lang="ru-RU" dirty="0" smtClean="0"/>
              <a:t>. Для </a:t>
            </a:r>
            <a:r>
              <a:rPr lang="ru-RU" dirty="0"/>
              <a:t>разработки ПО характерна </a:t>
            </a:r>
            <a:r>
              <a:rPr lang="ru-RU" dirty="0" smtClean="0"/>
              <a:t>тенденция </a:t>
            </a:r>
            <a:r>
              <a:rPr lang="ru-RU" dirty="0"/>
              <a:t>к оптимизации отдельных частей </a:t>
            </a:r>
            <a:r>
              <a:rPr lang="ru-RU" dirty="0" smtClean="0"/>
              <a:t>программного </a:t>
            </a:r>
            <a:r>
              <a:rPr lang="ru-RU" dirty="0"/>
              <a:t>продукта или </a:t>
            </a:r>
            <a:r>
              <a:rPr lang="ru-RU" dirty="0" smtClean="0"/>
              <a:t>отдельных </a:t>
            </a:r>
            <a:r>
              <a:rPr lang="ru-RU" dirty="0"/>
              <a:t>шагов </a:t>
            </a:r>
            <a:r>
              <a:rPr lang="ru-RU" dirty="0" smtClean="0"/>
              <a:t>процесса. </a:t>
            </a:r>
            <a:r>
              <a:rPr lang="ru-RU" dirty="0"/>
              <a:t>Бережливое производство ориентируется </a:t>
            </a:r>
            <a:r>
              <a:rPr lang="ru-RU" dirty="0" smtClean="0"/>
              <a:t>на </a:t>
            </a:r>
            <a:r>
              <a:rPr lang="ru-RU" dirty="0"/>
              <a:t>оптимизацию всего потока </a:t>
            </a:r>
            <a:r>
              <a:rPr lang="ru-RU" dirty="0" smtClean="0"/>
              <a:t>создания ПО.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83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Каскадная модель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i="1" dirty="0"/>
              <a:t>Каскадная </a:t>
            </a:r>
            <a:r>
              <a:rPr lang="ru-RU" i="1" dirty="0" smtClean="0"/>
              <a:t>модель </a:t>
            </a:r>
            <a:r>
              <a:rPr lang="ru-RU" dirty="0" smtClean="0"/>
              <a:t>предусматривает </a:t>
            </a:r>
            <a:r>
              <a:rPr lang="ru-RU" dirty="0"/>
              <a:t>последовательное выполнение всех этапов проекта в строго фиксированном порядке. </a:t>
            </a:r>
            <a:endParaRPr lang="ru-RU" dirty="0" smtClean="0"/>
          </a:p>
          <a:p>
            <a:r>
              <a:rPr lang="ru-RU" dirty="0" smtClean="0"/>
              <a:t>Переход </a:t>
            </a:r>
            <a:r>
              <a:rPr lang="ru-RU" dirty="0"/>
              <a:t>на следующий этап означает полное завершение работ на предыдущем этапе. </a:t>
            </a:r>
          </a:p>
        </p:txBody>
      </p:sp>
      <p:pic>
        <p:nvPicPr>
          <p:cNvPr id="1030" name="Picture 6" descr="Каскадная модель ЖЦ ИС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" t="-374" r="3124" b="7522"/>
          <a:stretch/>
        </p:blipFill>
        <p:spPr bwMode="auto">
          <a:xfrm>
            <a:off x="5182557" y="3679392"/>
            <a:ext cx="5966157" cy="213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27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Scrum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Scrum</a:t>
            </a:r>
            <a:r>
              <a:rPr lang="ru-RU" sz="2400" dirty="0" smtClean="0"/>
              <a:t> </a:t>
            </a:r>
            <a:r>
              <a:rPr lang="ru-RU" sz="2400" dirty="0"/>
              <a:t>— это самая </a:t>
            </a:r>
            <a:r>
              <a:rPr lang="ru-RU" sz="2400" dirty="0" smtClean="0"/>
              <a:t>популярная </a:t>
            </a:r>
            <a:r>
              <a:rPr lang="ru-RU" sz="2400" dirty="0"/>
              <a:t>методика </a:t>
            </a:r>
            <a:r>
              <a:rPr lang="ru-RU" sz="2400" dirty="0" smtClean="0"/>
              <a:t>менеджмента </a:t>
            </a:r>
            <a:r>
              <a:rPr lang="ru-RU" sz="2400" dirty="0"/>
              <a:t>для гибкой </a:t>
            </a:r>
            <a:r>
              <a:rPr lang="ru-RU" sz="2400" dirty="0" smtClean="0"/>
              <a:t>разработки программного </a:t>
            </a:r>
            <a:r>
              <a:rPr lang="ru-RU" sz="2400" dirty="0"/>
              <a:t>обеспечения, которая был задумана </a:t>
            </a:r>
            <a:r>
              <a:rPr lang="ru-RU" sz="2400" dirty="0" err="1"/>
              <a:t>Джеффом</a:t>
            </a:r>
            <a:r>
              <a:rPr lang="ru-RU" sz="2400" dirty="0"/>
              <a:t> </a:t>
            </a:r>
            <a:r>
              <a:rPr lang="ru-RU" sz="2400" dirty="0" err="1" smtClean="0"/>
              <a:t>Сазэрлэндом</a:t>
            </a:r>
            <a:r>
              <a:rPr lang="ru-RU" sz="2400" dirty="0" smtClean="0"/>
              <a:t> </a:t>
            </a:r>
            <a:r>
              <a:rPr lang="ru-RU" sz="2400" dirty="0"/>
              <a:t>и </a:t>
            </a:r>
            <a:r>
              <a:rPr lang="ru-RU" sz="2400" dirty="0" smtClean="0"/>
              <a:t>его командой </a:t>
            </a:r>
            <a:r>
              <a:rPr lang="ru-RU" sz="2400" dirty="0"/>
              <a:t>в начале 90-х годов прошлого века. В </a:t>
            </a:r>
            <a:r>
              <a:rPr lang="ru-RU" sz="2400" dirty="0" smtClean="0"/>
              <a:t>последние </a:t>
            </a:r>
            <a:r>
              <a:rPr lang="ru-RU" sz="2400" dirty="0"/>
              <a:t>годы </a:t>
            </a:r>
            <a:r>
              <a:rPr lang="ru-RU" sz="2400" dirty="0" smtClean="0"/>
              <a:t>дальнейшее развитие </a:t>
            </a:r>
            <a:r>
              <a:rPr lang="en-US" sz="2400" dirty="0" smtClean="0"/>
              <a:t>Scrum</a:t>
            </a:r>
            <a:r>
              <a:rPr lang="ru-RU" sz="2400" dirty="0" smtClean="0"/>
              <a:t>-методов </a:t>
            </a:r>
            <a:r>
              <a:rPr lang="ru-RU" sz="2400" dirty="0"/>
              <a:t>связывают с </a:t>
            </a:r>
            <a:r>
              <a:rPr lang="ru-RU" sz="2400" dirty="0" err="1"/>
              <a:t>Швабером</a:t>
            </a:r>
            <a:r>
              <a:rPr lang="ru-RU" sz="2400" dirty="0"/>
              <a:t> </a:t>
            </a:r>
            <a:r>
              <a:rPr lang="ru-RU" sz="2400" dirty="0" smtClean="0"/>
              <a:t>и </a:t>
            </a:r>
            <a:r>
              <a:rPr lang="ru-RU" sz="2400" dirty="0" err="1" smtClean="0"/>
              <a:t>Бидлом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377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Журнал продукта (</a:t>
            </a:r>
            <a:r>
              <a:rPr lang="ru-RU" b="1" dirty="0" err="1"/>
              <a:t>Бэклог</a:t>
            </a:r>
            <a:r>
              <a:rPr lang="ru-RU" b="1" dirty="0"/>
              <a:t>, </a:t>
            </a:r>
            <a:r>
              <a:rPr lang="en-US" b="1" dirty="0"/>
              <a:t>Backlog</a:t>
            </a:r>
            <a:r>
              <a:rPr lang="ru-RU" b="1" dirty="0"/>
              <a:t>) </a:t>
            </a:r>
            <a:r>
              <a:rPr lang="ru-RU" dirty="0"/>
              <a:t>— список требований или характеристик проекта, упорядоченных по приоритету и имеющих важное значение для заказчика. Журнал в любое время может быть расширен (так вводятся изменения требований). Владелец продукта оценивает журнал продукта и по необходимости меняет приоритеты.</a:t>
            </a:r>
          </a:p>
          <a:p>
            <a:r>
              <a:rPr lang="ru-RU" b="1" dirty="0"/>
              <a:t>Спринты</a:t>
            </a:r>
            <a:r>
              <a:rPr lang="ru-RU" dirty="0"/>
              <a:t> — состоят из единиц работы, которые нужно выполнить для реализации порции требований, взятой из журнала продукта, причем за предопределенный квант времени (обычно за 15-30 дней). Эта порция требований носит название журнала спринта. Изменения в пунктах журнала спринта во время спринта запрещены. Следовательно, спринт позволяет членам команды работать в стабильной среде. Правда, это кратковременная стабильность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50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Scrum</a:t>
            </a:r>
            <a:r>
              <a:rPr lang="ru-RU" b="1" dirty="0"/>
              <a:t>-обсуждения (</a:t>
            </a:r>
            <a:r>
              <a:rPr lang="en-US" b="1" dirty="0"/>
              <a:t>Scrum meeting</a:t>
            </a:r>
            <a:r>
              <a:rPr lang="ru-RU" b="1" dirty="0"/>
              <a:t>) </a:t>
            </a:r>
            <a:r>
              <a:rPr lang="ru-RU" dirty="0"/>
              <a:t>— короткие встречи (обычно 15 минут) членов </a:t>
            </a:r>
            <a:r>
              <a:rPr lang="en-US" dirty="0"/>
              <a:t>Scrum</a:t>
            </a:r>
            <a:r>
              <a:rPr lang="ru-RU" dirty="0"/>
              <a:t>-команды, проводятся ежедневно. На встрече тренер-инструктор задает всем членам команды три ключевых вопроса: Что вы сделали с момента последней встречи команды? С какими препятствиями вы столкнулись? Чего вы планируете достичь к следующей встрече команды?</a:t>
            </a:r>
          </a:p>
          <a:p>
            <a:r>
              <a:rPr lang="ru-RU" dirty="0"/>
              <a:t>Тренер команды, называемый </a:t>
            </a:r>
            <a:r>
              <a:rPr lang="en-US" dirty="0"/>
              <a:t>Scrum</a:t>
            </a:r>
            <a:r>
              <a:rPr lang="ru-RU" dirty="0"/>
              <a:t>-мастером (</a:t>
            </a:r>
            <a:r>
              <a:rPr lang="en-US" dirty="0"/>
              <a:t>Scrum Master</a:t>
            </a:r>
            <a:r>
              <a:rPr lang="ru-RU" dirty="0"/>
              <a:t>), ведет встречу и оценивает ответы каждого члена группы. </a:t>
            </a:r>
            <a:r>
              <a:rPr lang="en-US" dirty="0"/>
              <a:t>Scrum</a:t>
            </a:r>
            <a:r>
              <a:rPr lang="ru-RU" dirty="0"/>
              <a:t>-обсуждение способствует раннему обнаружению потенциальных проблем. Кроме того, эти ежедневые встречи приводят к распространению индивидуальных знаний на всю команду.</a:t>
            </a:r>
          </a:p>
          <a:p>
            <a:r>
              <a:rPr lang="ru-RU" b="1" dirty="0"/>
              <a:t>Демонстрационные версии </a:t>
            </a:r>
            <a:r>
              <a:rPr lang="ru-RU" dirty="0"/>
              <a:t>— предоставляют заказчику расширенные варианты функциональной организации системы, тем самым демонстрируя реализацию новых функций. Эту реализацию заказчик может оценить. Важно отметить, что демонстрационная версия обычно не содержит всю запланированную функциональность, а включает только те функции, которые действительно были созданы рамках прошедшего кванта времени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730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Процесс </a:t>
            </a:r>
            <a:r>
              <a:rPr lang="en-US" b="1" dirty="0" smtClean="0"/>
              <a:t>Scrum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Создается список приоритетов, называемый резервом продукта. 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На </a:t>
            </a:r>
            <a:r>
              <a:rPr lang="ru-RU" dirty="0"/>
              <a:t>этапе планирования команда выбирает небольшой кусок в верхней части этого списка пожеланий и создает то, что называется отставанием в спринте, и решает, как реализовать эти части.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Команде предоставляется определенное количество времени, называемое спринтом, для завершения своей работы.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Команда ежедневно проводит встречи для оценки прогресса.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 конце спринта, обычно в течение двух-четырех недель, работа должна быть готова для клиента.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Спринт заканчивается обзором спринта и ретроспективой.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Затем начинается следующий спринт.</a:t>
            </a:r>
          </a:p>
        </p:txBody>
      </p:sp>
    </p:spTree>
    <p:extLst>
      <p:ext uri="{BB962C8B-B14F-4D97-AF65-F5344CB8AC3E}">
        <p14:creationId xmlns:p14="http://schemas.microsoft.com/office/powerpoint/2010/main" val="113789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Канбан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err="1"/>
              <a:t>Канбан</a:t>
            </a:r>
            <a:r>
              <a:rPr lang="ru-RU" sz="2400" dirty="0"/>
              <a:t> — это основанная на использовании карточек сигнальная система, </a:t>
            </a:r>
            <a:r>
              <a:rPr lang="ru-RU" sz="2400" dirty="0" smtClean="0"/>
              <a:t>разработанная </a:t>
            </a:r>
            <a:r>
              <a:rPr lang="ru-RU" sz="2400" dirty="0"/>
              <a:t>компанией «Тойота» для координации заказа запасных частей. </a:t>
            </a:r>
            <a:r>
              <a:rPr lang="ru-RU" sz="2400" dirty="0" smtClean="0"/>
              <a:t>Она применяется </a:t>
            </a:r>
            <a:r>
              <a:rPr lang="ru-RU" sz="2400" dirty="0"/>
              <a:t>на линиях поточной сборки.</a:t>
            </a:r>
          </a:p>
          <a:p>
            <a:r>
              <a:rPr lang="ru-RU" sz="2400" dirty="0"/>
              <a:t>Работа в </a:t>
            </a:r>
            <a:r>
              <a:rPr lang="ru-RU" sz="2400" dirty="0" err="1" smtClean="0"/>
              <a:t>Канбане</a:t>
            </a:r>
            <a:r>
              <a:rPr lang="ru-RU" sz="2400" dirty="0" smtClean="0"/>
              <a:t> ограничивается </a:t>
            </a:r>
            <a:r>
              <a:rPr lang="ru-RU" sz="2400" dirty="0"/>
              <a:t>концепцией, называемой «количество </a:t>
            </a:r>
            <a:r>
              <a:rPr lang="ru-RU" sz="2400" dirty="0" smtClean="0"/>
              <a:t>незавершенной </a:t>
            </a:r>
            <a:r>
              <a:rPr lang="ru-RU" sz="2400" dirty="0"/>
              <a:t>работы, выполняемой в данный момент» (НЗР). В каждый </a:t>
            </a:r>
            <a:r>
              <a:rPr lang="ru-RU" sz="2400" dirty="0" smtClean="0"/>
              <a:t>момент времени команде </a:t>
            </a:r>
            <a:r>
              <a:rPr lang="ru-RU" sz="2400" dirty="0"/>
              <a:t>разрешено заниматься </a:t>
            </a:r>
            <a:r>
              <a:rPr lang="ru-RU" sz="2400" dirty="0" smtClean="0"/>
              <a:t>решением ограниченного </a:t>
            </a:r>
            <a:r>
              <a:rPr lang="ru-RU" sz="2400" dirty="0"/>
              <a:t>количества </a:t>
            </a:r>
            <a:r>
              <a:rPr lang="ru-RU" sz="2400" dirty="0" smtClean="0"/>
              <a:t>задач.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8115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</a:t>
            </a:r>
            <a:r>
              <a:rPr lang="ru-RU" dirty="0" err="1" smtClean="0"/>
              <a:t>Канбана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i="1" dirty="0" smtClean="0"/>
              <a:t>Визуализируйте </a:t>
            </a:r>
            <a:r>
              <a:rPr lang="ru-RU" sz="2400" i="1" dirty="0"/>
              <a:t>поток работ.</a:t>
            </a:r>
            <a:r>
              <a:rPr lang="ru-RU" sz="2400" dirty="0"/>
              <a:t> Разбейте список задач па части, выпишите </a:t>
            </a:r>
            <a:r>
              <a:rPr lang="ru-RU" sz="2400" dirty="0" smtClean="0"/>
              <a:t>каждую </a:t>
            </a:r>
            <a:r>
              <a:rPr lang="ru-RU" sz="2400" dirty="0"/>
              <a:t>часть на карточку и прикрепите к доске. Подпишите столбцы доски, </a:t>
            </a:r>
            <a:r>
              <a:rPr lang="ru-RU" sz="2400" dirty="0" smtClean="0"/>
              <a:t>чтобы видеть</a:t>
            </a:r>
            <a:r>
              <a:rPr lang="ru-RU" sz="2400" dirty="0"/>
              <a:t>, на каком этапе </a:t>
            </a:r>
            <a:r>
              <a:rPr lang="ru-RU" sz="2400" dirty="0" smtClean="0"/>
              <a:t>находится </a:t>
            </a:r>
            <a:r>
              <a:rPr lang="ru-RU" sz="2400" dirty="0"/>
              <a:t>каждое задание.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i="1" dirty="0" smtClean="0"/>
              <a:t>Ограничьте </a:t>
            </a:r>
            <a:r>
              <a:rPr lang="ru-RU" sz="2400" i="1" dirty="0"/>
              <a:t>количество незавершенной работы H3P (WIP — </a:t>
            </a:r>
            <a:r>
              <a:rPr lang="ru-RU" sz="2400" i="1" dirty="0" err="1"/>
              <a:t>Work</a:t>
            </a:r>
            <a:r>
              <a:rPr lang="ru-RU" sz="2400" i="1" dirty="0"/>
              <a:t> </a:t>
            </a:r>
            <a:r>
              <a:rPr lang="ru-RU" sz="2400" i="1" dirty="0" err="1"/>
              <a:t>In</a:t>
            </a:r>
            <a:r>
              <a:rPr lang="ru-RU" sz="2400" i="1" dirty="0"/>
              <a:t> </a:t>
            </a:r>
            <a:r>
              <a:rPr lang="ru-RU" sz="2400" i="1" dirty="0" err="1"/>
              <a:t>Progress</a:t>
            </a:r>
            <a:r>
              <a:rPr lang="ru-RU" sz="2400" i="1" dirty="0" smtClean="0"/>
              <a:t>). </a:t>
            </a:r>
            <a:r>
              <a:rPr lang="ru-RU" sz="2400" dirty="0" smtClean="0"/>
              <a:t>Для </a:t>
            </a:r>
            <a:r>
              <a:rPr lang="ru-RU" sz="2400" dirty="0"/>
              <a:t>каждого столбца-этапа доски укажите максимальное количество </a:t>
            </a:r>
            <a:r>
              <a:rPr lang="ru-RU" sz="2400" dirty="0" smtClean="0"/>
              <a:t>задач, которые </a:t>
            </a:r>
            <a:r>
              <a:rPr lang="ru-RU" sz="2400" dirty="0"/>
              <a:t>могут в нем находиться. Таким способом на каждом этапе </a:t>
            </a:r>
            <a:r>
              <a:rPr lang="ru-RU" sz="2400" dirty="0" smtClean="0"/>
              <a:t>рабочего процесса </a:t>
            </a:r>
            <a:r>
              <a:rPr lang="ru-RU" sz="2400" dirty="0"/>
              <a:t>ограничивается возможное количество незавершенных задач.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i="1" dirty="0" smtClean="0"/>
              <a:t>Измеряйте </a:t>
            </a:r>
            <a:r>
              <a:rPr lang="ru-RU" sz="2400" i="1" dirty="0"/>
              <a:t>время выполнения каждой задачи </a:t>
            </a:r>
            <a:r>
              <a:rPr lang="ru-RU" sz="2400" i="1" dirty="0" smtClean="0"/>
              <a:t>(</a:t>
            </a:r>
            <a:r>
              <a:rPr lang="en-US" sz="2400" i="1" dirty="0" smtClean="0"/>
              <a:t>lead time</a:t>
            </a:r>
            <a:r>
              <a:rPr lang="ru-RU" sz="2400" i="1" dirty="0" smtClean="0"/>
              <a:t>) </a:t>
            </a:r>
            <a:r>
              <a:rPr lang="ru-RU" sz="2400" i="1" dirty="0"/>
              <a:t>и оптимизируйте </a:t>
            </a:r>
            <a:r>
              <a:rPr lang="ru-RU" sz="2400" i="1" dirty="0" smtClean="0"/>
              <a:t>процесс</a:t>
            </a:r>
            <a:r>
              <a:rPr lang="ru-RU" sz="2400" dirty="0"/>
              <a:t>, чтобы свести время выполнения задачи к минимуму и сделать его </a:t>
            </a:r>
            <a:r>
              <a:rPr lang="ru-RU" sz="2400" dirty="0" smtClean="0"/>
              <a:t>настолько прогнозируемым</a:t>
            </a:r>
            <a:r>
              <a:rPr lang="ru-RU" sz="2400" dirty="0"/>
              <a:t>, насколько это возможно.</a:t>
            </a:r>
          </a:p>
        </p:txBody>
      </p:sp>
    </p:spTree>
    <p:extLst>
      <p:ext uri="{BB962C8B-B14F-4D97-AF65-F5344CB8AC3E}">
        <p14:creationId xmlns:p14="http://schemas.microsoft.com/office/powerpoint/2010/main" val="343204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доски для визуализации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8623" y="2047623"/>
            <a:ext cx="4372700" cy="426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1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22761" cy="1450757"/>
          </a:xfrm>
        </p:spPr>
        <p:txBody>
          <a:bodyPr>
            <a:normAutofit/>
          </a:bodyPr>
          <a:lstStyle/>
          <a:p>
            <a:r>
              <a:rPr lang="ru-RU" sz="4400" dirty="0"/>
              <a:t>Сходные черты процессов </a:t>
            </a:r>
            <a:r>
              <a:rPr lang="en-US" sz="4400" dirty="0" smtClean="0"/>
              <a:t>Scrum</a:t>
            </a:r>
            <a:r>
              <a:rPr lang="ru-RU" sz="4400" dirty="0" smtClean="0"/>
              <a:t> </a:t>
            </a:r>
            <a:r>
              <a:rPr lang="ru-RU" sz="4400" dirty="0"/>
              <a:t>и </a:t>
            </a:r>
            <a:r>
              <a:rPr lang="ru-RU" sz="4400" dirty="0" err="1" smtClean="0"/>
              <a:t>Канбан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737361"/>
            <a:ext cx="10361657" cy="4593992"/>
          </a:xfrm>
        </p:spPr>
        <p:txBody>
          <a:bodyPr>
            <a:noAutofit/>
          </a:bodyPr>
          <a:lstStyle/>
          <a:p>
            <a:r>
              <a:rPr lang="ru-RU" sz="2400" dirty="0"/>
              <a:t>Оба процесса являются как бережливыми </a:t>
            </a:r>
            <a:r>
              <a:rPr lang="ru-RU" sz="2400" dirty="0" smtClean="0"/>
              <a:t>(</a:t>
            </a:r>
            <a:r>
              <a:rPr lang="en-US" sz="2400" dirty="0" smtClean="0"/>
              <a:t>Lean</a:t>
            </a:r>
            <a:r>
              <a:rPr lang="ru-RU" sz="2400" dirty="0" smtClean="0"/>
              <a:t>), </a:t>
            </a:r>
            <a:r>
              <a:rPr lang="ru-RU" sz="2400" dirty="0"/>
              <a:t>так и гибкими </a:t>
            </a:r>
            <a:r>
              <a:rPr lang="ru-RU" sz="2400" dirty="0" smtClean="0"/>
              <a:t>(</a:t>
            </a:r>
            <a:r>
              <a:rPr lang="en-US" sz="2400" dirty="0" smtClean="0"/>
              <a:t>Agile</a:t>
            </a:r>
            <a:r>
              <a:rPr lang="ru-RU" sz="2400" dirty="0" smtClean="0"/>
              <a:t>)</a:t>
            </a:r>
            <a:endParaRPr lang="ru-RU" sz="2400" dirty="0"/>
          </a:p>
          <a:p>
            <a:r>
              <a:rPr lang="ru-RU" sz="2400" dirty="0"/>
              <a:t>Оба процесса используют вытягивающие системы планирования</a:t>
            </a:r>
          </a:p>
          <a:p>
            <a:r>
              <a:rPr lang="ru-RU" sz="2400" dirty="0"/>
              <a:t>Оба процесса ограничивают НЗР</a:t>
            </a:r>
          </a:p>
          <a:p>
            <a:r>
              <a:rPr lang="ru-RU" sz="2400" dirty="0"/>
              <a:t>Оба процесса используют прозрачность для обеспечения улучшения содержания</a:t>
            </a:r>
          </a:p>
          <a:p>
            <a:r>
              <a:rPr lang="ru-RU" sz="2400" dirty="0"/>
              <a:t>Оба процесса ориентированы на ранние и частые поставки продукта</a:t>
            </a:r>
          </a:p>
          <a:p>
            <a:r>
              <a:rPr lang="ru-RU" sz="2400" dirty="0"/>
              <a:t>Оба процесса полагаются на самоорганизующиеся команды</a:t>
            </a:r>
          </a:p>
          <a:p>
            <a:r>
              <a:rPr lang="ru-RU" sz="2400" dirty="0"/>
              <a:t>Оба процесса требуют деления задач на более мелкие</a:t>
            </a:r>
          </a:p>
          <a:p>
            <a:r>
              <a:rPr lang="ru-RU" sz="2400" dirty="0"/>
              <a:t>В обоих случаях план реализации постоянно оптимизируется на основе эмпирических </a:t>
            </a:r>
            <a:r>
              <a:rPr lang="ru-RU" sz="2400" dirty="0" smtClean="0"/>
              <a:t>данных</a:t>
            </a:r>
            <a:r>
              <a:rPr lang="en-US" sz="2400" dirty="0" smtClean="0"/>
              <a:t> </a:t>
            </a:r>
            <a:r>
              <a:rPr lang="ru-RU" sz="2400" dirty="0" smtClean="0"/>
              <a:t>(производительности</a:t>
            </a:r>
            <a:r>
              <a:rPr lang="ru-RU" sz="2400" dirty="0"/>
              <a:t>/ времени выполнения задачи)</a:t>
            </a:r>
          </a:p>
        </p:txBody>
      </p:sp>
    </p:spTree>
    <p:extLst>
      <p:ext uri="{BB962C8B-B14F-4D97-AF65-F5344CB8AC3E}">
        <p14:creationId xmlns:p14="http://schemas.microsoft.com/office/powerpoint/2010/main" val="10871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различия</a:t>
            </a:r>
            <a:r>
              <a:rPr lang="en-US" dirty="0"/>
              <a:t> Scrum</a:t>
            </a:r>
            <a:r>
              <a:rPr lang="ru-RU" dirty="0"/>
              <a:t> и </a:t>
            </a:r>
            <a:r>
              <a:rPr lang="ru-RU" dirty="0" err="1"/>
              <a:t>Канбан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404312"/>
              </p:ext>
            </p:extLst>
          </p:nvPr>
        </p:nvGraphicFramePr>
        <p:xfrm>
          <a:off x="1385094" y="1843410"/>
          <a:ext cx="9482138" cy="4028432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4741069">
                  <a:extLst>
                    <a:ext uri="{9D8B030D-6E8A-4147-A177-3AD203B41FA5}">
                      <a16:colId xmlns:a16="http://schemas.microsoft.com/office/drawing/2014/main" val="4045682707"/>
                    </a:ext>
                  </a:extLst>
                </a:gridCol>
                <a:gridCol w="4741069">
                  <a:extLst>
                    <a:ext uri="{9D8B030D-6E8A-4147-A177-3AD203B41FA5}">
                      <a16:colId xmlns:a16="http://schemas.microsoft.com/office/drawing/2014/main" val="3442322464"/>
                    </a:ext>
                  </a:extLst>
                </a:gridCol>
              </a:tblGrid>
              <a:tr h="37353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Scrum</a:t>
                      </a:r>
                      <a:endParaRPr lang="en-US" sz="1700" b="1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00568" marR="100568" marT="57467" marB="5746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Kanban</a:t>
                      </a:r>
                      <a:endParaRPr lang="en-US" sz="1700" b="1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00568" marR="100568" marT="57467" marB="57467" anchor="ctr"/>
                </a:tc>
                <a:extLst>
                  <a:ext uri="{0D108BD9-81ED-4DB2-BD59-A6C34878D82A}">
                    <a16:rowId xmlns:a16="http://schemas.microsoft.com/office/drawing/2014/main" val="3104254850"/>
                  </a:ext>
                </a:extLst>
              </a:tr>
              <a:tr h="632142">
                <a:tc>
                  <a:txBody>
                    <a:bodyPr/>
                    <a:lstStyle/>
                    <a:p>
                      <a:pPr fontAlgn="base"/>
                      <a:r>
                        <a:rPr lang="ru-RU" sz="1700">
                          <a:effectLst/>
                        </a:rPr>
                        <a:t>Команда принимает участие в определенной итерации</a:t>
                      </a:r>
                    </a:p>
                  </a:txBody>
                  <a:tcPr marL="100568" marR="100568" marT="57467" marB="5746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700">
                          <a:effectLst/>
                        </a:rPr>
                        <a:t>Участие необязательно</a:t>
                      </a:r>
                    </a:p>
                  </a:txBody>
                  <a:tcPr marL="100568" marR="100568" marT="57467" marB="57467" anchor="ctr"/>
                </a:tc>
                <a:extLst>
                  <a:ext uri="{0D108BD9-81ED-4DB2-BD59-A6C34878D82A}">
                    <a16:rowId xmlns:a16="http://schemas.microsoft.com/office/drawing/2014/main" val="846308278"/>
                  </a:ext>
                </a:extLst>
              </a:tr>
              <a:tr h="373539">
                <a:tc>
                  <a:txBody>
                    <a:bodyPr/>
                    <a:lstStyle/>
                    <a:p>
                      <a:pPr fontAlgn="base"/>
                      <a:r>
                        <a:rPr lang="ru-RU" sz="1700">
                          <a:effectLst/>
                        </a:rPr>
                        <a:t>Обязательна предварительная оценка</a:t>
                      </a:r>
                    </a:p>
                  </a:txBody>
                  <a:tcPr marL="100568" marR="100568" marT="57467" marB="5746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700">
                          <a:effectLst/>
                        </a:rPr>
                        <a:t>Оценка необязательна</a:t>
                      </a:r>
                    </a:p>
                  </a:txBody>
                  <a:tcPr marL="100568" marR="100568" marT="57467" marB="57467" anchor="ctr"/>
                </a:tc>
                <a:extLst>
                  <a:ext uri="{0D108BD9-81ED-4DB2-BD59-A6C34878D82A}">
                    <a16:rowId xmlns:a16="http://schemas.microsoft.com/office/drawing/2014/main" val="289204927"/>
                  </a:ext>
                </a:extLst>
              </a:tr>
              <a:tr h="632142">
                <a:tc>
                  <a:txBody>
                    <a:bodyPr/>
                    <a:lstStyle/>
                    <a:p>
                      <a:pPr fontAlgn="base"/>
                      <a:r>
                        <a:rPr lang="ru-RU" sz="1700">
                          <a:effectLst/>
                        </a:rPr>
                        <a:t>Скорость используется для улучшения процесса</a:t>
                      </a:r>
                    </a:p>
                  </a:txBody>
                  <a:tcPr marL="100568" marR="100568" marT="57467" marB="5746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700">
                          <a:effectLst/>
                        </a:rPr>
                        <a:t>Для улучшения процесса используются временные ограничения</a:t>
                      </a:r>
                    </a:p>
                  </a:txBody>
                  <a:tcPr marL="100568" marR="100568" marT="57467" marB="57467" anchor="ctr"/>
                </a:tc>
                <a:extLst>
                  <a:ext uri="{0D108BD9-81ED-4DB2-BD59-A6C34878D82A}">
                    <a16:rowId xmlns:a16="http://schemas.microsoft.com/office/drawing/2014/main" val="3379311902"/>
                  </a:ext>
                </a:extLst>
              </a:tr>
              <a:tr h="632142">
                <a:tc>
                  <a:txBody>
                    <a:bodyPr/>
                    <a:lstStyle/>
                    <a:p>
                      <a:pPr fontAlgn="base"/>
                      <a:r>
                        <a:rPr lang="ru-RU" sz="1700">
                          <a:effectLst/>
                        </a:rPr>
                        <a:t>Задержка спринта только одной команды</a:t>
                      </a:r>
                    </a:p>
                  </a:txBody>
                  <a:tcPr marL="100568" marR="100568" marT="57467" marB="5746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700">
                          <a:effectLst/>
                        </a:rPr>
                        <a:t>Доска может быть поделена между несколькими командами</a:t>
                      </a:r>
                    </a:p>
                  </a:txBody>
                  <a:tcPr marL="100568" marR="100568" marT="57467" marB="57467" anchor="ctr"/>
                </a:tc>
                <a:extLst>
                  <a:ext uri="{0D108BD9-81ED-4DB2-BD59-A6C34878D82A}">
                    <a16:rowId xmlns:a16="http://schemas.microsoft.com/office/drawing/2014/main" val="3346138806"/>
                  </a:ext>
                </a:extLst>
              </a:tr>
              <a:tr h="632142">
                <a:tc>
                  <a:txBody>
                    <a:bodyPr/>
                    <a:lstStyle/>
                    <a:p>
                      <a:pPr fontAlgn="base"/>
                      <a:r>
                        <a:rPr lang="ru-RU" sz="1700">
                          <a:effectLst/>
                        </a:rPr>
                        <a:t>Используется минимум 3 роли (владелец, мастер, команда)</a:t>
                      </a:r>
                    </a:p>
                  </a:txBody>
                  <a:tcPr marL="100568" marR="100568" marT="57467" marB="5746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700">
                          <a:effectLst/>
                        </a:rPr>
                        <a:t>Ролей нет</a:t>
                      </a:r>
                    </a:p>
                  </a:txBody>
                  <a:tcPr marL="100568" marR="100568" marT="57467" marB="57467" anchor="ctr"/>
                </a:tc>
                <a:extLst>
                  <a:ext uri="{0D108BD9-81ED-4DB2-BD59-A6C34878D82A}">
                    <a16:rowId xmlns:a16="http://schemas.microsoft.com/office/drawing/2014/main" val="1160409900"/>
                  </a:ext>
                </a:extLst>
              </a:tr>
              <a:tr h="373539"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Scrum-</a:t>
                      </a:r>
                      <a:r>
                        <a:rPr lang="ru-RU" sz="1700">
                          <a:effectLst/>
                        </a:rPr>
                        <a:t>доска между спринтами меняется</a:t>
                      </a:r>
                    </a:p>
                  </a:txBody>
                  <a:tcPr marL="100568" marR="100568" marT="57467" marB="5746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Kanban-</a:t>
                      </a:r>
                      <a:r>
                        <a:rPr lang="ru-RU" sz="1700">
                          <a:effectLst/>
                        </a:rPr>
                        <a:t>доска всегда неизменна</a:t>
                      </a:r>
                    </a:p>
                  </a:txBody>
                  <a:tcPr marL="100568" marR="100568" marT="57467" marB="57467" anchor="ctr"/>
                </a:tc>
                <a:extLst>
                  <a:ext uri="{0D108BD9-81ED-4DB2-BD59-A6C34878D82A}">
                    <a16:rowId xmlns:a16="http://schemas.microsoft.com/office/drawing/2014/main" val="3381776673"/>
                  </a:ext>
                </a:extLst>
              </a:tr>
              <a:tr h="373539">
                <a:tc>
                  <a:txBody>
                    <a:bodyPr/>
                    <a:lstStyle/>
                    <a:p>
                      <a:pPr fontAlgn="base"/>
                      <a:r>
                        <a:rPr lang="ru-RU" sz="1700">
                          <a:effectLst/>
                        </a:rPr>
                        <a:t>Для каждого спринта ставится приоритет</a:t>
                      </a:r>
                    </a:p>
                  </a:txBody>
                  <a:tcPr marL="100568" marR="100568" marT="57467" marB="5746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700" dirty="0">
                          <a:effectLst/>
                        </a:rPr>
                        <a:t>Приоритеты не являются обязательными</a:t>
                      </a:r>
                    </a:p>
                  </a:txBody>
                  <a:tcPr marL="100568" marR="100568" marT="57467" marB="57467" anchor="ctr"/>
                </a:tc>
                <a:extLst>
                  <a:ext uri="{0D108BD9-81ED-4DB2-BD59-A6C34878D82A}">
                    <a16:rowId xmlns:a16="http://schemas.microsoft.com/office/drawing/2014/main" val="16729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85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Поэтапная модель с промежуточным </a:t>
            </a:r>
            <a:r>
              <a:rPr lang="ru-RU" dirty="0" smtClean="0"/>
              <a:t>контролем (Итерационная)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Поэтапная модель с промежуточным </a:t>
            </a:r>
            <a:r>
              <a:rPr lang="ru-RU" dirty="0" smtClean="0"/>
              <a:t>контролем – </a:t>
            </a:r>
            <a:r>
              <a:rPr lang="ru-RU" dirty="0"/>
              <a:t>разработка ИС ведется итерациями с циклами обратной связи между этапами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Межэтапные </a:t>
            </a:r>
            <a:r>
              <a:rPr lang="ru-RU" dirty="0"/>
              <a:t>корректировки позволяют учитывать реально существующее взаимовлияние результатов разработки на различных этапах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Время </a:t>
            </a:r>
            <a:r>
              <a:rPr lang="ru-RU" dirty="0"/>
              <a:t>жизни каждого из этапов растягивается на весь период разработки. </a:t>
            </a:r>
          </a:p>
        </p:txBody>
      </p:sp>
      <p:pic>
        <p:nvPicPr>
          <p:cNvPr id="2050" name="Picture 2" descr="Поэтапная модель с промежуточным контролем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2935408"/>
            <a:ext cx="4937125" cy="184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27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Инкрементная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78" y="1845733"/>
            <a:ext cx="4937760" cy="419275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Инкрементная модель жизненного цикла представляет собой пример </a:t>
            </a:r>
            <a:r>
              <a:rPr lang="ru-RU" dirty="0" smtClean="0"/>
              <a:t>такого </a:t>
            </a:r>
            <a:r>
              <a:rPr lang="ru-RU" dirty="0"/>
              <a:t>подхода к разработке программного обеспечения ИС, который предполагает разбиение жизненного цикла проекта на последовательность итераций, каждая из которых напоминает «мини-проект», включающий все фазы жизненного </a:t>
            </a:r>
            <a:r>
              <a:rPr lang="ru-RU" dirty="0" smtClean="0"/>
              <a:t>цикла. </a:t>
            </a:r>
            <a:endParaRPr lang="ru-RU" dirty="0"/>
          </a:p>
          <a:p>
            <a:r>
              <a:rPr lang="ru-RU" dirty="0"/>
              <a:t>При этом на каждой итерации получается работающая версия программной системы, обладающая функциональностью всех предыдущих плюс текущей итерации. В результате финальной итерации получается конечный продукт, обеспечивающий реализацию всех требований. </a:t>
            </a:r>
          </a:p>
        </p:txBody>
      </p:sp>
      <p:pic>
        <p:nvPicPr>
          <p:cNvPr id="4100" name="Picture 4" descr="Инкрементная модель., Спиральная модель. - Проектирование информационных  систем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38" y="2398144"/>
            <a:ext cx="5733753" cy="231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55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Спиральная модель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Спиральная модель </a:t>
            </a:r>
            <a:r>
              <a:rPr lang="ru-RU" dirty="0" smtClean="0"/>
              <a:t>– </a:t>
            </a:r>
            <a:r>
              <a:rPr lang="ru-RU" dirty="0"/>
              <a:t>на каждом витке спирали</a:t>
            </a:r>
            <a:r>
              <a:rPr lang="ru-RU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выполняется </a:t>
            </a:r>
            <a:r>
              <a:rPr lang="ru-RU" dirty="0"/>
              <a:t>создание очередной версии продукта</a:t>
            </a:r>
            <a:r>
              <a:rPr lang="ru-RU" dirty="0" smtClean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уточняются </a:t>
            </a:r>
            <a:r>
              <a:rPr lang="ru-RU" dirty="0"/>
              <a:t>требования проекта</a:t>
            </a:r>
            <a:r>
              <a:rPr lang="ru-RU" dirty="0" smtClean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определяется </a:t>
            </a:r>
            <a:r>
              <a:rPr lang="ru-RU" dirty="0"/>
              <a:t>его качество</a:t>
            </a:r>
            <a:r>
              <a:rPr lang="ru-RU" dirty="0" smtClean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планируются </a:t>
            </a:r>
            <a:r>
              <a:rPr lang="ru-RU" dirty="0"/>
              <a:t>работы следующего витка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Особое </a:t>
            </a:r>
            <a:r>
              <a:rPr lang="ru-RU" dirty="0"/>
              <a:t>внимание уделяется начальным этапам разработки – анализу и проектированию, где реализуемость тех или иных технических решений проверяется и обосновывается посредством создания прототипов (макетирования</a:t>
            </a:r>
            <a:r>
              <a:rPr lang="ru-RU" dirty="0" smtClean="0"/>
              <a:t>).</a:t>
            </a:r>
            <a:endParaRPr lang="ru-RU" dirty="0"/>
          </a:p>
        </p:txBody>
      </p:sp>
      <p:pic>
        <p:nvPicPr>
          <p:cNvPr id="3074" name="Picture 2" descr="Спиральная модель ЖЦ ИС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2390461"/>
            <a:ext cx="4937125" cy="293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3. Структурная схема технологического процесса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538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Гибкая методология разработки (</a:t>
            </a:r>
            <a:r>
              <a:rPr lang="en-US" dirty="0" smtClean="0"/>
              <a:t>Agile)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Гибкая методология разработки ПО (AGILE) </a:t>
            </a:r>
            <a:r>
              <a:rPr lang="ru-RU" sz="2400" dirty="0"/>
              <a:t>– методология, основывающаяся на цикличном методе, в котором условия и решения развиваются с помощью взаимной работы самоорганизующихся кросс-функциональных команд между собой</a:t>
            </a:r>
            <a:r>
              <a:rPr lang="ru-RU" sz="2400" dirty="0" smtClean="0"/>
              <a:t>.</a:t>
            </a:r>
            <a:endParaRPr lang="ru-RU" sz="2400" dirty="0"/>
          </a:p>
          <a:p>
            <a:r>
              <a:rPr lang="ru-RU" sz="2400" dirty="0"/>
              <a:t>Благодаря </a:t>
            </a:r>
            <a:r>
              <a:rPr lang="ru-RU" sz="2400" dirty="0" err="1"/>
              <a:t>Agile</a:t>
            </a:r>
            <a:r>
              <a:rPr lang="ru-RU" sz="2400" dirty="0"/>
              <a:t>-методам, удается сделать процесс руководства проектами более </a:t>
            </a:r>
            <a:r>
              <a:rPr lang="ru-RU" sz="2400" dirty="0" smtClean="0"/>
              <a:t>упорядоченным.</a:t>
            </a:r>
            <a:r>
              <a:rPr lang="en-US" sz="2400" dirty="0" smtClean="0"/>
              <a:t> </a:t>
            </a:r>
            <a:r>
              <a:rPr lang="ru-RU" sz="2400" dirty="0" smtClean="0"/>
              <a:t>Такие </a:t>
            </a:r>
            <a:r>
              <a:rPr lang="ru-RU" sz="2400" dirty="0"/>
              <a:t>проекты подразумевают под собой изучение адаптационных процессов, командной работы, самоорганизации, отчетов, а также проведения проверок</a:t>
            </a:r>
            <a:r>
              <a:rPr lang="ru-RU" sz="2400" dirty="0" smtClean="0"/>
              <a:t>.</a:t>
            </a:r>
            <a:endParaRPr lang="ru-RU" sz="2400" dirty="0"/>
          </a:p>
          <a:p>
            <a:r>
              <a:rPr lang="ru-RU" sz="2400" dirty="0" err="1"/>
              <a:t>Agile</a:t>
            </a:r>
            <a:r>
              <a:rPr lang="ru-RU" sz="2400" dirty="0"/>
              <a:t>-методы считаются передовыми в проектировании. Их предназначение – </a:t>
            </a:r>
            <a:r>
              <a:rPr lang="ru-RU" sz="2400" dirty="0" smtClean="0"/>
              <a:t>быстрый </a:t>
            </a:r>
            <a:r>
              <a:rPr lang="ru-RU" sz="2400" dirty="0"/>
              <a:t>выпуск ПО высокого качества.</a:t>
            </a:r>
          </a:p>
        </p:txBody>
      </p:sp>
    </p:spTree>
    <p:extLst>
      <p:ext uri="{BB962C8B-B14F-4D97-AF65-F5344CB8AC3E}">
        <p14:creationId xmlns:p14="http://schemas.microsoft.com/office/powerpoint/2010/main" val="124055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Манифест гибкой </a:t>
            </a:r>
            <a:r>
              <a:rPr lang="ru-RU" dirty="0" smtClean="0"/>
              <a:t>разработки ПО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Наблюдая за тем, как многочисленные команды увязали в болотных топях </a:t>
            </a:r>
            <a:r>
              <a:rPr lang="ru-RU" sz="2400" dirty="0" smtClean="0"/>
              <a:t>непрестанно усложняющихся </a:t>
            </a:r>
            <a:r>
              <a:rPr lang="ru-RU" sz="2400" dirty="0"/>
              <a:t>процессов разработки, семнадцать </a:t>
            </a:r>
            <a:r>
              <a:rPr lang="ru-RU" sz="2400" dirty="0" smtClean="0"/>
              <a:t>крупных специалистов </a:t>
            </a:r>
            <a:r>
              <a:rPr lang="ru-RU" sz="2400" dirty="0"/>
              <a:t>по </a:t>
            </a:r>
            <a:r>
              <a:rPr lang="ru-RU" sz="2400" dirty="0" smtClean="0"/>
              <a:t>вопросам программной инженерии </a:t>
            </a:r>
            <a:r>
              <a:rPr lang="ru-RU" sz="2400" dirty="0"/>
              <a:t>собрались в 2001 году, чтобы обсудить </a:t>
            </a:r>
            <a:r>
              <a:rPr lang="ru-RU" sz="2400" dirty="0" smtClean="0"/>
              <a:t>методологию эффективной </a:t>
            </a:r>
            <a:r>
              <a:rPr lang="ru-RU" sz="2400" dirty="0"/>
              <a:t>работы программистов в </a:t>
            </a:r>
            <a:r>
              <a:rPr lang="ru-RU" sz="2400" dirty="0" smtClean="0"/>
              <a:t>современных </a:t>
            </a:r>
            <a:r>
              <a:rPr lang="ru-RU" sz="2400" dirty="0"/>
              <a:t>условиях. Они назвали </a:t>
            </a:r>
            <a:r>
              <a:rPr lang="ru-RU" sz="2400" dirty="0" smtClean="0"/>
              <a:t>себя «Альянсом </a:t>
            </a:r>
            <a:r>
              <a:rPr lang="ru-RU" sz="2400" dirty="0"/>
              <a:t>Гибких» </a:t>
            </a:r>
            <a:r>
              <a:rPr lang="ru-RU" sz="2400" dirty="0" smtClean="0"/>
              <a:t>(</a:t>
            </a:r>
            <a:r>
              <a:rPr lang="en-US" sz="2400" dirty="0" smtClean="0"/>
              <a:t>Agile Alliance</a:t>
            </a:r>
            <a:r>
              <a:rPr lang="ru-RU" sz="2400" dirty="0" smtClean="0"/>
              <a:t>), </a:t>
            </a:r>
            <a:r>
              <a:rPr lang="ru-RU" sz="2400" dirty="0"/>
              <a:t>а в результате их раздумий появился «</a:t>
            </a:r>
            <a:r>
              <a:rPr lang="ru-RU" sz="2400" dirty="0" smtClean="0"/>
              <a:t>Манифест </a:t>
            </a:r>
            <a:r>
              <a:rPr lang="ru-RU" sz="2400" dirty="0"/>
              <a:t>гибкой разработки».</a:t>
            </a:r>
          </a:p>
        </p:txBody>
      </p:sp>
    </p:spTree>
    <p:extLst>
      <p:ext uri="{BB962C8B-B14F-4D97-AF65-F5344CB8AC3E}">
        <p14:creationId xmlns:p14="http://schemas.microsoft.com/office/powerpoint/2010/main" val="360390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3020"/>
          </a:xfrm>
        </p:spPr>
        <p:txBody>
          <a:bodyPr>
            <a:noAutofit/>
          </a:bodyPr>
          <a:lstStyle/>
          <a:p>
            <a:r>
              <a:rPr lang="ru-RU" sz="2400" i="1" dirty="0"/>
              <a:t>Мы открываем лучшие способы разработки программного обеспечения, </a:t>
            </a:r>
            <a:r>
              <a:rPr lang="ru-RU" sz="2400" i="1" dirty="0" smtClean="0"/>
              <a:t>применяя</a:t>
            </a:r>
            <a:r>
              <a:rPr lang="en-US" sz="2400" i="1" dirty="0" smtClean="0"/>
              <a:t> </a:t>
            </a:r>
            <a:r>
              <a:rPr lang="ru-RU" sz="2400" i="1" dirty="0" smtClean="0"/>
              <a:t>их </a:t>
            </a:r>
            <a:r>
              <a:rPr lang="ru-RU" sz="2400" i="1" dirty="0"/>
              <a:t>па практике и помогая в этом другим.</a:t>
            </a:r>
          </a:p>
          <a:p>
            <a:r>
              <a:rPr lang="ru-RU" sz="2400" i="1" dirty="0"/>
              <a:t>В ходе своей работы мы научились </a:t>
            </a:r>
            <a:r>
              <a:rPr lang="ru-RU" sz="2400" i="1" dirty="0" smtClean="0"/>
              <a:t>ценить:</a:t>
            </a:r>
            <a:endParaRPr lang="ru-RU" sz="2400" i="1" dirty="0"/>
          </a:p>
          <a:p>
            <a:pPr lvl="1"/>
            <a:r>
              <a:rPr lang="ru-RU" sz="2000" i="1" dirty="0"/>
              <a:t>Людей и их взаимоотношения больше, чем процессы и </a:t>
            </a:r>
            <a:r>
              <a:rPr lang="ru-RU" sz="2000" i="1" dirty="0" smtClean="0"/>
              <a:t>инструменты.</a:t>
            </a:r>
            <a:endParaRPr lang="ru-RU" sz="2000" i="1" dirty="0"/>
          </a:p>
          <a:p>
            <a:pPr lvl="1"/>
            <a:r>
              <a:rPr lang="ru-RU" sz="2000" i="1" dirty="0"/>
              <a:t>Работающую программу больше, чем исчерпывающую </a:t>
            </a:r>
            <a:r>
              <a:rPr lang="ru-RU" sz="2000" i="1" dirty="0" smtClean="0"/>
              <a:t>документацию.</a:t>
            </a:r>
            <a:endParaRPr lang="ru-RU" sz="2000" i="1" dirty="0"/>
          </a:p>
          <a:p>
            <a:pPr lvl="1"/>
            <a:r>
              <a:rPr lang="ru-RU" sz="2000" i="1" dirty="0"/>
              <a:t>Плодотворное сотрудничество с заказчиком больше, чем формальные </a:t>
            </a:r>
            <a:r>
              <a:rPr lang="ru-RU" sz="2000" i="1" dirty="0" smtClean="0"/>
              <a:t>договоренности </a:t>
            </a:r>
            <a:r>
              <a:rPr lang="ru-RU" sz="2000" i="1" dirty="0"/>
              <a:t>по контракту.</a:t>
            </a:r>
          </a:p>
          <a:p>
            <a:pPr lvl="1"/>
            <a:r>
              <a:rPr lang="ru-RU" sz="2000" i="1" dirty="0"/>
              <a:t>Оперативное реагирование на изменения больше, чем следование плану.</a:t>
            </a:r>
          </a:p>
          <a:p>
            <a:r>
              <a:rPr lang="ru-RU" sz="2400" i="1" dirty="0"/>
              <a:t>Иначе говоря, н</a:t>
            </a:r>
            <a:r>
              <a:rPr lang="ru-RU" sz="2400" i="1" dirty="0" smtClean="0"/>
              <a:t>е </a:t>
            </a:r>
            <a:r>
              <a:rPr lang="ru-RU" sz="2400" i="1" dirty="0"/>
              <a:t>отрицая значимость факторов, перечисленных в правой части </a:t>
            </a:r>
            <a:r>
              <a:rPr lang="ru-RU" sz="2400" i="1" dirty="0" smtClean="0"/>
              <a:t>предложений</a:t>
            </a:r>
            <a:r>
              <a:rPr lang="ru-RU" sz="2400" i="1" dirty="0"/>
              <a:t>, мы больше ценим те, что слева.</a:t>
            </a:r>
          </a:p>
        </p:txBody>
      </p:sp>
    </p:spTree>
    <p:extLst>
      <p:ext uri="{BB962C8B-B14F-4D97-AF65-F5344CB8AC3E}">
        <p14:creationId xmlns:p14="http://schemas.microsoft.com/office/powerpoint/2010/main" val="406099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1853</Words>
  <Application>Microsoft Office PowerPoint</Application>
  <PresentationFormat>Широкоэкранный</PresentationFormat>
  <Paragraphs>142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inherit</vt:lpstr>
      <vt:lpstr>Ретро</vt:lpstr>
      <vt:lpstr>Повторение: модели ЖЦ</vt:lpstr>
      <vt:lpstr>Каскадная модель</vt:lpstr>
      <vt:lpstr>Поэтапная модель с промежуточным контролем (Итерационная)</vt:lpstr>
      <vt:lpstr>Инкрементная модель</vt:lpstr>
      <vt:lpstr>Спиральная модель</vt:lpstr>
      <vt:lpstr>3. Структурная схема технологического процесса</vt:lpstr>
      <vt:lpstr>Гибкая методология разработки (Agile)</vt:lpstr>
      <vt:lpstr>Манифест гибкой разработки ПО</vt:lpstr>
      <vt:lpstr>Презентация PowerPoint</vt:lpstr>
      <vt:lpstr>ОСНОВОПОЛАГАЮЩИЕ ПРИНЦИПЫ ГИБКОЙ РАЗРАБОТКИ</vt:lpstr>
      <vt:lpstr>Презентация PowerPoint</vt:lpstr>
      <vt:lpstr>Презентация PowerPoint</vt:lpstr>
      <vt:lpstr>Основные примеры Agile-подхода </vt:lpstr>
      <vt:lpstr>XP-процесс</vt:lpstr>
      <vt:lpstr>Экстремальное программирование основано на 12 принципах:</vt:lpstr>
      <vt:lpstr>Презентация PowerPoint</vt:lpstr>
      <vt:lpstr>Презентация PowerPoint</vt:lpstr>
      <vt:lpstr>Бережливая разработка ПО (Lean)</vt:lpstr>
      <vt:lpstr>Принципы бережливого подхода</vt:lpstr>
      <vt:lpstr>Scrum</vt:lpstr>
      <vt:lpstr>Основные понятия</vt:lpstr>
      <vt:lpstr>Презентация PowerPoint</vt:lpstr>
      <vt:lpstr>Процесс Scrum</vt:lpstr>
      <vt:lpstr>Канбан</vt:lpstr>
      <vt:lpstr>Правила Канбана</vt:lpstr>
      <vt:lpstr>Пример доски для визуализации</vt:lpstr>
      <vt:lpstr>Сходные черты процессов Scrum и Канбан</vt:lpstr>
      <vt:lpstr>Основные различия Scrum и Канбан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Лилия Челищева</dc:creator>
  <cp:lastModifiedBy>229191</cp:lastModifiedBy>
  <cp:revision>13</cp:revision>
  <dcterms:created xsi:type="dcterms:W3CDTF">2022-09-04T22:03:46Z</dcterms:created>
  <dcterms:modified xsi:type="dcterms:W3CDTF">2022-09-05T11:27:53Z</dcterms:modified>
</cp:coreProperties>
</file>