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4" r:id="rId35"/>
    <p:sldId id="28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9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46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75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59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7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7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05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2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51494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51494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03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29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ED1AC-7B49-4365-A1F8-392C3191CCD0}" type="datetimeFigureOut"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06.09.2022</a:t>
            </a:fld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D70EF-6424-4813-8D3A-7ED91FF89498}" type="slidenum">
              <a:rPr kumimoji="0" lang="ru-RU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6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4. Анализ </a:t>
            </a:r>
            <a:r>
              <a:rPr lang="ru-RU" sz="4800" dirty="0"/>
              <a:t>предметной области и требования к ПО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8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Соотношение между проблемами, потребностями, функциями и требованиям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77" y="2071494"/>
            <a:ext cx="4973183" cy="31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0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Требованиями</a:t>
            </a:r>
            <a:r>
              <a:rPr lang="ru-RU" dirty="0" smtClean="0"/>
              <a:t> называют описание </a:t>
            </a:r>
            <a:r>
              <a:rPr lang="ru-RU" dirty="0"/>
              <a:t>функциональных </a:t>
            </a:r>
            <a:r>
              <a:rPr lang="ru-RU" dirty="0" smtClean="0"/>
              <a:t>возможностей и </a:t>
            </a:r>
            <a:r>
              <a:rPr lang="ru-RU" dirty="0"/>
              <a:t>ограничений, накладываемых на создаваемую </a:t>
            </a:r>
            <a:r>
              <a:rPr lang="ru-RU" dirty="0" smtClean="0"/>
              <a:t>программную </a:t>
            </a:r>
            <a:r>
              <a:rPr lang="ru-RU" dirty="0"/>
              <a:t>систему. </a:t>
            </a:r>
            <a:r>
              <a:rPr lang="ru-RU" dirty="0" smtClean="0"/>
              <a:t>Обычно требования </a:t>
            </a:r>
            <a:r>
              <a:rPr lang="ru-RU" dirty="0"/>
              <a:t>выражают, что система </a:t>
            </a:r>
            <a:r>
              <a:rPr lang="ru-RU" dirty="0" smtClean="0"/>
              <a:t>должна </a:t>
            </a:r>
            <a:r>
              <a:rPr lang="ru-RU" dirty="0"/>
              <a:t>делать. Здесь </a:t>
            </a:r>
            <a:r>
              <a:rPr lang="ru-RU" dirty="0" smtClean="0"/>
              <a:t>не пытаются сформулировать</a:t>
            </a:r>
            <a:r>
              <a:rPr lang="ru-RU" dirty="0"/>
              <a:t>, как добиться </a:t>
            </a:r>
            <a:r>
              <a:rPr lang="ru-RU" dirty="0" smtClean="0"/>
              <a:t>выполнения </a:t>
            </a:r>
            <a:r>
              <a:rPr lang="ru-RU" dirty="0"/>
              <a:t>этих функций.</a:t>
            </a:r>
          </a:p>
          <a:p>
            <a:r>
              <a:rPr lang="ru-RU" dirty="0"/>
              <a:t>Например, </a:t>
            </a:r>
            <a:r>
              <a:rPr lang="ru-RU" dirty="0" smtClean="0"/>
              <a:t>возможно </a:t>
            </a:r>
            <a:r>
              <a:rPr lang="ru-RU" dirty="0"/>
              <a:t>такое требование к </a:t>
            </a:r>
            <a:r>
              <a:rPr lang="ru-RU" dirty="0" smtClean="0"/>
              <a:t>банковской </a:t>
            </a:r>
            <a:r>
              <a:rPr lang="ru-RU" dirty="0"/>
              <a:t>системе:</a:t>
            </a:r>
          </a:p>
          <a:p>
            <a:r>
              <a:rPr lang="ru-RU" i="1" dirty="0"/>
              <a:t>Система должна предоставить клиенту возможности выполнения следующих </a:t>
            </a:r>
            <a:r>
              <a:rPr lang="ru-RU" i="1" dirty="0" smtClean="0"/>
              <a:t>операций над </a:t>
            </a:r>
            <a:r>
              <a:rPr lang="ru-RU" i="1" dirty="0"/>
              <a:t>его счетом: просмотр, снятие денег, добавление денег.</a:t>
            </a:r>
          </a:p>
          <a:p>
            <a:r>
              <a:rPr lang="ru-RU" dirty="0"/>
              <a:t>А вот такая запись требованием не является:</a:t>
            </a:r>
          </a:p>
          <a:p>
            <a:r>
              <a:rPr lang="ru-RU" i="1" dirty="0"/>
              <a:t>Информация банковского счета должна храниться в виде трех таблиц СУБД </a:t>
            </a:r>
            <a:r>
              <a:rPr lang="en-US" i="1" dirty="0" smtClean="0"/>
              <a:t>MySQL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4838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</a:t>
            </a:r>
            <a:r>
              <a:rPr lang="ru-RU" dirty="0"/>
              <a:t>представления требований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Различают две категории представления требований: </a:t>
            </a:r>
            <a:r>
              <a:rPr lang="ru-RU" b="1" dirty="0" smtClean="0"/>
              <a:t>требования заказчика </a:t>
            </a:r>
            <a:r>
              <a:rPr lang="ru-RU" dirty="0" smtClean="0"/>
              <a:t>(</a:t>
            </a:r>
            <a:r>
              <a:rPr lang="ru-RU" b="1" dirty="0" smtClean="0"/>
              <a:t>первичные </a:t>
            </a:r>
            <a:r>
              <a:rPr lang="ru-RU" b="1" dirty="0"/>
              <a:t>требования</a:t>
            </a:r>
            <a:r>
              <a:rPr lang="ru-RU" dirty="0"/>
              <a:t>) и </a:t>
            </a:r>
            <a:r>
              <a:rPr lang="ru-RU" b="1" dirty="0"/>
              <a:t>требования разработчика </a:t>
            </a:r>
            <a:r>
              <a:rPr lang="ru-RU" dirty="0" smtClean="0"/>
              <a:t>(</a:t>
            </a:r>
            <a:r>
              <a:rPr lang="ru-RU" b="1" dirty="0" smtClean="0"/>
              <a:t>детальные </a:t>
            </a:r>
            <a:r>
              <a:rPr lang="ru-RU" b="1" dirty="0"/>
              <a:t>требования</a:t>
            </a:r>
            <a:r>
              <a:rPr lang="ru-RU" dirty="0"/>
              <a:t>). </a:t>
            </a:r>
            <a:r>
              <a:rPr lang="ru-RU" dirty="0" smtClean="0"/>
              <a:t>Отличаются они </a:t>
            </a:r>
            <a:r>
              <a:rPr lang="ru-RU" dirty="0"/>
              <a:t>друг от друга </a:t>
            </a:r>
            <a:r>
              <a:rPr lang="ru-RU" dirty="0" smtClean="0"/>
              <a:t>степенью </a:t>
            </a:r>
            <a:r>
              <a:rPr lang="ru-RU" dirty="0"/>
              <a:t>проработки описаний. Первичные </a:t>
            </a:r>
            <a:r>
              <a:rPr lang="ru-RU" dirty="0" smtClean="0"/>
              <a:t>требования документируют желания </a:t>
            </a:r>
            <a:r>
              <a:rPr lang="ru-RU" dirty="0"/>
              <a:t>и </a:t>
            </a:r>
            <a:r>
              <a:rPr lang="ru-RU" dirty="0" smtClean="0"/>
              <a:t>потребности </a:t>
            </a:r>
            <a:r>
              <a:rPr lang="ru-RU" dirty="0"/>
              <a:t>заказчика и пишутся </a:t>
            </a:r>
            <a:r>
              <a:rPr lang="ru-RU" dirty="0" smtClean="0"/>
              <a:t>на </a:t>
            </a:r>
            <a:r>
              <a:rPr lang="ru-RU" dirty="0"/>
              <a:t>языке, </a:t>
            </a:r>
            <a:r>
              <a:rPr lang="ru-RU" dirty="0" smtClean="0"/>
              <a:t>попятном заказчику</a:t>
            </a:r>
            <a:r>
              <a:rPr lang="ru-RU" dirty="0"/>
              <a:t>. Детальные требования документируют требования в </a:t>
            </a:r>
            <a:r>
              <a:rPr lang="ru-RU" dirty="0" smtClean="0"/>
              <a:t>специальной, структурированной </a:t>
            </a:r>
            <a:r>
              <a:rPr lang="ru-RU" dirty="0"/>
              <a:t>форме, </a:t>
            </a:r>
            <a:r>
              <a:rPr lang="ru-RU" dirty="0" smtClean="0"/>
              <a:t>они детализированы </a:t>
            </a:r>
            <a:r>
              <a:rPr lang="ru-RU" dirty="0"/>
              <a:t>по </a:t>
            </a:r>
            <a:r>
              <a:rPr lang="ru-RU" dirty="0" smtClean="0"/>
              <a:t>отношению </a:t>
            </a:r>
            <a:r>
              <a:rPr lang="ru-RU" dirty="0"/>
              <a:t>к </a:t>
            </a:r>
            <a:r>
              <a:rPr lang="ru-RU" dirty="0" smtClean="0"/>
              <a:t>первичным требованиям.</a:t>
            </a:r>
          </a:p>
          <a:p>
            <a:r>
              <a:rPr lang="ru-RU" dirty="0" smtClean="0"/>
              <a:t>Работу </a:t>
            </a:r>
            <a:r>
              <a:rPr lang="ru-RU" dirty="0"/>
              <a:t>по созданию </a:t>
            </a:r>
            <a:r>
              <a:rPr lang="ru-RU" dirty="0" smtClean="0"/>
              <a:t>первичных </a:t>
            </a:r>
            <a:r>
              <a:rPr lang="ru-RU" dirty="0"/>
              <a:t>требований будем называть </a:t>
            </a:r>
            <a:r>
              <a:rPr lang="ru-RU" i="1" dirty="0"/>
              <a:t>сбором</a:t>
            </a:r>
            <a:r>
              <a:rPr lang="ru-RU" dirty="0"/>
              <a:t>, или </a:t>
            </a:r>
            <a:r>
              <a:rPr lang="ru-RU" i="1" dirty="0" smtClean="0"/>
              <a:t>формированием</a:t>
            </a:r>
            <a:r>
              <a:rPr lang="ru-RU" dirty="0" smtClean="0"/>
              <a:t>, требований. </a:t>
            </a:r>
            <a:r>
              <a:rPr lang="ru-RU" dirty="0"/>
              <a:t>Проводится она на этане подготовки </a:t>
            </a:r>
            <a:r>
              <a:rPr lang="ru-RU" dirty="0" smtClean="0"/>
              <a:t>жизненного цикла разработки</a:t>
            </a:r>
            <a:r>
              <a:rPr lang="ru-RU" dirty="0"/>
              <a:t>.</a:t>
            </a:r>
          </a:p>
          <a:p>
            <a:r>
              <a:rPr lang="ru-RU" dirty="0"/>
              <a:t>Работу по созданию </a:t>
            </a:r>
            <a:r>
              <a:rPr lang="ru-RU" dirty="0" smtClean="0"/>
              <a:t>детальных </a:t>
            </a:r>
            <a:r>
              <a:rPr lang="ru-RU" dirty="0"/>
              <a:t>требований будем называть </a:t>
            </a:r>
            <a:r>
              <a:rPr lang="ru-RU" i="1" dirty="0"/>
              <a:t>анализом</a:t>
            </a:r>
            <a:r>
              <a:rPr lang="ru-RU" dirty="0"/>
              <a:t> </a:t>
            </a:r>
            <a:r>
              <a:rPr lang="ru-RU" dirty="0" smtClean="0"/>
              <a:t>требований</a:t>
            </a:r>
            <a:r>
              <a:rPr lang="ru-RU" dirty="0"/>
              <a:t>. Проводится она на этане моделирования </a:t>
            </a:r>
            <a:r>
              <a:rPr lang="ru-RU" dirty="0" smtClean="0"/>
              <a:t>жизненного </a:t>
            </a:r>
            <a:r>
              <a:rPr lang="ru-RU" dirty="0"/>
              <a:t>цикла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55611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перехода от требований заказчика к требованиям разработчика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314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ТРЕБОВАНИЯ </a:t>
            </a:r>
            <a:r>
              <a:rPr lang="ru-RU" dirty="0"/>
              <a:t>ЗАКАЗЧИКА</a:t>
            </a:r>
          </a:p>
          <a:p>
            <a:r>
              <a:rPr lang="ru-RU" dirty="0"/>
              <a:t>1. ПО должно обеспечить средства для ввода и сохранения разнообразных </a:t>
            </a:r>
            <a:r>
              <a:rPr lang="ru-RU" dirty="0" smtClean="0"/>
              <a:t>данных абонента-пользователя.</a:t>
            </a:r>
            <a:endParaRPr lang="ru-RU" dirty="0"/>
          </a:p>
          <a:p>
            <a:r>
              <a:rPr lang="ru-RU" dirty="0"/>
              <a:t>ТРЕБОВАНИЯ РАЗРАБОТЧИКА</a:t>
            </a:r>
          </a:p>
          <a:p>
            <a:r>
              <a:rPr lang="ru-RU" dirty="0"/>
              <a:t>1.1. Пользователь должен иметь возможность определять тип вводимых данных.</a:t>
            </a:r>
          </a:p>
          <a:p>
            <a:r>
              <a:rPr lang="ru-RU" dirty="0"/>
              <a:t>1.2. Для каждого типа данных должно иметься соответствующее средство, </a:t>
            </a:r>
            <a:r>
              <a:rPr lang="ru-RU" dirty="0" smtClean="0"/>
              <a:t>обеспечивающее </a:t>
            </a:r>
            <a:r>
              <a:rPr lang="ru-RU" dirty="0"/>
              <a:t>ввод и сохранение элемента данных этого типа.</a:t>
            </a:r>
          </a:p>
          <a:p>
            <a:r>
              <a:rPr lang="ru-RU" dirty="0"/>
              <a:t>1.3. Каждый тип данных должен представляться соответствующей пиктограммой </a:t>
            </a:r>
            <a:r>
              <a:rPr lang="ru-RU" dirty="0" smtClean="0"/>
              <a:t>на дисплее </a:t>
            </a:r>
            <a:r>
              <a:rPr lang="ru-RU" dirty="0"/>
              <a:t>пользователя.</a:t>
            </a:r>
          </a:p>
          <a:p>
            <a:r>
              <a:rPr lang="ru-RU" dirty="0"/>
              <a:t>1.4. Пользователю должна предлагаться пиктограмма для каждого типа данных. </a:t>
            </a:r>
            <a:r>
              <a:rPr lang="ru-RU" dirty="0" smtClean="0"/>
              <a:t>Кроме того</a:t>
            </a:r>
            <a:r>
              <a:rPr lang="ru-RU" dirty="0"/>
              <a:t>, должна предлагаться возможность самостоятельного выбора пиктограммы </a:t>
            </a:r>
            <a:r>
              <a:rPr lang="ru-RU" dirty="0" smtClean="0"/>
              <a:t>для каждого </a:t>
            </a:r>
            <a:r>
              <a:rPr lang="ru-RU" dirty="0"/>
              <a:t>типа данных.</a:t>
            </a:r>
          </a:p>
          <a:p>
            <a:r>
              <a:rPr lang="ru-RU" dirty="0"/>
              <a:t>1.5. При выборе пользователем пиктограммы типа данных к элементу данных </a:t>
            </a:r>
            <a:r>
              <a:rPr lang="ru-RU" dirty="0" smtClean="0"/>
              <a:t>должно быть </a:t>
            </a:r>
            <a:r>
              <a:rPr lang="ru-RU" dirty="0"/>
              <a:t>применено средство, ассоциированное с указанным типом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29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Требования </a:t>
            </a:r>
            <a:r>
              <a:rPr lang="ru-RU" sz="2400" dirty="0"/>
              <a:t>заказчика являются </a:t>
            </a:r>
            <a:r>
              <a:rPr lang="ru-RU" sz="2400" dirty="0" smtClean="0"/>
              <a:t>первичным </a:t>
            </a:r>
            <a:r>
              <a:rPr lang="ru-RU" sz="2400" dirty="0"/>
              <a:t>описанием на </a:t>
            </a:r>
            <a:r>
              <a:rPr lang="ru-RU" sz="2400" dirty="0" smtClean="0"/>
              <a:t>естественном </a:t>
            </a:r>
            <a:r>
              <a:rPr lang="ru-RU" sz="2400" dirty="0"/>
              <a:t>языке функций, выполняемых системой, и </a:t>
            </a:r>
            <a:r>
              <a:rPr lang="ru-RU" sz="2400" dirty="0" smtClean="0"/>
              <a:t>ограничений, накладываемых на нее</a:t>
            </a:r>
            <a:r>
              <a:rPr lang="ru-RU" sz="2400" dirty="0"/>
              <a:t>. </a:t>
            </a:r>
            <a:r>
              <a:rPr lang="ru-RU" sz="2400" dirty="0" smtClean="0"/>
              <a:t>Дополнительно </a:t>
            </a:r>
            <a:r>
              <a:rPr lang="ru-RU" sz="2400" dirty="0"/>
              <a:t>к ним могут </a:t>
            </a:r>
            <a:r>
              <a:rPr lang="ru-RU" sz="2400" dirty="0" smtClean="0"/>
              <a:t>прикладываться поясняющие диаграммы. Требования </a:t>
            </a:r>
            <a:r>
              <a:rPr lang="ru-RU" sz="2400" dirty="0"/>
              <a:t>заказчика </a:t>
            </a:r>
            <a:r>
              <a:rPr lang="ru-RU" sz="2400" dirty="0" smtClean="0"/>
              <a:t>помещается </a:t>
            </a:r>
            <a:r>
              <a:rPr lang="ru-RU" sz="2400" dirty="0"/>
              <a:t>в </a:t>
            </a:r>
            <a:r>
              <a:rPr lang="ru-RU" sz="2400" i="1" dirty="0"/>
              <a:t>системную спецификацию</a:t>
            </a:r>
            <a:r>
              <a:rPr lang="ru-RU" sz="2400" dirty="0"/>
              <a:t>.</a:t>
            </a:r>
          </a:p>
          <a:p>
            <a:r>
              <a:rPr lang="ru-RU" sz="2400" dirty="0"/>
              <a:t>Требования разработчика содержат </a:t>
            </a:r>
            <a:r>
              <a:rPr lang="ru-RU" sz="2400" dirty="0" smtClean="0"/>
              <a:t>детализированное </a:t>
            </a:r>
            <a:r>
              <a:rPr lang="ru-RU" sz="2400" dirty="0"/>
              <a:t>описание </a:t>
            </a:r>
            <a:r>
              <a:rPr lang="ru-RU" sz="2400" dirty="0" smtClean="0"/>
              <a:t>функций </a:t>
            </a:r>
            <a:r>
              <a:rPr lang="ru-RU" sz="2400" dirty="0"/>
              <a:t>и </a:t>
            </a:r>
            <a:r>
              <a:rPr lang="ru-RU" sz="2400" dirty="0" smtClean="0"/>
              <a:t>ограничений </a:t>
            </a:r>
            <a:r>
              <a:rPr lang="ru-RU" sz="2400" dirty="0"/>
              <a:t>системы, оформляемое в виде спецификации анализа. </a:t>
            </a:r>
            <a:r>
              <a:rPr lang="ru-RU" sz="2400" dirty="0" smtClean="0"/>
              <a:t>Она </a:t>
            </a:r>
            <a:r>
              <a:rPr lang="ru-RU" sz="2400" dirty="0"/>
              <a:t>служит </a:t>
            </a:r>
            <a:r>
              <a:rPr lang="ru-RU" sz="2400" dirty="0" smtClean="0"/>
              <a:t>основой для заключения контракта </a:t>
            </a:r>
            <a:r>
              <a:rPr lang="ru-RU" sz="2400" dirty="0"/>
              <a:t>между </a:t>
            </a:r>
            <a:r>
              <a:rPr lang="ru-RU" sz="2400" dirty="0" smtClean="0"/>
              <a:t>покупателем </a:t>
            </a:r>
            <a:r>
              <a:rPr lang="ru-RU" sz="2400" dirty="0"/>
              <a:t>и разработчиками.</a:t>
            </a:r>
          </a:p>
          <a:p>
            <a:r>
              <a:rPr lang="ru-RU" sz="2400" dirty="0"/>
              <a:t>Весьма часто </a:t>
            </a:r>
            <a:r>
              <a:rPr lang="ru-RU" sz="2400" dirty="0" smtClean="0"/>
              <a:t>стандарты программной инженерии интегрируют </a:t>
            </a:r>
            <a:r>
              <a:rPr lang="ru-RU" sz="2400" dirty="0"/>
              <a:t>обе </a:t>
            </a:r>
            <a:r>
              <a:rPr lang="ru-RU" sz="2400" dirty="0" smtClean="0"/>
              <a:t>спецификации в единый </a:t>
            </a:r>
            <a:r>
              <a:rPr lang="ru-RU" sz="2400" dirty="0"/>
              <a:t>документ</a:t>
            </a:r>
          </a:p>
        </p:txBody>
      </p:sp>
    </p:spTree>
    <p:extLst>
      <p:ext uri="{BB962C8B-B14F-4D97-AF65-F5344CB8AC3E}">
        <p14:creationId xmlns:p14="http://schemas.microsoft.com/office/powerpoint/2010/main" val="96407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Различают два вида требований:</a:t>
            </a:r>
          </a:p>
          <a:p>
            <a:r>
              <a:rPr lang="ru-RU" b="1" dirty="0" smtClean="0"/>
              <a:t>Функциональные </a:t>
            </a:r>
            <a:r>
              <a:rPr lang="ru-RU" b="1" dirty="0"/>
              <a:t>требования</a:t>
            </a:r>
            <a:r>
              <a:rPr lang="ru-RU" dirty="0"/>
              <a:t>. </a:t>
            </a:r>
            <a:r>
              <a:rPr lang="ru-RU" dirty="0" smtClean="0"/>
              <a:t>Они </a:t>
            </a:r>
            <a:r>
              <a:rPr lang="ru-RU" dirty="0"/>
              <a:t>описывают </a:t>
            </a:r>
            <a:r>
              <a:rPr lang="ru-RU" dirty="0" smtClean="0"/>
              <a:t>поведение </a:t>
            </a:r>
            <a:r>
              <a:rPr lang="ru-RU" dirty="0"/>
              <a:t>системы и </a:t>
            </a:r>
            <a:r>
              <a:rPr lang="ru-RU" dirty="0" smtClean="0"/>
              <a:t>сервисы (функции</a:t>
            </a:r>
            <a:r>
              <a:rPr lang="ru-RU" dirty="0"/>
              <a:t>), которые </a:t>
            </a:r>
            <a:r>
              <a:rPr lang="ru-RU" dirty="0" smtClean="0"/>
              <a:t>она </a:t>
            </a:r>
            <a:r>
              <a:rPr lang="ru-RU" dirty="0"/>
              <a:t>должна выполнять. При этом исходят из </a:t>
            </a:r>
            <a:r>
              <a:rPr lang="ru-RU" dirty="0" smtClean="0"/>
              <a:t>всестороннего анализа проблемной (предметной) </a:t>
            </a:r>
            <a:r>
              <a:rPr lang="ru-RU" dirty="0"/>
              <a:t>области. Рассматриваются </a:t>
            </a:r>
            <a:r>
              <a:rPr lang="ru-RU" dirty="0" smtClean="0"/>
              <a:t>разнообразные варианты поведения</a:t>
            </a:r>
            <a:r>
              <a:rPr lang="ru-RU" dirty="0"/>
              <a:t>, определяемые различными данными и </a:t>
            </a:r>
            <a:r>
              <a:rPr lang="ru-RU" dirty="0" smtClean="0"/>
              <a:t>состояниями внешней </a:t>
            </a:r>
            <a:r>
              <a:rPr lang="ru-RU" dirty="0"/>
              <a:t>среды.</a:t>
            </a:r>
          </a:p>
          <a:p>
            <a:r>
              <a:rPr lang="ru-RU" b="1" dirty="0" smtClean="0"/>
              <a:t>Нефункциональные </a:t>
            </a:r>
            <a:r>
              <a:rPr lang="ru-RU" b="1" dirty="0"/>
              <a:t>требования</a:t>
            </a:r>
            <a:r>
              <a:rPr lang="ru-RU" dirty="0"/>
              <a:t>. Эти </a:t>
            </a:r>
            <a:r>
              <a:rPr lang="ru-RU" dirty="0" smtClean="0"/>
              <a:t>требования отпросятся </a:t>
            </a:r>
            <a:r>
              <a:rPr lang="ru-RU" dirty="0"/>
              <a:t>к </a:t>
            </a:r>
            <a:r>
              <a:rPr lang="ru-RU" dirty="0" smtClean="0"/>
              <a:t>характеристикам системы </a:t>
            </a:r>
            <a:r>
              <a:rPr lang="ru-RU" dirty="0"/>
              <a:t>и ее внешнего окружения. Дополнительно могут </a:t>
            </a:r>
            <a:r>
              <a:rPr lang="ru-RU" dirty="0" smtClean="0"/>
              <a:t>перечисляться ограничения, </a:t>
            </a:r>
            <a:r>
              <a:rPr lang="ru-RU" dirty="0" err="1" smtClean="0"/>
              <a:t>акладываемые</a:t>
            </a:r>
            <a:r>
              <a:rPr lang="ru-RU" dirty="0" smtClean="0"/>
              <a:t> на </a:t>
            </a:r>
            <a:r>
              <a:rPr lang="ru-RU" dirty="0"/>
              <a:t>действия и функции системы, а также на </a:t>
            </a:r>
            <a:r>
              <a:rPr lang="ru-RU" dirty="0" smtClean="0"/>
              <a:t>условия разработки (ограничения </a:t>
            </a:r>
            <a:r>
              <a:rPr lang="ru-RU" dirty="0"/>
              <a:t>по времени, ограничения на организацию </a:t>
            </a:r>
            <a:r>
              <a:rPr lang="ru-RU" dirty="0" smtClean="0"/>
              <a:t>проекта, стандарты </a:t>
            </a:r>
            <a:r>
              <a:rPr lang="ru-RU" dirty="0"/>
              <a:t>и т. д.).</a:t>
            </a:r>
          </a:p>
        </p:txBody>
      </p:sp>
    </p:spTree>
    <p:extLst>
      <p:ext uri="{BB962C8B-B14F-4D97-AF65-F5344CB8AC3E}">
        <p14:creationId xmlns:p14="http://schemas.microsoft.com/office/powerpoint/2010/main" val="91629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Группы нефункциональных требований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Требования к программной системе</a:t>
            </a:r>
            <a:r>
              <a:rPr lang="ru-RU" dirty="0"/>
              <a:t>. </a:t>
            </a:r>
            <a:r>
              <a:rPr lang="ru-RU" dirty="0" smtClean="0"/>
              <a:t>Описывают </a:t>
            </a:r>
            <a:r>
              <a:rPr lang="ru-RU" dirty="0"/>
              <a:t>свойства и </a:t>
            </a:r>
            <a:r>
              <a:rPr lang="ru-RU" dirty="0" smtClean="0"/>
              <a:t>характеристики системы</a:t>
            </a:r>
            <a:r>
              <a:rPr lang="ru-RU" dirty="0"/>
              <a:t>. Сюда относятся требования к скорости работы, </a:t>
            </a:r>
            <a:r>
              <a:rPr lang="ru-RU" dirty="0" smtClean="0"/>
              <a:t>производительности, емкости необходимой </a:t>
            </a:r>
            <a:r>
              <a:rPr lang="ru-RU" dirty="0"/>
              <a:t>памяти, </a:t>
            </a:r>
            <a:r>
              <a:rPr lang="ru-RU" dirty="0" smtClean="0"/>
              <a:t>надёжности, переносимости </a:t>
            </a:r>
            <a:r>
              <a:rPr lang="ru-RU" dirty="0"/>
              <a:t>системы на </a:t>
            </a:r>
            <a:r>
              <a:rPr lang="ru-RU" dirty="0" smtClean="0"/>
              <a:t>разные компьютерные платформы </a:t>
            </a:r>
            <a:r>
              <a:rPr lang="ru-RU" dirty="0"/>
              <a:t>и удобству эксплуатации.</a:t>
            </a:r>
          </a:p>
          <a:p>
            <a:r>
              <a:rPr lang="ru-RU" b="1" dirty="0" smtClean="0"/>
              <a:t>Организационные </a:t>
            </a:r>
            <a:r>
              <a:rPr lang="ru-RU" b="1" dirty="0"/>
              <a:t>требования</a:t>
            </a:r>
            <a:r>
              <a:rPr lang="ru-RU" dirty="0"/>
              <a:t>. Отображают </a:t>
            </a:r>
            <a:r>
              <a:rPr lang="ru-RU" dirty="0" smtClean="0"/>
              <a:t>вопросы </a:t>
            </a:r>
            <a:r>
              <a:rPr lang="ru-RU" dirty="0"/>
              <a:t>работы и организации </a:t>
            </a:r>
            <a:r>
              <a:rPr lang="ru-RU" dirty="0" smtClean="0"/>
              <a:t>взаимодействия </a:t>
            </a:r>
            <a:r>
              <a:rPr lang="ru-RU" dirty="0"/>
              <a:t>заказчика и разработчика. Они включают стандарты </a:t>
            </a:r>
            <a:r>
              <a:rPr lang="ru-RU" dirty="0" smtClean="0"/>
              <a:t>разработки программной </a:t>
            </a:r>
            <a:r>
              <a:rPr lang="ru-RU" dirty="0"/>
              <a:t>системы, требования к методам и средствам разработки, </a:t>
            </a:r>
            <a:r>
              <a:rPr lang="ru-RU" dirty="0" smtClean="0"/>
              <a:t>указывают сроки создания </a:t>
            </a:r>
            <a:r>
              <a:rPr lang="ru-RU" dirty="0"/>
              <a:t>и набор документации.</a:t>
            </a:r>
          </a:p>
          <a:p>
            <a:r>
              <a:rPr lang="ru-RU" b="1" dirty="0" smtClean="0"/>
              <a:t>Внешние </a:t>
            </a:r>
            <a:r>
              <a:rPr lang="ru-RU" b="1" dirty="0"/>
              <a:t>требования</a:t>
            </a:r>
            <a:r>
              <a:rPr lang="ru-RU" dirty="0"/>
              <a:t>. Учитывают факторы </a:t>
            </a:r>
            <a:r>
              <a:rPr lang="ru-RU" dirty="0" smtClean="0"/>
              <a:t>вешней </a:t>
            </a:r>
            <a:r>
              <a:rPr lang="ru-RU" dirty="0"/>
              <a:t>среды. Они </a:t>
            </a:r>
            <a:r>
              <a:rPr lang="ru-RU" dirty="0" smtClean="0"/>
              <a:t>определяют требования по </a:t>
            </a:r>
            <a:r>
              <a:rPr lang="ru-RU" dirty="0"/>
              <a:t>взаимодействию данной системы с внешним окружением, </a:t>
            </a:r>
            <a:r>
              <a:rPr lang="ru-RU" dirty="0" smtClean="0"/>
              <a:t>юридические </a:t>
            </a:r>
            <a:r>
              <a:rPr lang="ru-RU" dirty="0"/>
              <a:t>обязательства, а также этические </a:t>
            </a:r>
            <a:r>
              <a:rPr lang="ru-RU" dirty="0" smtClean="0"/>
              <a:t>требования, гарантирующие приемлемость </a:t>
            </a:r>
            <a:r>
              <a:rPr lang="ru-RU" dirty="0"/>
              <a:t>системы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52714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должны быть: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i="1" dirty="0"/>
              <a:t>ясными</a:t>
            </a:r>
            <a:r>
              <a:rPr lang="ru-RU" sz="2400" dirty="0"/>
              <a:t> </a:t>
            </a:r>
            <a:r>
              <a:rPr lang="ru-RU" sz="2400" dirty="0" smtClean="0"/>
              <a:t>(не </a:t>
            </a:r>
            <a:r>
              <a:rPr lang="ru-RU" sz="2400" dirty="0"/>
              <a:t>допускать двоякого толкования, приводящего к </a:t>
            </a:r>
            <a:r>
              <a:rPr lang="ru-RU" sz="2400" dirty="0" smtClean="0"/>
              <a:t>искажению смысла пожеланий </a:t>
            </a:r>
            <a:r>
              <a:rPr lang="ru-RU" sz="2400" dirty="0"/>
              <a:t>заказчика);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i="1" dirty="0" smtClean="0"/>
              <a:t>согласованными</a:t>
            </a:r>
            <a:r>
              <a:rPr lang="ru-RU" sz="2400" dirty="0" smtClean="0"/>
              <a:t> (не </a:t>
            </a:r>
            <a:r>
              <a:rPr lang="ru-RU" sz="2400" dirty="0"/>
              <a:t>содержать </a:t>
            </a:r>
            <a:r>
              <a:rPr lang="ru-RU" sz="2400" dirty="0" smtClean="0"/>
              <a:t>противоречивых </a:t>
            </a:r>
            <a:r>
              <a:rPr lang="ru-RU" sz="2400" dirty="0"/>
              <a:t>и взаимоисключающих </a:t>
            </a:r>
            <a:r>
              <a:rPr lang="ru-RU" sz="2400" dirty="0" smtClean="0"/>
              <a:t>утверждений</a:t>
            </a:r>
            <a:r>
              <a:rPr lang="ru-RU" sz="2400" dirty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i="1" dirty="0" smtClean="0"/>
              <a:t>полными</a:t>
            </a:r>
            <a:r>
              <a:rPr lang="ru-RU" sz="2400" dirty="0" smtClean="0"/>
              <a:t> (определять </a:t>
            </a:r>
            <a:r>
              <a:rPr lang="ru-RU" sz="2400" dirty="0"/>
              <a:t>всю требуемую </a:t>
            </a:r>
            <a:r>
              <a:rPr lang="ru-RU" sz="2400" dirty="0" smtClean="0"/>
              <a:t>функциональность </a:t>
            </a:r>
            <a:r>
              <a:rPr lang="ru-RU" sz="2400" dirty="0"/>
              <a:t>системы).</a:t>
            </a:r>
          </a:p>
        </p:txBody>
      </p:sp>
    </p:spTree>
    <p:extLst>
      <p:ext uri="{BB962C8B-B14F-4D97-AF65-F5344CB8AC3E}">
        <p14:creationId xmlns:p14="http://schemas.microsoft.com/office/powerpoint/2010/main" val="70212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Пример </a:t>
            </a:r>
            <a:r>
              <a:rPr lang="ru-RU" sz="2400" dirty="0" smtClean="0"/>
              <a:t>1</a:t>
            </a:r>
            <a:r>
              <a:rPr lang="ru-RU" sz="2400" dirty="0"/>
              <a:t>. </a:t>
            </a:r>
            <a:r>
              <a:rPr lang="ru-RU" sz="2400" dirty="0" smtClean="0"/>
              <a:t>Функциональные требования для </a:t>
            </a:r>
            <a:r>
              <a:rPr lang="ru-RU" sz="2400" dirty="0"/>
              <a:t>ПО системы </a:t>
            </a:r>
            <a:r>
              <a:rPr lang="ru-RU" sz="2400" dirty="0" smtClean="0"/>
              <a:t>управления летательного аппарата:</a:t>
            </a:r>
            <a:endParaRPr lang="ru-RU" sz="2400" dirty="0"/>
          </a:p>
          <a:p>
            <a:r>
              <a:rPr lang="ru-RU" sz="2400" dirty="0" smtClean="0"/>
              <a:t>Система </a:t>
            </a:r>
            <a:r>
              <a:rPr lang="ru-RU" sz="2400" dirty="0"/>
              <a:t>должна измерять проекции скорости (по трем каналам), вычислять </a:t>
            </a:r>
            <a:r>
              <a:rPr lang="ru-RU" sz="2400" dirty="0" smtClean="0"/>
              <a:t>отклонения </a:t>
            </a:r>
            <a:r>
              <a:rPr lang="ru-RU" sz="2400" dirty="0"/>
              <a:t>от программных значений вектора скорости и радиус-вектора, а затем </a:t>
            </a:r>
            <a:r>
              <a:rPr lang="ru-RU" sz="2400" dirty="0" smtClean="0"/>
              <a:t>формировать </a:t>
            </a:r>
            <a:r>
              <a:rPr lang="ru-RU" sz="2400" dirty="0"/>
              <a:t>управляющие воздействия, посылая их на исполнительные органы </a:t>
            </a:r>
            <a:r>
              <a:rPr lang="ru-RU" sz="2400" dirty="0" smtClean="0"/>
              <a:t>летательного аппарата </a:t>
            </a:r>
            <a:r>
              <a:rPr lang="ru-RU" sz="2400" dirty="0"/>
              <a:t>(ЛА).</a:t>
            </a:r>
          </a:p>
        </p:txBody>
      </p:sp>
    </p:spTree>
    <p:extLst>
      <p:ext uri="{BB962C8B-B14F-4D97-AF65-F5344CB8AC3E}">
        <p14:creationId xmlns:p14="http://schemas.microsoft.com/office/powerpoint/2010/main" val="269938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Пример </a:t>
            </a:r>
            <a:r>
              <a:rPr lang="ru-RU" sz="2400" dirty="0" smtClean="0"/>
              <a:t>2</a:t>
            </a:r>
            <a:r>
              <a:rPr lang="ru-RU" sz="2400" dirty="0"/>
              <a:t>. Нефункциональные требования к </a:t>
            </a:r>
            <a:r>
              <a:rPr lang="ru-RU" sz="2400" dirty="0" smtClean="0"/>
              <a:t>производительности</a:t>
            </a:r>
            <a:r>
              <a:rPr lang="ru-RU" sz="2400" dirty="0"/>
              <a:t>:</a:t>
            </a:r>
          </a:p>
          <a:p>
            <a:r>
              <a:rPr lang="ru-RU" sz="2400" dirty="0" smtClean="0"/>
              <a:t>Цикл </a:t>
            </a:r>
            <a:r>
              <a:rPr lang="ru-RU" sz="2400" dirty="0"/>
              <a:t>регулирования скорости летательного аппарата должен укладываться в 64 </a:t>
            </a:r>
            <a:r>
              <a:rPr lang="ru-RU" sz="2400" dirty="0" err="1"/>
              <a:t>мс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r>
              <a:rPr lang="ru-RU" sz="2400" dirty="0" smtClean="0"/>
              <a:t>Пример </a:t>
            </a:r>
            <a:r>
              <a:rPr lang="ru-RU" sz="2400" dirty="0"/>
              <a:t>4.3. Нефункциональные требования к надежности и доступности.</a:t>
            </a:r>
          </a:p>
          <a:p>
            <a:r>
              <a:rPr lang="ru-RU" sz="2400" dirty="0" smtClean="0"/>
              <a:t>Система </a:t>
            </a:r>
            <a:r>
              <a:rPr lang="ru-RU" sz="2400" dirty="0"/>
              <a:t>управления микроклиматом оранжереи должна давать не более двух ошибок</a:t>
            </a:r>
          </a:p>
          <a:p>
            <a:r>
              <a:rPr lang="ru-RU" sz="2400" dirty="0"/>
              <a:t>в месяц.</a:t>
            </a:r>
          </a:p>
        </p:txBody>
      </p:sp>
    </p:spTree>
    <p:extLst>
      <p:ext uri="{BB962C8B-B14F-4D97-AF65-F5344CB8AC3E}">
        <p14:creationId xmlns:p14="http://schemas.microsoft.com/office/powerpoint/2010/main" val="241725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Предметную область можно определить как сферу человеческой деятельности, выделенную и описанную согласно установленным критериям. В описываемое понятие должны входить сведения об ее элементах, явлениях, отношениях и процессах, отражающих различные аспекты этой деятельности. В описании </a:t>
            </a:r>
            <a:r>
              <a:rPr lang="ru-RU" i="1" dirty="0"/>
              <a:t>предметной области</a:t>
            </a:r>
            <a:r>
              <a:rPr lang="ru-RU" dirty="0"/>
              <a:t> должны присутствовать характеристики возможных воздействий окружающей среды на элементы и явления </a:t>
            </a:r>
            <a:r>
              <a:rPr lang="ru-RU" i="1" dirty="0"/>
              <a:t>предметной области</a:t>
            </a:r>
            <a:r>
              <a:rPr lang="ru-RU" dirty="0"/>
              <a:t>, а также обратные воздействия этих элементов и явлений на среду. Работа по изучению и анализу </a:t>
            </a:r>
            <a:r>
              <a:rPr lang="ru-RU" i="1" dirty="0"/>
              <a:t>предметной области</a:t>
            </a:r>
            <a:r>
              <a:rPr lang="ru-RU" dirty="0"/>
              <a:t>: проектировании интеллектуальных систем оказывает решающее влияние на эффективность ее </a:t>
            </a:r>
            <a:r>
              <a:rPr lang="ru-RU" dirty="0" smtClean="0"/>
              <a:t>работы.</a:t>
            </a:r>
          </a:p>
          <a:p>
            <a:endParaRPr lang="ru-RU" dirty="0"/>
          </a:p>
          <a:p>
            <a:r>
              <a:rPr lang="ru-RU" b="1" dirty="0"/>
              <a:t>Предметная (прикладная) область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application</a:t>
            </a:r>
            <a:r>
              <a:rPr lang="ru-RU" i="1" dirty="0"/>
              <a:t> </a:t>
            </a:r>
            <a:r>
              <a:rPr lang="ru-RU" i="1" dirty="0" err="1"/>
              <a:t>domain</a:t>
            </a:r>
            <a:r>
              <a:rPr lang="ru-RU" i="1" dirty="0"/>
              <a:t>) -</a:t>
            </a:r>
            <a:r>
              <a:rPr lang="ru-RU" dirty="0"/>
              <a:t> совокупность связанных между собой функций, задач управления, с помощью которых достигается выполнение поставленных </a:t>
            </a:r>
            <a:r>
              <a:rPr lang="ru-RU" dirty="0" smtClean="0"/>
              <a:t>целей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6768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4</a:t>
            </a:r>
            <a:r>
              <a:rPr lang="ru-RU" dirty="0"/>
              <a:t>. Нефункциональные требования ограничений.</a:t>
            </a:r>
          </a:p>
          <a:p>
            <a:r>
              <a:rPr lang="ru-RU" dirty="0" smtClean="0"/>
              <a:t>Система </a:t>
            </a:r>
            <a:r>
              <a:rPr lang="ru-RU" dirty="0"/>
              <a:t>управления крылатой ракеты (СУ КР) должна рассчитывать координаты цели</a:t>
            </a:r>
          </a:p>
          <a:p>
            <a:r>
              <a:rPr lang="ru-RU" dirty="0"/>
              <a:t>с точностью до трех метров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/>
              <a:t>Пример </a:t>
            </a:r>
            <a:r>
              <a:rPr lang="ru-RU" dirty="0" smtClean="0"/>
              <a:t>5</a:t>
            </a:r>
            <a:r>
              <a:rPr lang="ru-RU" dirty="0"/>
              <a:t>. Нефункциональные интерфейсные требования.</a:t>
            </a:r>
          </a:p>
          <a:p>
            <a:r>
              <a:rPr lang="ru-RU" dirty="0" smtClean="0"/>
              <a:t>Для </a:t>
            </a:r>
            <a:r>
              <a:rPr lang="ru-RU" dirty="0"/>
              <a:t>передачи сообщений в систему телеметрии используется строковый формат </a:t>
            </a:r>
            <a:r>
              <a:rPr lang="en-US" dirty="0" err="1" smtClean="0"/>
              <a:t>out_tm</a:t>
            </a:r>
            <a:endParaRPr lang="ru-RU" dirty="0"/>
          </a:p>
          <a:p>
            <a:r>
              <a:rPr lang="ru-RU" dirty="0" smtClean="0"/>
              <a:t>&lt;</a:t>
            </a:r>
            <a:r>
              <a:rPr lang="en-US" dirty="0" smtClean="0"/>
              <a:t>code</a:t>
            </a:r>
            <a:r>
              <a:rPr lang="ru-RU" dirty="0" smtClean="0"/>
              <a:t>&gt;, </a:t>
            </a:r>
            <a:r>
              <a:rPr lang="ru-RU" dirty="0"/>
              <a:t>где </a:t>
            </a:r>
            <a:r>
              <a:rPr lang="ru-RU" dirty="0" smtClean="0"/>
              <a:t>&lt;</a:t>
            </a:r>
            <a:r>
              <a:rPr lang="en-US" dirty="0" smtClean="0"/>
              <a:t>code</a:t>
            </a:r>
            <a:r>
              <a:rPr lang="ru-RU" dirty="0" smtClean="0"/>
              <a:t>&gt; </a:t>
            </a:r>
            <a:r>
              <a:rPr lang="ru-RU" dirty="0"/>
              <a:t>— двухбайтовый код из таблицы посылок </a:t>
            </a:r>
            <a:r>
              <a:rPr lang="en-US" dirty="0" err="1" smtClean="0"/>
              <a:t>Tajna</a:t>
            </a:r>
            <a:r>
              <a:rPr lang="ru-RU" dirty="0" smtClean="0"/>
              <a:t>_321</a:t>
            </a:r>
            <a:r>
              <a:rPr lang="en-US" dirty="0" smtClean="0"/>
              <a:t>b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74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Проблемы содержания:</a:t>
            </a:r>
          </a:p>
          <a:p>
            <a:r>
              <a:rPr lang="ru-RU" dirty="0"/>
              <a:t>витиеватость стиля изложения. </a:t>
            </a:r>
            <a:r>
              <a:rPr lang="ru-RU" dirty="0" err="1"/>
              <a:t>Ипогда</a:t>
            </a:r>
            <a:r>
              <a:rPr lang="ru-RU" dirty="0"/>
              <a:t> нелегко выразить какую-то мысль на</a:t>
            </a:r>
          </a:p>
          <a:p>
            <a:r>
              <a:rPr lang="ru-RU" dirty="0"/>
              <a:t>человеческом языке </a:t>
            </a:r>
            <a:r>
              <a:rPr lang="ru-RU" dirty="0" err="1"/>
              <a:t>яспо</a:t>
            </a:r>
            <a:r>
              <a:rPr lang="ru-RU" dirty="0"/>
              <a:t> и </a:t>
            </a:r>
            <a:r>
              <a:rPr lang="ru-RU" dirty="0" err="1"/>
              <a:t>педвусмысленно</a:t>
            </a:r>
            <a:r>
              <a:rPr lang="ru-RU" dirty="0"/>
              <a:t>, не сделав при этом текст много-</a:t>
            </a:r>
          </a:p>
          <a:p>
            <a:r>
              <a:rPr lang="ru-RU" dirty="0" err="1"/>
              <a:t>словпым</a:t>
            </a:r>
            <a:r>
              <a:rPr lang="ru-RU" dirty="0"/>
              <a:t> и </a:t>
            </a:r>
            <a:r>
              <a:rPr lang="ru-RU" dirty="0" err="1"/>
              <a:t>трудпочитаемым</a:t>
            </a:r>
            <a:r>
              <a:rPr lang="ru-RU" dirty="0" smtClean="0"/>
              <a:t>;</a:t>
            </a:r>
          </a:p>
          <a:p>
            <a:r>
              <a:rPr lang="ru-RU" dirty="0"/>
              <a:t>смешение и объединение требований. В требованиях могут быть размыты границы</a:t>
            </a:r>
          </a:p>
          <a:p>
            <a:r>
              <a:rPr lang="ru-RU" dirty="0"/>
              <a:t>между функциональными и нефункциональными требованиями. Несколько</a:t>
            </a:r>
          </a:p>
          <a:p>
            <a:r>
              <a:rPr lang="ru-RU" dirty="0"/>
              <a:t>различных требований могут описываться как </a:t>
            </a:r>
            <a:r>
              <a:rPr lang="ru-RU" dirty="0" err="1"/>
              <a:t>едипое</a:t>
            </a:r>
            <a:r>
              <a:rPr lang="ru-RU" dirty="0"/>
              <a:t> </a:t>
            </a:r>
            <a:r>
              <a:rPr lang="ru-RU" dirty="0" err="1"/>
              <a:t>требовапие</a:t>
            </a:r>
            <a:r>
              <a:rPr lang="ru-RU" dirty="0"/>
              <a:t> заказчика,</a:t>
            </a:r>
          </a:p>
          <a:p>
            <a:r>
              <a:rPr lang="ru-RU" dirty="0"/>
              <a:t>и разработчик может сосредоточиться только на одном из них, «</a:t>
            </a:r>
            <a:r>
              <a:rPr lang="ru-RU" dirty="0" err="1"/>
              <a:t>нотеряв</a:t>
            </a:r>
            <a:r>
              <a:rPr lang="ru-RU" dirty="0"/>
              <a:t>» другое.</a:t>
            </a:r>
          </a:p>
        </p:txBody>
      </p:sp>
    </p:spTree>
    <p:extLst>
      <p:ext uri="{BB962C8B-B14F-4D97-AF65-F5344CB8AC3E}">
        <p14:creationId xmlns:p14="http://schemas.microsoft.com/office/powerpoint/2010/main" val="85239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формирования требовани</a:t>
            </a:r>
            <a:r>
              <a:rPr lang="ru-RU" dirty="0"/>
              <a:t>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 1. Определение представителей заказчика. </a:t>
            </a:r>
            <a:r>
              <a:rPr lang="ru-RU" dirty="0" smtClean="0"/>
              <a:t>Важно </a:t>
            </a:r>
            <a:r>
              <a:rPr lang="ru-RU" dirty="0"/>
              <a:t>выявить такой круг </a:t>
            </a:r>
            <a:r>
              <a:rPr lang="ru-RU" dirty="0" smtClean="0"/>
              <a:t>лиц, который позволит </a:t>
            </a:r>
            <a:r>
              <a:rPr lang="ru-RU" dirty="0"/>
              <a:t>составить </a:t>
            </a:r>
            <a:r>
              <a:rPr lang="ru-RU" dirty="0" smtClean="0"/>
              <a:t>комплексное </a:t>
            </a:r>
            <a:r>
              <a:rPr lang="ru-RU" dirty="0"/>
              <a:t>представление о портрете будущей </a:t>
            </a:r>
            <a:r>
              <a:rPr lang="ru-RU" dirty="0" smtClean="0"/>
              <a:t>системы</a:t>
            </a:r>
            <a:r>
              <a:rPr lang="ru-RU" dirty="0"/>
              <a:t>: ее функциональности и полном перечне характеристик. </a:t>
            </a:r>
            <a:r>
              <a:rPr lang="ru-RU" dirty="0" smtClean="0"/>
              <a:t>Иногда </a:t>
            </a:r>
            <a:r>
              <a:rPr lang="ru-RU" dirty="0"/>
              <a:t>это </a:t>
            </a:r>
            <a:r>
              <a:rPr lang="ru-RU" dirty="0" smtClean="0"/>
              <a:t>сделать довольно </a:t>
            </a:r>
            <a:r>
              <a:rPr lang="ru-RU" dirty="0"/>
              <a:t>сложно. В любом случае надо разобраться в предметной области </a:t>
            </a:r>
            <a:r>
              <a:rPr lang="ru-RU" dirty="0" smtClean="0"/>
              <a:t>системы, выявить </a:t>
            </a:r>
            <a:r>
              <a:rPr lang="ru-RU" dirty="0"/>
              <a:t>круг пользователей и других </a:t>
            </a:r>
            <a:r>
              <a:rPr lang="ru-RU" dirty="0" smtClean="0"/>
              <a:t>заинтересованных </a:t>
            </a:r>
            <a:r>
              <a:rPr lang="ru-RU" dirty="0"/>
              <a:t>лиц, в состав </a:t>
            </a:r>
            <a:r>
              <a:rPr lang="ru-RU" dirty="0" smtClean="0"/>
              <a:t>которых может </a:t>
            </a:r>
            <a:r>
              <a:rPr lang="ru-RU" dirty="0"/>
              <a:t>войти руководство заказчика (и даже руководство разработчиков), </a:t>
            </a:r>
            <a:r>
              <a:rPr lang="ru-RU" dirty="0" smtClean="0"/>
              <a:t>обслуживающий персонал и т</a:t>
            </a:r>
            <a:r>
              <a:rPr lang="ru-RU" dirty="0"/>
              <a:t>. д.</a:t>
            </a:r>
          </a:p>
          <a:p>
            <a:r>
              <a:rPr lang="ru-RU" dirty="0"/>
              <a:t>Шаг 2. Проведение опроса представителей заказчика. Поскольку обычно </a:t>
            </a:r>
            <a:r>
              <a:rPr lang="ru-RU" dirty="0" smtClean="0"/>
              <a:t>имеется поскольку </a:t>
            </a:r>
            <a:r>
              <a:rPr lang="ru-RU" dirty="0"/>
              <a:t>заинтересованных лиц, первый вопрос — решить, в каком </a:t>
            </a:r>
            <a:r>
              <a:rPr lang="ru-RU" dirty="0" smtClean="0"/>
              <a:t>порядке их </a:t>
            </a:r>
            <a:r>
              <a:rPr lang="ru-RU" dirty="0"/>
              <a:t>опрашивать. Очевидно, нужно расставить </a:t>
            </a:r>
            <a:r>
              <a:rPr lang="ru-RU" dirty="0" smtClean="0"/>
              <a:t>приоритеты </a:t>
            </a:r>
            <a:r>
              <a:rPr lang="ru-RU" dirty="0"/>
              <a:t>в </a:t>
            </a:r>
            <a:r>
              <a:rPr lang="ru-RU" dirty="0" smtClean="0"/>
              <a:t>списке опрашиваемых (согласно </a:t>
            </a:r>
            <a:r>
              <a:rPr lang="ru-RU" dirty="0"/>
              <a:t>вашим предположениям о важности </a:t>
            </a:r>
            <a:r>
              <a:rPr lang="ru-RU" dirty="0" smtClean="0"/>
              <a:t>получаемых сведений). </a:t>
            </a:r>
            <a:r>
              <a:rPr lang="ru-RU" dirty="0"/>
              <a:t>Далее </a:t>
            </a:r>
            <a:r>
              <a:rPr lang="ru-RU" dirty="0" smtClean="0"/>
              <a:t>планируется </a:t>
            </a:r>
            <a:r>
              <a:rPr lang="ru-RU" dirty="0"/>
              <a:t>время и </a:t>
            </a:r>
            <a:r>
              <a:rPr lang="ru-RU" dirty="0" smtClean="0"/>
              <a:t>длительность </a:t>
            </a:r>
            <a:r>
              <a:rPr lang="ru-RU" dirty="0"/>
              <a:t>опросов, на которых должны присутствовать </a:t>
            </a:r>
            <a:r>
              <a:rPr lang="ru-RU" dirty="0" smtClean="0"/>
              <a:t>как минимум </a:t>
            </a:r>
            <a:r>
              <a:rPr lang="ru-RU" dirty="0"/>
              <a:t>два члена команды разработчиков и имеются средства записи </a:t>
            </a:r>
            <a:r>
              <a:rPr lang="ru-RU" dirty="0" smtClean="0"/>
              <a:t>разговоров (диктофоны</a:t>
            </a:r>
            <a:r>
              <a:rPr lang="ru-RU" dirty="0"/>
              <a:t>, камеры ит. д.).</a:t>
            </a:r>
          </a:p>
        </p:txBody>
      </p:sp>
    </p:spTree>
    <p:extLst>
      <p:ext uri="{BB962C8B-B14F-4D97-AF65-F5344CB8AC3E}">
        <p14:creationId xmlns:p14="http://schemas.microsoft.com/office/powerpoint/2010/main" val="390958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Шаг 3. Документирование результатов опроса. После каждого опроса </a:t>
            </a:r>
            <a:r>
              <a:rPr lang="ru-RU" dirty="0" smtClean="0"/>
              <a:t>создается черновик </a:t>
            </a:r>
            <a:r>
              <a:rPr lang="ru-RU" dirty="0"/>
              <a:t>— </a:t>
            </a:r>
            <a:r>
              <a:rPr lang="ru-RU" dirty="0" smtClean="0"/>
              <a:t>письменная </a:t>
            </a:r>
            <a:r>
              <a:rPr lang="ru-RU" dirty="0"/>
              <a:t>форма набора требований. Она отсылается заказчикам </a:t>
            </a:r>
            <a:r>
              <a:rPr lang="ru-RU" dirty="0" smtClean="0"/>
              <a:t>для комментариев </a:t>
            </a:r>
            <a:r>
              <a:rPr lang="ru-RU" dirty="0"/>
              <a:t>и коррекции. Как правило, затем проводится серия повторных </a:t>
            </a:r>
            <a:r>
              <a:rPr lang="ru-RU" dirty="0" smtClean="0"/>
              <a:t>опросов</a:t>
            </a:r>
            <a:r>
              <a:rPr lang="ru-RU" dirty="0"/>
              <a:t>. Завершается серия опросов </a:t>
            </a:r>
            <a:r>
              <a:rPr lang="ru-RU" dirty="0" smtClean="0"/>
              <a:t>собранием. </a:t>
            </a:r>
            <a:r>
              <a:rPr lang="ru-RU" dirty="0"/>
              <a:t>По итогам собрания готовится </a:t>
            </a:r>
            <a:r>
              <a:rPr lang="ru-RU" dirty="0" smtClean="0"/>
              <a:t>документ, содержащий </a:t>
            </a:r>
            <a:r>
              <a:rPr lang="ru-RU" dirty="0"/>
              <a:t>все </a:t>
            </a:r>
            <a:r>
              <a:rPr lang="ru-RU" dirty="0" smtClean="0"/>
              <a:t>требования </a:t>
            </a:r>
            <a:r>
              <a:rPr lang="ru-RU" dirty="0"/>
              <a:t>и </a:t>
            </a:r>
            <a:r>
              <a:rPr lang="ru-RU" dirty="0" smtClean="0"/>
              <a:t>представляемый </a:t>
            </a:r>
            <a:r>
              <a:rPr lang="ru-RU" dirty="0"/>
              <a:t>в формате стандарта, </a:t>
            </a:r>
            <a:r>
              <a:rPr lang="ru-RU" dirty="0" smtClean="0"/>
              <a:t>выбранного для спецификации </a:t>
            </a:r>
            <a:r>
              <a:rPr lang="ru-RU" dirty="0"/>
              <a:t>требований. Этот документ утверждается заказчиком.</a:t>
            </a:r>
          </a:p>
          <a:p>
            <a:r>
              <a:rPr lang="ru-RU" dirty="0"/>
              <a:t>Шаг 4. Проверка требований. Цель проверки спецификации требований </a:t>
            </a:r>
            <a:r>
              <a:rPr lang="ru-RU" dirty="0" smtClean="0"/>
              <a:t>состоит </a:t>
            </a:r>
            <a:r>
              <a:rPr lang="ru-RU" dirty="0"/>
              <a:t>в оценке правильности </a:t>
            </a:r>
            <a:r>
              <a:rPr lang="ru-RU" dirty="0" smtClean="0"/>
              <a:t>определений, </a:t>
            </a:r>
            <a:r>
              <a:rPr lang="ru-RU" dirty="0"/>
              <a:t>которые в ней содержатся. </a:t>
            </a:r>
            <a:r>
              <a:rPr lang="ru-RU" dirty="0" smtClean="0"/>
              <a:t>Проверка гарантирует, </a:t>
            </a:r>
            <a:r>
              <a:rPr lang="ru-RU" dirty="0"/>
              <a:t>что все положения требований корректны, отражают </a:t>
            </a:r>
            <a:r>
              <a:rPr lang="ru-RU" dirty="0" smtClean="0"/>
              <a:t>желаемые характеристики </a:t>
            </a:r>
            <a:r>
              <a:rPr lang="ru-RU" dirty="0"/>
              <a:t>и удовлетворяют </a:t>
            </a:r>
            <a:r>
              <a:rPr lang="ru-RU" dirty="0" smtClean="0"/>
              <a:t>потребностям </a:t>
            </a:r>
            <a:r>
              <a:rPr lang="ru-RU" dirty="0"/>
              <a:t>заказчика. Может оказаться, </a:t>
            </a:r>
            <a:r>
              <a:rPr lang="ru-RU" dirty="0" smtClean="0"/>
              <a:t>что требования</a:t>
            </a:r>
            <a:r>
              <a:rPr lang="ru-RU" dirty="0"/>
              <a:t>, которые в спецификации выглядели превосходно, при </a:t>
            </a:r>
            <a:r>
              <a:rPr lang="ru-RU" dirty="0" smtClean="0"/>
              <a:t>реализации чреваты </a:t>
            </a:r>
            <a:r>
              <a:rPr lang="ru-RU" dirty="0"/>
              <a:t>проблемами. Разработчики </a:t>
            </a:r>
            <a:r>
              <a:rPr lang="ru-RU" dirty="0" smtClean="0"/>
              <a:t>испытывают </a:t>
            </a:r>
            <a:r>
              <a:rPr lang="ru-RU" dirty="0"/>
              <a:t>серьезный дискомфорт </a:t>
            </a:r>
            <a:r>
              <a:rPr lang="ru-RU" dirty="0" smtClean="0"/>
              <a:t>при реализации </a:t>
            </a:r>
            <a:r>
              <a:rPr lang="ru-RU" dirty="0"/>
              <a:t>неясных или </a:t>
            </a:r>
            <a:r>
              <a:rPr lang="ru-RU" dirty="0" smtClean="0"/>
              <a:t>неполных </a:t>
            </a:r>
            <a:r>
              <a:rPr lang="ru-RU" dirty="0"/>
              <a:t>требований. Поскольку у них нет </a:t>
            </a:r>
            <a:r>
              <a:rPr lang="ru-RU" dirty="0" smtClean="0"/>
              <a:t>необходимой информации</a:t>
            </a:r>
            <a:r>
              <a:rPr lang="ru-RU" dirty="0"/>
              <a:t>, </a:t>
            </a:r>
            <a:r>
              <a:rPr lang="ru-RU" dirty="0" smtClean="0"/>
              <a:t>они вынуждены </a:t>
            </a:r>
            <a:r>
              <a:rPr lang="ru-RU" dirty="0"/>
              <a:t>ориентироваться на собственные </a:t>
            </a:r>
            <a:r>
              <a:rPr lang="ru-RU" dirty="0" smtClean="0"/>
              <a:t>предположения, </a:t>
            </a:r>
            <a:r>
              <a:rPr lang="ru-RU" dirty="0"/>
              <a:t>которые не всегда </a:t>
            </a:r>
            <a:r>
              <a:rPr lang="ru-RU" dirty="0" smtClean="0"/>
              <a:t>верны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19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65985" cy="4480421"/>
          </a:xfrm>
        </p:spPr>
        <p:txBody>
          <a:bodyPr>
            <a:noAutofit/>
          </a:bodyPr>
          <a:lstStyle/>
          <a:p>
            <a:r>
              <a:rPr lang="ru-RU" dirty="0"/>
              <a:t>Проверка </a:t>
            </a:r>
            <a:r>
              <a:rPr lang="ru-RU" dirty="0" smtClean="0"/>
              <a:t>требований </a:t>
            </a:r>
            <a:r>
              <a:rPr lang="ru-RU" dirty="0"/>
              <a:t>выполняется заказчиком и разработчиком </a:t>
            </a:r>
            <a:r>
              <a:rPr lang="ru-RU" dirty="0" smtClean="0"/>
              <a:t>совместно, она </a:t>
            </a:r>
            <a:r>
              <a:rPr lang="ru-RU" dirty="0"/>
              <a:t>удостоверяет:</a:t>
            </a:r>
          </a:p>
          <a:p>
            <a:r>
              <a:rPr lang="ru-RU" dirty="0"/>
              <a:t>1) </a:t>
            </a:r>
            <a:r>
              <a:rPr lang="ru-RU" dirty="0" smtClean="0"/>
              <a:t>предметная </a:t>
            </a:r>
            <a:r>
              <a:rPr lang="ru-RU" dirty="0"/>
              <a:t>область </a:t>
            </a:r>
            <a:r>
              <a:rPr lang="ru-RU" dirty="0" smtClean="0"/>
              <a:t>проекта </a:t>
            </a:r>
            <a:r>
              <a:rPr lang="ru-RU" dirty="0"/>
              <a:t>описана корректно;</a:t>
            </a:r>
          </a:p>
          <a:p>
            <a:r>
              <a:rPr lang="ru-RU" dirty="0"/>
              <a:t>2) разработчик и заказчик имеют </a:t>
            </a:r>
            <a:r>
              <a:rPr lang="ru-RU" dirty="0" smtClean="0"/>
              <a:t>одинаковые представления </a:t>
            </a:r>
            <a:r>
              <a:rPr lang="ru-RU" dirty="0"/>
              <a:t>о целях системы;</a:t>
            </a:r>
          </a:p>
          <a:p>
            <a:r>
              <a:rPr lang="ru-RU" dirty="0"/>
              <a:t>3) </a:t>
            </a:r>
            <a:r>
              <a:rPr lang="ru-RU" dirty="0" smtClean="0"/>
              <a:t>анализ вешней </a:t>
            </a:r>
            <a:r>
              <a:rPr lang="ru-RU" dirty="0"/>
              <a:t>среды и риска разработки подтверждает возможность </a:t>
            </a:r>
            <a:r>
              <a:rPr lang="ru-RU" dirty="0" smtClean="0"/>
              <a:t>создания системы</a:t>
            </a:r>
            <a:r>
              <a:rPr lang="ru-RU" dirty="0"/>
              <a:t>;</a:t>
            </a:r>
          </a:p>
          <a:p>
            <a:r>
              <a:rPr lang="ru-RU" dirty="0"/>
              <a:t>4) спецификация требований </a:t>
            </a:r>
            <a:r>
              <a:rPr lang="ru-RU" dirty="0" smtClean="0"/>
              <a:t>верно </a:t>
            </a:r>
            <a:r>
              <a:rPr lang="ru-RU" dirty="0"/>
              <a:t>описывает желаемую </a:t>
            </a:r>
            <a:r>
              <a:rPr lang="ru-RU" dirty="0" smtClean="0"/>
              <a:t>функциональность и </a:t>
            </a:r>
            <a:r>
              <a:rPr lang="ru-RU" dirty="0"/>
              <a:t>характеристики системы, которые соответствуют </a:t>
            </a:r>
            <a:r>
              <a:rPr lang="ru-RU" dirty="0" smtClean="0"/>
              <a:t>потребностям заказчика и </a:t>
            </a:r>
            <a:r>
              <a:rPr lang="ru-RU" dirty="0"/>
              <a:t>других </a:t>
            </a:r>
            <a:r>
              <a:rPr lang="ru-RU" dirty="0" smtClean="0"/>
              <a:t>заинтересованных </a:t>
            </a:r>
            <a:r>
              <a:rPr lang="ru-RU" dirty="0"/>
              <a:t>лиц;</a:t>
            </a:r>
          </a:p>
          <a:p>
            <a:r>
              <a:rPr lang="ru-RU" dirty="0"/>
              <a:t>5) требования полные и </a:t>
            </a:r>
            <a:r>
              <a:rPr lang="ru-RU" dirty="0" smtClean="0"/>
              <a:t>качественные</a:t>
            </a:r>
            <a:r>
              <a:rPr lang="ru-RU" dirty="0"/>
              <a:t>;</a:t>
            </a:r>
          </a:p>
          <a:p>
            <a:r>
              <a:rPr lang="ru-RU" dirty="0"/>
              <a:t>6) все </a:t>
            </a:r>
            <a:r>
              <a:rPr lang="ru-RU" dirty="0" smtClean="0"/>
              <a:t>требования согласованы </a:t>
            </a:r>
            <a:r>
              <a:rPr lang="ru-RU" dirty="0"/>
              <a:t>друг с другом, не содержат противоречий;</a:t>
            </a:r>
          </a:p>
          <a:p>
            <a:r>
              <a:rPr lang="ru-RU" dirty="0"/>
              <a:t>7) требования </a:t>
            </a:r>
            <a:r>
              <a:rPr lang="ru-RU" dirty="0" smtClean="0"/>
              <a:t>обеспечивают </a:t>
            </a:r>
            <a:r>
              <a:rPr lang="ru-RU" dirty="0"/>
              <a:t>реальную </a:t>
            </a:r>
            <a:r>
              <a:rPr lang="ru-RU" dirty="0" smtClean="0"/>
              <a:t>возможность </a:t>
            </a:r>
            <a:r>
              <a:rPr lang="ru-RU" dirty="0"/>
              <a:t>разработки системы.</a:t>
            </a:r>
          </a:p>
          <a:p>
            <a:r>
              <a:rPr lang="ru-RU" dirty="0"/>
              <a:t>Проверка </a:t>
            </a:r>
            <a:r>
              <a:rPr lang="ru-RU" dirty="0" smtClean="0"/>
              <a:t>должна подтвердить, </a:t>
            </a:r>
            <a:r>
              <a:rPr lang="ru-RU" dirty="0"/>
              <a:t>что в спецификации присутствуют только</a:t>
            </a:r>
          </a:p>
        </p:txBody>
      </p:sp>
    </p:spTree>
    <p:extLst>
      <p:ext uri="{BB962C8B-B14F-4D97-AF65-F5344CB8AC3E}">
        <p14:creationId xmlns:p14="http://schemas.microsoft.com/office/powerpoint/2010/main" val="243583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требований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Шаг 1. Организация первичных требований. Необходимость этой работы </a:t>
            </a:r>
            <a:r>
              <a:rPr lang="ru-RU" sz="2400" dirty="0" smtClean="0"/>
              <a:t>обусловлена </a:t>
            </a:r>
            <a:r>
              <a:rPr lang="ru-RU" sz="2400" dirty="0"/>
              <a:t>большим количеством требований. По мере их разрастания </a:t>
            </a:r>
            <a:r>
              <a:rPr lang="ru-RU" sz="2400" dirty="0" smtClean="0"/>
              <a:t>неорганизованный </a:t>
            </a:r>
            <a:r>
              <a:rPr lang="ru-RU" sz="2400" dirty="0"/>
              <a:t>список быстро превращается в </a:t>
            </a:r>
            <a:r>
              <a:rPr lang="ru-RU" sz="2400" dirty="0" smtClean="0"/>
              <a:t>неуправляемый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125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организации: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по </a:t>
            </a:r>
            <a:r>
              <a:rPr lang="ru-RU" i="1" dirty="0"/>
              <a:t>режиму</a:t>
            </a:r>
            <a:r>
              <a:rPr lang="ru-RU" dirty="0"/>
              <a:t>. Некоторые системы меняют поведение в зависимости от режима </a:t>
            </a:r>
            <a:r>
              <a:rPr lang="ru-RU" dirty="0" smtClean="0"/>
              <a:t>работы</a:t>
            </a:r>
            <a:r>
              <a:rPr lang="ru-RU" dirty="0"/>
              <a:t>. Например, система </a:t>
            </a:r>
            <a:r>
              <a:rPr lang="ru-RU" dirty="0" smtClean="0"/>
              <a:t>управления </a:t>
            </a:r>
            <a:r>
              <a:rPr lang="ru-RU" dirty="0"/>
              <a:t>может иметь </a:t>
            </a:r>
            <a:r>
              <a:rPr lang="ru-RU" dirty="0" smtClean="0"/>
              <a:t>различные наборы функций в </a:t>
            </a:r>
            <a:r>
              <a:rPr lang="ru-RU" dirty="0"/>
              <a:t>зависимости от режима: обучение, нормальный режим или аварийный режим;</a:t>
            </a:r>
          </a:p>
          <a:p>
            <a:r>
              <a:rPr lang="ru-RU" i="1" dirty="0" smtClean="0"/>
              <a:t>по </a:t>
            </a:r>
            <a:r>
              <a:rPr lang="ru-RU" i="1" dirty="0"/>
              <a:t>категориям пользователей</a:t>
            </a:r>
            <a:r>
              <a:rPr lang="ru-RU" dirty="0"/>
              <a:t>. Некоторые системы </a:t>
            </a:r>
            <a:r>
              <a:rPr lang="ru-RU" dirty="0" smtClean="0"/>
              <a:t>обеспечивают различные наборы </a:t>
            </a:r>
            <a:r>
              <a:rPr lang="ru-RU" dirty="0"/>
              <a:t>функций для разных категорий пользователей. Например, </a:t>
            </a:r>
            <a:r>
              <a:rPr lang="ru-RU" dirty="0" smtClean="0"/>
              <a:t>система управления </a:t>
            </a:r>
            <a:r>
              <a:rPr lang="ru-RU" dirty="0"/>
              <a:t>лифтом </a:t>
            </a:r>
            <a:r>
              <a:rPr lang="ru-RU" dirty="0" smtClean="0"/>
              <a:t>предоставляет </a:t>
            </a:r>
            <a:r>
              <a:rPr lang="ru-RU" dirty="0"/>
              <a:t>различные </a:t>
            </a:r>
            <a:r>
              <a:rPr lang="ru-RU" dirty="0" smtClean="0"/>
              <a:t>возможности </a:t>
            </a:r>
            <a:r>
              <a:rPr lang="ru-RU" dirty="0"/>
              <a:t>для </a:t>
            </a:r>
            <a:r>
              <a:rPr lang="ru-RU" dirty="0" smtClean="0"/>
              <a:t>пассажиров, обслуживающего персонала </a:t>
            </a:r>
            <a:r>
              <a:rPr lang="ru-RU" dirty="0"/>
              <a:t>и </a:t>
            </a:r>
            <a:r>
              <a:rPr lang="ru-RU" dirty="0" smtClean="0"/>
              <a:t>пожарных;</a:t>
            </a:r>
            <a:endParaRPr lang="ru-RU" dirty="0"/>
          </a:p>
          <a:p>
            <a:r>
              <a:rPr lang="ru-RU" i="1" dirty="0" smtClean="0"/>
              <a:t>по </a:t>
            </a:r>
            <a:r>
              <a:rPr lang="ru-RU" i="1" dirty="0"/>
              <a:t>объектам</a:t>
            </a:r>
            <a:r>
              <a:rPr lang="ru-RU" dirty="0"/>
              <a:t>. Объекты — это </a:t>
            </a:r>
            <a:r>
              <a:rPr lang="ru-RU" dirty="0" smtClean="0"/>
              <a:t>программные </a:t>
            </a:r>
            <a:r>
              <a:rPr lang="ru-RU" dirty="0"/>
              <a:t>сущности системы, которые </a:t>
            </a:r>
            <a:r>
              <a:rPr lang="ru-RU" dirty="0" smtClean="0"/>
              <a:t>могут иметь </a:t>
            </a:r>
            <a:r>
              <a:rPr lang="ru-RU" dirty="0"/>
              <a:t>физические аналоги во </a:t>
            </a:r>
            <a:r>
              <a:rPr lang="ru-RU" dirty="0" smtClean="0"/>
              <a:t>вешней </a:t>
            </a:r>
            <a:r>
              <a:rPr lang="ru-RU" dirty="0"/>
              <a:t>среде. </a:t>
            </a:r>
            <a:r>
              <a:rPr lang="ru-RU" dirty="0" smtClean="0"/>
              <a:t>Например, </a:t>
            </a:r>
            <a:r>
              <a:rPr lang="ru-RU" dirty="0"/>
              <a:t>в системе контроля </a:t>
            </a:r>
            <a:r>
              <a:rPr lang="ru-RU" dirty="0" smtClean="0"/>
              <a:t>за пациентом </a:t>
            </a:r>
            <a:r>
              <a:rPr lang="ru-RU" dirty="0"/>
              <a:t>объекты включают </a:t>
            </a:r>
            <a:r>
              <a:rPr lang="ru-RU" dirty="0" smtClean="0"/>
              <a:t>пациентов, </a:t>
            </a:r>
            <a:r>
              <a:rPr lang="ru-RU" dirty="0"/>
              <a:t>датчики, медсестер, помещения, </a:t>
            </a:r>
            <a:r>
              <a:rPr lang="ru-RU" dirty="0" smtClean="0"/>
              <a:t>врачей</a:t>
            </a:r>
            <a:r>
              <a:rPr lang="ru-RU" dirty="0"/>
              <a:t>, лекарства. Каждый объект несет в себе набор </a:t>
            </a:r>
            <a:r>
              <a:rPr lang="ru-RU" dirty="0" smtClean="0"/>
              <a:t>данных </a:t>
            </a:r>
            <a:r>
              <a:rPr lang="ru-RU" dirty="0"/>
              <a:t>и функций. </a:t>
            </a:r>
            <a:r>
              <a:rPr lang="ru-RU" dirty="0" smtClean="0"/>
              <a:t>Функции объектов </a:t>
            </a:r>
            <a:r>
              <a:rPr lang="ru-RU" dirty="0"/>
              <a:t>также называют услугами, методами, операциями;</a:t>
            </a:r>
          </a:p>
        </p:txBody>
      </p:sp>
    </p:spTree>
    <p:extLst>
      <p:ext uri="{BB962C8B-B14F-4D97-AF65-F5344CB8AC3E}">
        <p14:creationId xmlns:p14="http://schemas.microsoft.com/office/powerpoint/2010/main" val="99272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3099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 smtClean="0"/>
              <a:t>по </a:t>
            </a:r>
            <a:r>
              <a:rPr lang="ru-RU" i="1" dirty="0"/>
              <a:t>свойствам</a:t>
            </a:r>
            <a:r>
              <a:rPr lang="ru-RU" dirty="0"/>
              <a:t>. </a:t>
            </a:r>
            <a:r>
              <a:rPr lang="ru-RU" b="1" dirty="0"/>
              <a:t>Свойство</a:t>
            </a:r>
            <a:r>
              <a:rPr lang="ru-RU" dirty="0"/>
              <a:t> — сервис, предоставляемый внешней среде, </a:t>
            </a:r>
            <a:r>
              <a:rPr lang="ru-RU" dirty="0" smtClean="0"/>
              <a:t>определяется </a:t>
            </a:r>
            <a:r>
              <a:rPr lang="ru-RU" dirty="0"/>
              <a:t>с помощью пар «входное воздействие — реакция». Например, в </a:t>
            </a:r>
            <a:r>
              <a:rPr lang="ru-RU" dirty="0" smtClean="0"/>
              <a:t>телефонной </a:t>
            </a:r>
            <a:r>
              <a:rPr lang="ru-RU" dirty="0"/>
              <a:t>системе свойства включают </a:t>
            </a:r>
            <a:r>
              <a:rPr lang="ru-RU" dirty="0" smtClean="0"/>
              <a:t>локальный вызов и переадресацию вызовов. </a:t>
            </a:r>
            <a:r>
              <a:rPr lang="ru-RU" dirty="0"/>
              <a:t>Заметьте, что «реакция» может быть </a:t>
            </a:r>
            <a:r>
              <a:rPr lang="ru-RU" dirty="0" smtClean="0"/>
              <a:t>рассредоточена по</a:t>
            </a:r>
            <a:r>
              <a:rPr lang="en-US" dirty="0" smtClean="0"/>
              <a:t> </a:t>
            </a:r>
            <a:r>
              <a:rPr lang="ru-RU" dirty="0" smtClean="0"/>
              <a:t>различным </a:t>
            </a:r>
            <a:r>
              <a:rPr lang="ru-RU" dirty="0"/>
              <a:t>частям </a:t>
            </a:r>
            <a:r>
              <a:rPr lang="ru-RU" dirty="0" smtClean="0"/>
              <a:t>программой </a:t>
            </a:r>
            <a:r>
              <a:rPr lang="ru-RU" dirty="0"/>
              <a:t>системы;</a:t>
            </a:r>
          </a:p>
          <a:p>
            <a:r>
              <a:rPr lang="ru-RU" i="1" dirty="0"/>
              <a:t>п</a:t>
            </a:r>
            <a:r>
              <a:rPr lang="ru-RU" i="1" dirty="0" smtClean="0"/>
              <a:t>о </a:t>
            </a:r>
            <a:r>
              <a:rPr lang="ru-RU" i="1" dirty="0"/>
              <a:t>стимулам</a:t>
            </a:r>
            <a:r>
              <a:rPr lang="ru-RU" dirty="0"/>
              <a:t>. Некоторые системы легко организуются при </a:t>
            </a:r>
            <a:r>
              <a:rPr lang="ru-RU" dirty="0" smtClean="0"/>
              <a:t>описании </a:t>
            </a:r>
            <a:r>
              <a:rPr lang="ru-RU" dirty="0"/>
              <a:t>их </a:t>
            </a:r>
            <a:r>
              <a:rPr lang="ru-RU" dirty="0" smtClean="0"/>
              <a:t>функций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языке стимулов. Например, функции автоматической системы посадки </a:t>
            </a:r>
            <a:r>
              <a:rPr lang="ru-RU" dirty="0" smtClean="0"/>
              <a:t>самолета </a:t>
            </a:r>
            <a:r>
              <a:rPr lang="ru-RU" dirty="0"/>
              <a:t>могут быть </a:t>
            </a:r>
            <a:r>
              <a:rPr lang="ru-RU" dirty="0" smtClean="0"/>
              <a:t>организованы </a:t>
            </a:r>
            <a:r>
              <a:rPr lang="ru-RU" dirty="0"/>
              <a:t>в разделы по </a:t>
            </a:r>
            <a:r>
              <a:rPr lang="ru-RU" dirty="0" smtClean="0"/>
              <a:t>энергетическим потерям, </a:t>
            </a:r>
            <a:r>
              <a:rPr lang="ru-RU" dirty="0"/>
              <a:t>сдвигу </a:t>
            </a:r>
            <a:r>
              <a:rPr lang="ru-RU" dirty="0" smtClean="0"/>
              <a:t>ветра,</a:t>
            </a:r>
            <a:r>
              <a:rPr lang="en-US" dirty="0" smtClean="0"/>
              <a:t> </a:t>
            </a:r>
            <a:r>
              <a:rPr lang="ru-RU" dirty="0" smtClean="0"/>
              <a:t>изменению направления </a:t>
            </a:r>
            <a:r>
              <a:rPr lang="ru-RU" dirty="0"/>
              <a:t>качения, избыточной вертикальной скорости и т. д.;</a:t>
            </a:r>
          </a:p>
          <a:p>
            <a:r>
              <a:rPr lang="ru-RU" i="1" dirty="0" smtClean="0"/>
              <a:t>по </a:t>
            </a:r>
            <a:r>
              <a:rPr lang="ru-RU" i="1" dirty="0"/>
              <a:t>откликам</a:t>
            </a:r>
            <a:r>
              <a:rPr lang="ru-RU" dirty="0"/>
              <a:t>. Некоторые системы организуются </a:t>
            </a:r>
            <a:r>
              <a:rPr lang="ru-RU" dirty="0" smtClean="0"/>
              <a:t>посредством </a:t>
            </a:r>
            <a:r>
              <a:rPr lang="ru-RU" dirty="0"/>
              <a:t>описания </a:t>
            </a:r>
            <a:r>
              <a:rPr lang="ru-RU" dirty="0" smtClean="0"/>
              <a:t>всех</a:t>
            </a:r>
            <a:r>
              <a:rPr lang="en-US" dirty="0" smtClean="0"/>
              <a:t> </a:t>
            </a:r>
            <a:r>
              <a:rPr lang="ru-RU" dirty="0" smtClean="0"/>
              <a:t>функций</a:t>
            </a:r>
            <a:r>
              <a:rPr lang="ru-RU" dirty="0"/>
              <a:t>, поддерживающих генерацию различных откликов. </a:t>
            </a:r>
            <a:r>
              <a:rPr lang="ru-RU" dirty="0" smtClean="0"/>
              <a:t>Например,</a:t>
            </a:r>
            <a:r>
              <a:rPr lang="en-US" dirty="0" smtClean="0"/>
              <a:t> </a:t>
            </a:r>
            <a:r>
              <a:rPr lang="ru-RU" dirty="0" smtClean="0"/>
              <a:t>функции </a:t>
            </a:r>
            <a:r>
              <a:rPr lang="ru-RU" dirty="0"/>
              <a:t>системы учета </a:t>
            </a:r>
            <a:r>
              <a:rPr lang="ru-RU" dirty="0" smtClean="0"/>
              <a:t>персонала </a:t>
            </a:r>
            <a:r>
              <a:rPr lang="ru-RU" dirty="0"/>
              <a:t>могут быть организованы в разделы, </a:t>
            </a:r>
            <a:r>
              <a:rPr lang="ru-RU" dirty="0" smtClean="0"/>
              <a:t>соответствующие </a:t>
            </a:r>
            <a:r>
              <a:rPr lang="ru-RU" dirty="0"/>
              <a:t>всем </a:t>
            </a:r>
            <a:r>
              <a:rPr lang="ru-RU" dirty="0" smtClean="0"/>
              <a:t>функциям </a:t>
            </a:r>
            <a:r>
              <a:rPr lang="ru-RU" dirty="0"/>
              <a:t>для составления чека </a:t>
            </a:r>
            <a:r>
              <a:rPr lang="ru-RU" dirty="0" smtClean="0"/>
              <a:t>по оплате, </a:t>
            </a:r>
            <a:r>
              <a:rPr lang="ru-RU" dirty="0"/>
              <a:t>всем </a:t>
            </a:r>
            <a:r>
              <a:rPr lang="ru-RU" dirty="0" smtClean="0"/>
              <a:t>функциям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составления списка служащих ит. д.;</a:t>
            </a:r>
          </a:p>
          <a:p>
            <a:r>
              <a:rPr lang="ru-RU" i="1" dirty="0" smtClean="0"/>
              <a:t>по иерархии </a:t>
            </a:r>
            <a:r>
              <a:rPr lang="ru-RU" i="1" dirty="0"/>
              <a:t>функций</a:t>
            </a:r>
            <a:r>
              <a:rPr lang="ru-RU" dirty="0"/>
              <a:t>. То есть путем </a:t>
            </a:r>
            <a:r>
              <a:rPr lang="ru-RU" dirty="0" smtClean="0"/>
              <a:t>разделения </a:t>
            </a:r>
            <a:r>
              <a:rPr lang="ru-RU" dirty="0"/>
              <a:t>ПО па </a:t>
            </a:r>
            <a:r>
              <a:rPr lang="ru-RU" dirty="0" smtClean="0"/>
              <a:t>множества высокоуровневых функций </a:t>
            </a:r>
            <a:r>
              <a:rPr lang="ru-RU" dirty="0"/>
              <a:t>и </a:t>
            </a:r>
            <a:r>
              <a:rPr lang="ru-RU" dirty="0" smtClean="0"/>
              <a:t>последующего разбиения </a:t>
            </a:r>
            <a:r>
              <a:rPr lang="ru-RU" dirty="0"/>
              <a:t>их па подфункции. </a:t>
            </a:r>
            <a:r>
              <a:rPr lang="ru-RU" dirty="0" smtClean="0"/>
              <a:t>Например,</a:t>
            </a:r>
            <a:r>
              <a:rPr lang="en-US" dirty="0" smtClean="0"/>
              <a:t> </a:t>
            </a:r>
            <a:r>
              <a:rPr lang="ru-RU" dirty="0" smtClean="0"/>
              <a:t>требования </a:t>
            </a:r>
            <a:r>
              <a:rPr lang="ru-RU" dirty="0"/>
              <a:t>для ПО </a:t>
            </a:r>
            <a:r>
              <a:rPr lang="ru-RU" dirty="0" smtClean="0"/>
              <a:t>домашнего </a:t>
            </a:r>
            <a:r>
              <a:rPr lang="ru-RU" dirty="0"/>
              <a:t>бюджета </a:t>
            </a:r>
            <a:r>
              <a:rPr lang="ru-RU" dirty="0" smtClean="0"/>
              <a:t>можно </a:t>
            </a:r>
            <a:r>
              <a:rPr lang="ru-RU" dirty="0"/>
              <a:t>разбить на функции </a:t>
            </a:r>
            <a:r>
              <a:rPr lang="ru-RU" dirty="0" smtClean="0"/>
              <a:t>проверки,</a:t>
            </a:r>
            <a:r>
              <a:rPr lang="en-US" dirty="0" smtClean="0"/>
              <a:t> </a:t>
            </a:r>
            <a:r>
              <a:rPr lang="ru-RU" dirty="0" smtClean="0"/>
              <a:t>функции </a:t>
            </a:r>
            <a:r>
              <a:rPr lang="ru-RU" dirty="0"/>
              <a:t>сбережений и функции </a:t>
            </a:r>
            <a:r>
              <a:rPr lang="ru-RU" dirty="0" smtClean="0"/>
              <a:t>инвестирования. </a:t>
            </a:r>
            <a:r>
              <a:rPr lang="ru-RU" dirty="0"/>
              <a:t>Функции проверки </a:t>
            </a:r>
            <a:r>
              <a:rPr lang="ru-RU" dirty="0" smtClean="0"/>
              <a:t>могут</a:t>
            </a:r>
            <a:r>
              <a:rPr lang="en-US" dirty="0" smtClean="0"/>
              <a:t> </a:t>
            </a:r>
            <a:r>
              <a:rPr lang="ru-RU" dirty="0" smtClean="0"/>
              <a:t>затем </a:t>
            </a:r>
            <a:r>
              <a:rPr lang="ru-RU" dirty="0"/>
              <a:t>быть разложены на функции чековой </a:t>
            </a:r>
            <a:r>
              <a:rPr lang="ru-RU" dirty="0" smtClean="0"/>
              <a:t>книжки, баланса </a:t>
            </a:r>
            <a:r>
              <a:rPr lang="ru-RU" dirty="0"/>
              <a:t>счета, </a:t>
            </a:r>
            <a:r>
              <a:rPr lang="ru-RU" dirty="0" smtClean="0"/>
              <a:t>функцию</a:t>
            </a:r>
            <a:r>
              <a:rPr lang="en-US" dirty="0" smtClean="0"/>
              <a:t> </a:t>
            </a:r>
            <a:r>
              <a:rPr lang="ru-RU" dirty="0" smtClean="0"/>
              <a:t>составления </a:t>
            </a:r>
            <a:r>
              <a:rPr lang="ru-RU" dirty="0"/>
              <a:t>отчетов и т. д. </a:t>
            </a:r>
            <a:r>
              <a:rPr lang="ru-RU" i="1" dirty="0"/>
              <a:t>Это классический способ </a:t>
            </a:r>
            <a:r>
              <a:rPr lang="ru-RU" i="1" dirty="0" smtClean="0"/>
              <a:t>упорядочения требований.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2064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Шаг 2. Преобразование первичных требований в детальные требования. </a:t>
            </a:r>
            <a:r>
              <a:rPr lang="ru-RU" sz="2400" dirty="0" smtClean="0"/>
              <a:t>Обычно одно требование </a:t>
            </a:r>
            <a:r>
              <a:rPr lang="ru-RU" sz="2400" dirty="0"/>
              <a:t>заказчика </a:t>
            </a:r>
            <a:r>
              <a:rPr lang="ru-RU" sz="2400" dirty="0" smtClean="0"/>
              <a:t>преобразуется </a:t>
            </a:r>
            <a:r>
              <a:rPr lang="ru-RU" sz="2400" dirty="0"/>
              <a:t>в несколько детальных </a:t>
            </a:r>
            <a:r>
              <a:rPr lang="ru-RU" sz="2400" dirty="0" smtClean="0"/>
              <a:t>требований, хотя возможно </a:t>
            </a:r>
            <a:r>
              <a:rPr lang="ru-RU" sz="2400" dirty="0"/>
              <a:t>и отображение «один в один</a:t>
            </a:r>
            <a:r>
              <a:rPr lang="ru-RU" sz="2400" dirty="0" smtClean="0"/>
              <a:t>».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2486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работе с детальным</a:t>
            </a:r>
            <a:br>
              <a:rPr lang="ru-RU" dirty="0"/>
            </a:br>
            <a:r>
              <a:rPr lang="ru-RU" dirty="0"/>
              <a:t>требованием: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480" y="1737360"/>
            <a:ext cx="11257280" cy="4602480"/>
          </a:xfrm>
        </p:spPr>
        <p:txBody>
          <a:bodyPr>
            <a:noAutofit/>
          </a:bodyPr>
          <a:lstStyle/>
          <a:p>
            <a:r>
              <a:rPr lang="ru-RU" sz="1600" dirty="0"/>
              <a:t>1. </a:t>
            </a:r>
            <a:r>
              <a:rPr lang="ru-RU" sz="1600" dirty="0" smtClean="0"/>
              <a:t>Первичная оценка. </a:t>
            </a:r>
            <a:r>
              <a:rPr lang="ru-RU" sz="1600" dirty="0"/>
              <a:t>Возможны </a:t>
            </a:r>
            <a:r>
              <a:rPr lang="ru-RU" sz="1600" dirty="0" smtClean="0"/>
              <a:t>варианты:</a:t>
            </a:r>
          </a:p>
          <a:p>
            <a:pPr lvl="1"/>
            <a:r>
              <a:rPr lang="ru-RU" sz="1600" dirty="0" smtClean="0"/>
              <a:t>1</a:t>
            </a:r>
            <a:r>
              <a:rPr lang="ru-RU" sz="1600" dirty="0"/>
              <a:t>) это функциональное </a:t>
            </a:r>
            <a:r>
              <a:rPr lang="ru-RU" sz="1600" dirty="0" smtClean="0"/>
              <a:t>требование — соответствует </a:t>
            </a:r>
            <a:r>
              <a:rPr lang="ru-RU" sz="1600" dirty="0"/>
              <a:t>реализующему методу; </a:t>
            </a:r>
            <a:endParaRPr lang="ru-RU" sz="1600" dirty="0" smtClean="0"/>
          </a:p>
          <a:p>
            <a:pPr lvl="1"/>
            <a:r>
              <a:rPr lang="ru-RU" sz="1600" dirty="0" smtClean="0"/>
              <a:t>2</a:t>
            </a:r>
            <a:r>
              <a:rPr lang="ru-RU" sz="1600" dirty="0"/>
              <a:t>) слишком большое — трудно управлять</a:t>
            </a:r>
            <a:r>
              <a:rPr lang="ru-RU" sz="1600" dirty="0" smtClean="0"/>
              <a:t>, </a:t>
            </a:r>
            <a:r>
              <a:rPr lang="ru-RU" sz="1600" dirty="0"/>
              <a:t>следует разделить на части; </a:t>
            </a:r>
            <a:endParaRPr lang="ru-RU" sz="1600" dirty="0" smtClean="0"/>
          </a:p>
          <a:p>
            <a:pPr lvl="1"/>
            <a:r>
              <a:rPr lang="ru-RU" sz="1600" dirty="0" smtClean="0"/>
              <a:t>3</a:t>
            </a:r>
            <a:r>
              <a:rPr lang="ru-RU" sz="1600" dirty="0"/>
              <a:t>) слишком маленькое — нет смысла </a:t>
            </a:r>
            <a:r>
              <a:rPr lang="ru-RU" sz="1600" dirty="0" smtClean="0"/>
              <a:t>рассматривать отдельно</a:t>
            </a:r>
            <a:r>
              <a:rPr lang="ru-RU" sz="1600" dirty="0"/>
              <a:t>, надо присоединить к другому </a:t>
            </a:r>
            <a:r>
              <a:rPr lang="ru-RU" sz="1600" dirty="0" smtClean="0"/>
              <a:t>требованию.</a:t>
            </a:r>
          </a:p>
          <a:p>
            <a:r>
              <a:rPr lang="ru-RU" sz="1600" dirty="0" smtClean="0"/>
              <a:t>2. Обеспечение </a:t>
            </a:r>
            <a:r>
              <a:rPr lang="ru-RU" sz="1600" dirty="0" err="1" smtClean="0"/>
              <a:t>прослеживаемости</a:t>
            </a:r>
            <a:r>
              <a:rPr lang="ru-RU" sz="1600" dirty="0" smtClean="0"/>
              <a:t> </a:t>
            </a:r>
            <a:r>
              <a:rPr lang="ru-RU" sz="1600" dirty="0"/>
              <a:t>требования. Анализ возможности </a:t>
            </a:r>
            <a:r>
              <a:rPr lang="ru-RU" sz="1600" dirty="0" smtClean="0"/>
              <a:t>прослеживания при проектировании </a:t>
            </a:r>
            <a:r>
              <a:rPr lang="ru-RU" sz="1600" dirty="0"/>
              <a:t>и конструировании.</a:t>
            </a:r>
          </a:p>
          <a:p>
            <a:r>
              <a:rPr lang="ru-RU" sz="1600" dirty="0" smtClean="0"/>
              <a:t>3. Обеспечение </a:t>
            </a:r>
            <a:r>
              <a:rPr lang="ru-RU" sz="1600" dirty="0"/>
              <a:t>тестируемости требования. Написание тестов для проверки </a:t>
            </a:r>
            <a:r>
              <a:rPr lang="ru-RU" sz="1600" dirty="0" smtClean="0"/>
              <a:t>реализации </a:t>
            </a:r>
            <a:r>
              <a:rPr lang="ru-RU" sz="1600" dirty="0"/>
              <a:t>требования. Продумываются </a:t>
            </a:r>
            <a:r>
              <a:rPr lang="ru-RU" sz="1600" dirty="0" smtClean="0"/>
              <a:t>варианты </a:t>
            </a:r>
            <a:r>
              <a:rPr lang="ru-RU" sz="1600" dirty="0"/>
              <a:t>как </a:t>
            </a:r>
            <a:r>
              <a:rPr lang="ru-RU" sz="1600" dirty="0" smtClean="0"/>
              <a:t>положительного, </a:t>
            </a:r>
            <a:r>
              <a:rPr lang="ru-RU" sz="1600" dirty="0"/>
              <a:t>так и </a:t>
            </a:r>
            <a:r>
              <a:rPr lang="ru-RU" sz="1600" dirty="0" smtClean="0"/>
              <a:t>отрицательного </a:t>
            </a:r>
            <a:r>
              <a:rPr lang="ru-RU" sz="1600" dirty="0"/>
              <a:t>исхода </a:t>
            </a:r>
            <a:r>
              <a:rPr lang="ru-RU" sz="1600" dirty="0" smtClean="0"/>
              <a:t>тестов.</a:t>
            </a:r>
          </a:p>
          <a:p>
            <a:r>
              <a:rPr lang="ru-RU" sz="1600" dirty="0" smtClean="0"/>
              <a:t>4. Анализ </a:t>
            </a:r>
            <a:r>
              <a:rPr lang="ru-RU" sz="1600" dirty="0"/>
              <a:t>однозначности толкования требования.</a:t>
            </a:r>
          </a:p>
          <a:p>
            <a:r>
              <a:rPr lang="ru-RU" sz="1600" dirty="0" smtClean="0"/>
              <a:t>5. Назначение приоритета </a:t>
            </a:r>
            <a:r>
              <a:rPr lang="ru-RU" sz="1600" dirty="0"/>
              <a:t>требования. Выбираются варианты: </a:t>
            </a:r>
            <a:r>
              <a:rPr lang="ru-RU" sz="1600" dirty="0" smtClean="0"/>
              <a:t>существенное, желательное </a:t>
            </a:r>
            <a:r>
              <a:rPr lang="ru-RU" sz="1600" dirty="0"/>
              <a:t>или необязательное.</a:t>
            </a:r>
          </a:p>
          <a:p>
            <a:r>
              <a:rPr lang="ru-RU" sz="1600" dirty="0" smtClean="0"/>
              <a:t>6. Проверка </a:t>
            </a:r>
            <a:r>
              <a:rPr lang="ru-RU" sz="1600" dirty="0"/>
              <a:t>полноты требования. Следует убедиться в наличии всех </a:t>
            </a:r>
            <a:r>
              <a:rPr lang="ru-RU" sz="1600" dirty="0" smtClean="0"/>
              <a:t>«обеспечивающих» </a:t>
            </a:r>
            <a:r>
              <a:rPr lang="ru-RU" sz="1600" dirty="0"/>
              <a:t>требований.</a:t>
            </a:r>
          </a:p>
          <a:p>
            <a:r>
              <a:rPr lang="ru-RU" sz="1600" dirty="0" smtClean="0"/>
              <a:t>7. Проверка согласованности </a:t>
            </a:r>
            <a:r>
              <a:rPr lang="ru-RU" sz="1600" dirty="0"/>
              <a:t>требования с другими </a:t>
            </a:r>
            <a:r>
              <a:rPr lang="ru-RU" sz="1600" dirty="0" smtClean="0"/>
              <a:t>требованиями. Анализируются и </a:t>
            </a:r>
            <a:r>
              <a:rPr lang="ru-RU" sz="1600" dirty="0"/>
              <a:t>устраняются возможные </a:t>
            </a:r>
            <a:r>
              <a:rPr lang="ru-RU" sz="1600" dirty="0" smtClean="0"/>
              <a:t>противоречия. </a:t>
            </a:r>
          </a:p>
          <a:p>
            <a:r>
              <a:rPr lang="ru-RU" sz="1600" dirty="0" smtClean="0"/>
              <a:t>8. Требование </a:t>
            </a:r>
            <a:r>
              <a:rPr lang="ru-RU" sz="1600" dirty="0"/>
              <a:t>заносится в спецификацию </a:t>
            </a:r>
            <a:r>
              <a:rPr lang="ru-RU" sz="1600" dirty="0" smtClean="0"/>
              <a:t>анализа (спецификацию </a:t>
            </a:r>
            <a:r>
              <a:rPr lang="ru-RU" sz="1600" dirty="0"/>
              <a:t>требований).</a:t>
            </a:r>
          </a:p>
          <a:p>
            <a:r>
              <a:rPr lang="ru-RU" sz="1600" dirty="0" smtClean="0"/>
              <a:t>9. Описание </a:t>
            </a:r>
            <a:r>
              <a:rPr lang="ru-RU" sz="1600" dirty="0"/>
              <a:t>и обоснование желаемых характеристик детального </a:t>
            </a:r>
            <a:r>
              <a:rPr lang="ru-RU" sz="1600" dirty="0" smtClean="0"/>
              <a:t>требования.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533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предметной </a:t>
            </a:r>
            <a:r>
              <a:rPr lang="ru-RU" dirty="0" smtClean="0"/>
              <a:t>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Анализ предметной области</a:t>
            </a:r>
            <a:r>
              <a:rPr lang="ru-RU" dirty="0"/>
              <a:t>, позволяет выделить ее сущности, определить первоначальные требования к функциональности и определить границы проекта. Модель </a:t>
            </a:r>
            <a:r>
              <a:rPr lang="ru-RU" i="1" dirty="0"/>
              <a:t>предметной области</a:t>
            </a:r>
            <a:r>
              <a:rPr lang="ru-RU" dirty="0"/>
              <a:t> должна быть </a:t>
            </a:r>
            <a:r>
              <a:rPr lang="ru-RU" b="1" dirty="0"/>
              <a:t>документирована, храниться и поддерживаться в актуальном состоянии</a:t>
            </a:r>
            <a:r>
              <a:rPr lang="ru-RU" dirty="0"/>
              <a:t> до этапа реализации. Для документирования могут быть использованы различные средства</a:t>
            </a:r>
            <a:r>
              <a:rPr lang="ru-RU" dirty="0" smtClean="0"/>
              <a:t>.</a:t>
            </a:r>
          </a:p>
          <a:p>
            <a:r>
              <a:rPr lang="ru-RU" dirty="0"/>
              <a:t>Для того чтобы разработать программную систему, приносящую реальные выгоды определенным пользователям, необходимо сначала выяснить, какие же задачи она должна решать для этих людей и какими свойствами обладать</a:t>
            </a:r>
            <a:r>
              <a:rPr lang="ru-RU" dirty="0" smtClean="0"/>
              <a:t>.</a:t>
            </a:r>
          </a:p>
          <a:p>
            <a:r>
              <a:rPr lang="ru-RU" dirty="0"/>
              <a:t>Анализом предметной области занимаются системные аналитики или бизнес-аналитики, которые передают полученные ими знания другим членам проектной команды, сформулировав их на более понятном разработчикам языке. Для передачи этих знаний обычно служит некоторый набор моделей, в виде графических схем и текстовых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4102419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Шаг 3. Аттестация детальных требований. Аттестация (</a:t>
            </a:r>
            <a:r>
              <a:rPr lang="ru-RU" dirty="0" err="1"/>
              <a:t>валидация</a:t>
            </a:r>
            <a:r>
              <a:rPr lang="ru-RU" dirty="0"/>
              <a:t>) </a:t>
            </a:r>
            <a:r>
              <a:rPr lang="ru-RU" dirty="0" smtClean="0"/>
              <a:t>должна подтвердить</a:t>
            </a:r>
            <a:r>
              <a:rPr lang="ru-RU" dirty="0"/>
              <a:t>, что требования действительно определяют ту систему, которая </a:t>
            </a:r>
            <a:r>
              <a:rPr lang="ru-RU" dirty="0" smtClean="0"/>
              <a:t>нужна заказчику</a:t>
            </a:r>
            <a:r>
              <a:rPr lang="ru-RU" dirty="0"/>
              <a:t>. Аттестация очень важна, так как ошибки </a:t>
            </a:r>
            <a:r>
              <a:rPr lang="ru-RU" dirty="0" smtClean="0"/>
              <a:t>требований </a:t>
            </a:r>
            <a:r>
              <a:rPr lang="ru-RU" dirty="0"/>
              <a:t>могут </a:t>
            </a:r>
            <a:r>
              <a:rPr lang="ru-RU" dirty="0" smtClean="0"/>
              <a:t>привести к </a:t>
            </a:r>
            <a:r>
              <a:rPr lang="ru-RU" dirty="0"/>
              <a:t>существенной переделке системы и </a:t>
            </a:r>
            <a:r>
              <a:rPr lang="ru-RU" dirty="0" smtClean="0"/>
              <a:t>большим </a:t>
            </a:r>
            <a:r>
              <a:rPr lang="ru-RU" dirty="0"/>
              <a:t>затратам, если будут </a:t>
            </a:r>
            <a:r>
              <a:rPr lang="ru-RU" dirty="0" smtClean="0"/>
              <a:t>обнаружены при разработке </a:t>
            </a:r>
            <a:r>
              <a:rPr lang="ru-RU" dirty="0"/>
              <a:t>или </a:t>
            </a:r>
            <a:r>
              <a:rPr lang="ru-RU" dirty="0" smtClean="0"/>
              <a:t>эксплуатации </a:t>
            </a:r>
            <a:r>
              <a:rPr lang="ru-RU" dirty="0"/>
              <a:t>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556744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Содержательно в состав аттестации входят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Проверка правильности требований</a:t>
            </a:r>
            <a:r>
              <a:rPr lang="ru-RU" dirty="0"/>
              <a:t>. Заказчик считает, что система </a:t>
            </a:r>
            <a:r>
              <a:rPr lang="ru-RU" dirty="0" smtClean="0"/>
              <a:t>необходима для </a:t>
            </a:r>
            <a:r>
              <a:rPr lang="ru-RU" dirty="0"/>
              <a:t>выполнения заданных им функций. Однако обсуждение с </a:t>
            </a:r>
            <a:r>
              <a:rPr lang="ru-RU" dirty="0" smtClean="0"/>
              <a:t>заинтересованными </a:t>
            </a:r>
            <a:r>
              <a:rPr lang="ru-RU" dirty="0"/>
              <a:t>лицами и последующий анализ могут выявить </a:t>
            </a:r>
            <a:r>
              <a:rPr lang="ru-RU" dirty="0" smtClean="0"/>
              <a:t>дополнительные функции, и </a:t>
            </a:r>
            <a:r>
              <a:rPr lang="ru-RU" dirty="0"/>
              <a:t>их тоже </a:t>
            </a:r>
            <a:r>
              <a:rPr lang="ru-RU" dirty="0" smtClean="0"/>
              <a:t>надо </a:t>
            </a:r>
            <a:r>
              <a:rPr lang="ru-RU" dirty="0"/>
              <a:t>учесть.</a:t>
            </a:r>
          </a:p>
          <a:p>
            <a:r>
              <a:rPr lang="ru-RU" i="1" dirty="0"/>
              <a:t>Проверка на непротиворечивость</a:t>
            </a:r>
            <a:r>
              <a:rPr lang="ru-RU" dirty="0"/>
              <a:t>. Требования </a:t>
            </a:r>
            <a:r>
              <a:rPr lang="ru-RU" dirty="0" smtClean="0"/>
              <a:t>не </a:t>
            </a:r>
            <a:r>
              <a:rPr lang="ru-RU" dirty="0"/>
              <a:t>должны определять </a:t>
            </a:r>
            <a:r>
              <a:rPr lang="ru-RU" dirty="0" smtClean="0"/>
              <a:t>противоречивые </a:t>
            </a:r>
            <a:r>
              <a:rPr lang="ru-RU" dirty="0"/>
              <a:t>факты. Иначе говоря, в требованиях не должно быть </a:t>
            </a:r>
            <a:r>
              <a:rPr lang="ru-RU" dirty="0" smtClean="0"/>
              <a:t>противоречащих друг </a:t>
            </a:r>
            <a:r>
              <a:rPr lang="ru-RU" dirty="0"/>
              <a:t>другу ограничений или </a:t>
            </a:r>
            <a:r>
              <a:rPr lang="ru-RU" dirty="0" smtClean="0"/>
              <a:t>различных </a:t>
            </a:r>
            <a:r>
              <a:rPr lang="ru-RU" dirty="0"/>
              <a:t>определений одной и той же функции.</a:t>
            </a:r>
          </a:p>
          <a:p>
            <a:r>
              <a:rPr lang="ru-RU" i="1" dirty="0"/>
              <a:t>Проверка на полноту</a:t>
            </a:r>
            <a:r>
              <a:rPr lang="ru-RU" dirty="0"/>
              <a:t>. Требования должны описывать все необходимые </a:t>
            </a:r>
            <a:r>
              <a:rPr lang="ru-RU" dirty="0" smtClean="0"/>
              <a:t>функции и </a:t>
            </a:r>
            <a:r>
              <a:rPr lang="ru-RU" dirty="0"/>
              <a:t>ограничения системы.</a:t>
            </a:r>
          </a:p>
          <a:p>
            <a:r>
              <a:rPr lang="ru-RU" i="1" dirty="0"/>
              <a:t>Проверка на выполнимость</a:t>
            </a:r>
            <a:r>
              <a:rPr lang="ru-RU" dirty="0"/>
              <a:t>. Здесь анализируется реализуемость </a:t>
            </a:r>
            <a:r>
              <a:rPr lang="ru-RU" dirty="0" smtClean="0"/>
              <a:t>требований в </a:t>
            </a:r>
            <a:r>
              <a:rPr lang="ru-RU" dirty="0"/>
              <a:t>рамках временных и </a:t>
            </a:r>
            <a:r>
              <a:rPr lang="ru-RU" dirty="0" smtClean="0"/>
              <a:t>бюджетных </a:t>
            </a:r>
            <a:r>
              <a:rPr lang="ru-RU" dirty="0"/>
              <a:t>ограничений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331233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аттестации: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3360" cy="44433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i="1" dirty="0"/>
              <a:t>Совместные проверки требований</a:t>
            </a:r>
            <a:r>
              <a:rPr lang="ru-RU" sz="2200" dirty="0"/>
              <a:t>. Требования анализируются </a:t>
            </a:r>
            <a:r>
              <a:rPr lang="ru-RU" sz="2200" dirty="0" smtClean="0"/>
              <a:t>рецензентами, избираемыми </a:t>
            </a:r>
            <a:r>
              <a:rPr lang="ru-RU" sz="2200" dirty="0"/>
              <a:t>из числа заинтересованных лиц и </a:t>
            </a:r>
            <a:r>
              <a:rPr lang="ru-RU" sz="2200" dirty="0" smtClean="0"/>
              <a:t>внешних </a:t>
            </a:r>
            <a:r>
              <a:rPr lang="ru-RU" sz="2200" dirty="0"/>
              <a:t>экспертов. Цель </a:t>
            </a:r>
            <a:r>
              <a:rPr lang="ru-RU" sz="2200" dirty="0" smtClean="0"/>
              <a:t>— найти неточности </a:t>
            </a:r>
            <a:r>
              <a:rPr lang="ru-RU" sz="2200" dirty="0"/>
              <a:t>и ошибки. Обнаруженные противоречия, ошибки и </a:t>
            </a:r>
            <a:r>
              <a:rPr lang="ru-RU" sz="2200" dirty="0" smtClean="0"/>
              <a:t>упущения </a:t>
            </a:r>
            <a:r>
              <a:rPr lang="ru-RU" sz="2200" dirty="0"/>
              <a:t>в требованиях документируются и передаются заказчику и </a:t>
            </a:r>
            <a:r>
              <a:rPr lang="ru-RU" sz="2200" dirty="0" smtClean="0"/>
              <a:t>разработчикам системы</a:t>
            </a:r>
            <a:r>
              <a:rPr lang="ru-RU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i="1" dirty="0"/>
              <a:t>Макетирование</a:t>
            </a:r>
            <a:r>
              <a:rPr lang="ru-RU" sz="2200" dirty="0"/>
              <a:t>. Макет создается </a:t>
            </a:r>
            <a:r>
              <a:rPr lang="ru-RU" sz="2200" dirty="0" smtClean="0"/>
              <a:t>экспертами </a:t>
            </a:r>
            <a:r>
              <a:rPr lang="ru-RU" sz="2200" dirty="0"/>
              <a:t>и обсуждается заказчиком и </a:t>
            </a:r>
            <a:r>
              <a:rPr lang="ru-RU" sz="2200" dirty="0" smtClean="0"/>
              <a:t>разработчиками.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i="1" dirty="0"/>
              <a:t>Генерация тестов</a:t>
            </a:r>
            <a:r>
              <a:rPr lang="ru-RU" sz="2200" dirty="0"/>
              <a:t>. Создание тестов для требований очень часто выявляет </a:t>
            </a:r>
            <a:r>
              <a:rPr lang="ru-RU" sz="2200" dirty="0" smtClean="0"/>
              <a:t>проблемы </a:t>
            </a:r>
            <a:r>
              <a:rPr lang="ru-RU" sz="2200" dirty="0"/>
              <a:t>в описании требований. Проблемы при создании тестов означают, </a:t>
            </a:r>
            <a:r>
              <a:rPr lang="ru-RU" sz="2200" dirty="0" smtClean="0"/>
              <a:t>что требования </a:t>
            </a:r>
            <a:r>
              <a:rPr lang="ru-RU" sz="2200" dirty="0"/>
              <a:t>трудно </a:t>
            </a:r>
            <a:r>
              <a:rPr lang="ru-RU" sz="2200" dirty="0" smtClean="0"/>
              <a:t>выполнить </a:t>
            </a:r>
            <a:r>
              <a:rPr lang="ru-RU" sz="2200" dirty="0"/>
              <a:t>и </a:t>
            </a:r>
            <a:r>
              <a:rPr lang="ru-RU" sz="2200" dirty="0" smtClean="0"/>
              <a:t>поэтому </a:t>
            </a:r>
            <a:r>
              <a:rPr lang="ru-RU" sz="2200" dirty="0"/>
              <a:t>нужно их пересмотреть.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i="1" dirty="0" smtClean="0"/>
              <a:t>Автоматизированная </a:t>
            </a:r>
            <a:r>
              <a:rPr lang="ru-RU" sz="2200" i="1" dirty="0"/>
              <a:t>проверка непротиворечивости</a:t>
            </a:r>
            <a:r>
              <a:rPr lang="ru-RU" sz="2200" dirty="0"/>
              <a:t>. Если требования </a:t>
            </a:r>
            <a:r>
              <a:rPr lang="ru-RU" sz="2200" dirty="0" smtClean="0"/>
              <a:t>представлены </a:t>
            </a:r>
            <a:r>
              <a:rPr lang="ru-RU" sz="2200" dirty="0"/>
              <a:t>как </a:t>
            </a:r>
            <a:r>
              <a:rPr lang="ru-RU" sz="2200" dirty="0" smtClean="0"/>
              <a:t>формализованные </a:t>
            </a:r>
            <a:r>
              <a:rPr lang="ru-RU" sz="2200" dirty="0"/>
              <a:t>модели, для </a:t>
            </a:r>
            <a:r>
              <a:rPr lang="ru-RU" sz="2200" dirty="0" smtClean="0"/>
              <a:t>проверки непротиворечивости моделей </a:t>
            </a:r>
            <a:r>
              <a:rPr lang="ru-RU" sz="2200" dirty="0"/>
              <a:t>можно </a:t>
            </a:r>
            <a:r>
              <a:rPr lang="ru-RU" sz="2200" dirty="0" smtClean="0"/>
              <a:t>применить программные </a:t>
            </a:r>
            <a:r>
              <a:rPr lang="en-US" sz="2200" dirty="0" smtClean="0"/>
              <a:t>CASE</a:t>
            </a:r>
            <a:r>
              <a:rPr lang="ru-RU" sz="2200" dirty="0" smtClean="0"/>
              <a:t>-утилиты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612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 требований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Спецификация требований </a:t>
            </a:r>
            <a:r>
              <a:rPr lang="ru-RU" sz="2400" dirty="0"/>
              <a:t>— это </a:t>
            </a:r>
            <a:r>
              <a:rPr lang="ru-RU" sz="2400" dirty="0" smtClean="0"/>
              <a:t>документ, </a:t>
            </a:r>
            <a:r>
              <a:rPr lang="ru-RU" sz="2400" dirty="0"/>
              <a:t>являющийся официальным </a:t>
            </a:r>
            <a:r>
              <a:rPr lang="ru-RU" sz="2400" dirty="0" smtClean="0"/>
              <a:t>предписанием </a:t>
            </a:r>
            <a:r>
              <a:rPr lang="ru-RU" sz="2400" dirty="0"/>
              <a:t>для разработчиков ПО. Оп содержит </a:t>
            </a:r>
            <a:r>
              <a:rPr lang="ru-RU" sz="2400" dirty="0" smtClean="0"/>
              <a:t>описание </a:t>
            </a:r>
            <a:r>
              <a:rPr lang="ru-RU" sz="2400" dirty="0"/>
              <a:t>требований заказчика </a:t>
            </a:r>
            <a:r>
              <a:rPr lang="ru-RU" sz="2400" dirty="0" smtClean="0"/>
              <a:t>(первичных </a:t>
            </a:r>
            <a:r>
              <a:rPr lang="ru-RU" sz="2400" dirty="0"/>
              <a:t>требований) и разработчика (детальных требований). </a:t>
            </a:r>
            <a:r>
              <a:rPr lang="ru-RU" sz="2400" dirty="0" smtClean="0"/>
              <a:t>Первичные требования документируются </a:t>
            </a:r>
            <a:r>
              <a:rPr lang="ru-RU" sz="2400" dirty="0"/>
              <a:t>при формировании требований, а </a:t>
            </a:r>
            <a:r>
              <a:rPr lang="ru-RU" sz="2400" dirty="0" smtClean="0"/>
              <a:t>детальные </a:t>
            </a:r>
            <a:r>
              <a:rPr lang="ru-RU" sz="2400" dirty="0"/>
              <a:t>требования — </a:t>
            </a:r>
            <a:r>
              <a:rPr lang="ru-RU" sz="2400" dirty="0" smtClean="0"/>
              <a:t>при выполнении </a:t>
            </a:r>
            <a:r>
              <a:rPr lang="ru-RU" sz="2400" dirty="0"/>
              <a:t>анализа требований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Многие организации разрабатывали стандарты </a:t>
            </a:r>
            <a:r>
              <a:rPr lang="ru-RU" sz="2400" dirty="0" smtClean="0"/>
              <a:t>документирования требований.</a:t>
            </a:r>
            <a:endParaRPr lang="ru-RU" sz="2400" dirty="0"/>
          </a:p>
          <a:p>
            <a:r>
              <a:rPr lang="ru-RU" sz="2400" dirty="0"/>
              <a:t>Наиболее полным и </a:t>
            </a:r>
            <a:r>
              <a:rPr lang="ru-RU" sz="2400" dirty="0" smtClean="0"/>
              <a:t>авторитетным </a:t>
            </a:r>
            <a:r>
              <a:rPr lang="ru-RU" sz="2400" dirty="0"/>
              <a:t>считают стандарт </a:t>
            </a:r>
            <a:r>
              <a:rPr lang="ru-RU" sz="2400" dirty="0" smtClean="0"/>
              <a:t>Института инженеров по электротехнике </a:t>
            </a:r>
            <a:r>
              <a:rPr lang="ru-RU" sz="2400" dirty="0"/>
              <a:t>и радиоэлектронике </a:t>
            </a:r>
            <a:r>
              <a:rPr lang="en-US" sz="2400" dirty="0" smtClean="0"/>
              <a:t>IEEE </a:t>
            </a:r>
            <a:r>
              <a:rPr lang="en-US" sz="2400" dirty="0" err="1" smtClean="0"/>
              <a:t>Std</a:t>
            </a:r>
            <a:r>
              <a:rPr lang="en-US" sz="2400" dirty="0" smtClean="0"/>
              <a:t> </a:t>
            </a:r>
            <a:r>
              <a:rPr lang="ru-RU" sz="2400" dirty="0" smtClean="0"/>
              <a:t>830-1998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85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Выгоды от соблюдения спецификации по </a:t>
            </a:r>
            <a:r>
              <a:rPr lang="en-US" dirty="0"/>
              <a:t>IEEE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ru-RU" dirty="0"/>
              <a:t>830-1998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Создать основу для соглашения между заказчиками и разработчиками по поводу функций, </a:t>
            </a:r>
            <a:r>
              <a:rPr lang="ru-RU" dirty="0"/>
              <a:t>которые должен выполнять программный продукт. Полное </a:t>
            </a:r>
            <a:r>
              <a:rPr lang="ru-RU" dirty="0" smtClean="0"/>
              <a:t>описание</a:t>
            </a:r>
            <a:r>
              <a:rPr lang="en-US" dirty="0" smtClean="0"/>
              <a:t> </a:t>
            </a:r>
            <a:r>
              <a:rPr lang="ru-RU" dirty="0" smtClean="0"/>
              <a:t>функций ПО, приведённое в </a:t>
            </a:r>
            <a:r>
              <a:rPr lang="en-US" dirty="0" smtClean="0"/>
              <a:t>SRS (</a:t>
            </a:r>
            <a:r>
              <a:rPr lang="ru-RU" dirty="0"/>
              <a:t>качественно </a:t>
            </a:r>
            <a:r>
              <a:rPr lang="ru-RU" dirty="0" smtClean="0"/>
              <a:t>составленная спецификация</a:t>
            </a:r>
            <a:r>
              <a:rPr lang="en-US" dirty="0" smtClean="0"/>
              <a:t>)</a:t>
            </a:r>
            <a:r>
              <a:rPr lang="ru-RU" dirty="0" smtClean="0"/>
              <a:t>, поможет потенциальным пользователям</a:t>
            </a:r>
            <a:r>
              <a:rPr lang="en-US" dirty="0" smtClean="0"/>
              <a:t> </a:t>
            </a:r>
            <a:r>
              <a:rPr lang="ru-RU" dirty="0" smtClean="0"/>
              <a:t>определить, отвечает ли ПО их потребностям или как необходимо изменить</a:t>
            </a:r>
            <a:r>
              <a:rPr lang="en-US" dirty="0" smtClean="0"/>
              <a:t> </a:t>
            </a:r>
            <a:r>
              <a:rPr lang="ru-RU" dirty="0" smtClean="0"/>
              <a:t>ПО</a:t>
            </a:r>
            <a:r>
              <a:rPr lang="ru-RU" dirty="0"/>
              <a:t>, чтобы удовлетворить эти потребности.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Уменьшить </a:t>
            </a:r>
            <a:r>
              <a:rPr lang="ru-RU" dirty="0"/>
              <a:t>объем работ по разработке. Подготовка </a:t>
            </a:r>
            <a:r>
              <a:rPr lang="en-US" dirty="0"/>
              <a:t>SRS </a:t>
            </a:r>
            <a:r>
              <a:rPr lang="ru-RU" dirty="0" smtClean="0"/>
              <a:t>вынуждает заказчика</a:t>
            </a:r>
            <a:r>
              <a:rPr lang="en-US" dirty="0" smtClean="0"/>
              <a:t> </a:t>
            </a:r>
            <a:r>
              <a:rPr lang="ru-RU" dirty="0" smtClean="0"/>
              <a:t>рассмотреть </a:t>
            </a:r>
            <a:r>
              <a:rPr lang="ru-RU" dirty="0"/>
              <a:t>все </a:t>
            </a:r>
            <a:r>
              <a:rPr lang="ru-RU" dirty="0" smtClean="0"/>
              <a:t>требования </a:t>
            </a:r>
            <a:r>
              <a:rPr lang="ru-RU" dirty="0"/>
              <a:t>до начала проекта и сокращает </a:t>
            </a:r>
            <a:r>
              <a:rPr lang="ru-RU" dirty="0" smtClean="0"/>
              <a:t>последующее повторное </a:t>
            </a:r>
            <a:r>
              <a:rPr lang="ru-RU" dirty="0"/>
              <a:t>проектирование, кодирование и тестирование. </a:t>
            </a:r>
            <a:r>
              <a:rPr lang="ru-RU" dirty="0" smtClean="0"/>
              <a:t>Тщательный анализ</a:t>
            </a:r>
            <a:r>
              <a:rPr lang="en-US" dirty="0" smtClean="0"/>
              <a:t> </a:t>
            </a:r>
            <a:r>
              <a:rPr lang="ru-RU" dirty="0" smtClean="0"/>
              <a:t>требований, указанных </a:t>
            </a:r>
            <a:r>
              <a:rPr lang="ru-RU" dirty="0"/>
              <a:t>в </a:t>
            </a:r>
            <a:r>
              <a:rPr lang="en-US" dirty="0"/>
              <a:t>SRS</a:t>
            </a:r>
            <a:r>
              <a:rPr lang="ru-RU" dirty="0" smtClean="0"/>
              <a:t> </a:t>
            </a:r>
            <a:r>
              <a:rPr lang="ru-RU" dirty="0"/>
              <a:t>, может вскрыть упущения, </a:t>
            </a:r>
            <a:r>
              <a:rPr lang="ru-RU" dirty="0" smtClean="0"/>
              <a:t>неправильное понимание </a:t>
            </a:r>
            <a:r>
              <a:rPr lang="ru-RU" dirty="0"/>
              <a:t>и противоречия па ранних стадиях цикла разработки, когда эти </a:t>
            </a:r>
            <a:r>
              <a:rPr lang="ru-RU" dirty="0" smtClean="0"/>
              <a:t>проблемы</a:t>
            </a:r>
            <a:r>
              <a:rPr lang="en-US" dirty="0" smtClean="0"/>
              <a:t> </a:t>
            </a:r>
            <a:r>
              <a:rPr lang="ru-RU" dirty="0" smtClean="0"/>
              <a:t>проще </a:t>
            </a:r>
            <a:r>
              <a:rPr lang="ru-RU" dirty="0"/>
              <a:t>исправить.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Обеспечить </a:t>
            </a:r>
            <a:r>
              <a:rPr lang="ru-RU" dirty="0"/>
              <a:t>основу для оценки расходов и графиков работ. </a:t>
            </a:r>
            <a:r>
              <a:rPr lang="ru-RU" dirty="0" smtClean="0"/>
              <a:t>Описание продукта,</a:t>
            </a:r>
            <a:r>
              <a:rPr lang="en-US" dirty="0" smtClean="0"/>
              <a:t> </a:t>
            </a:r>
            <a:r>
              <a:rPr lang="ru-RU" dirty="0" smtClean="0"/>
              <a:t>разрабатываемого </a:t>
            </a:r>
            <a:r>
              <a:rPr lang="ru-RU" dirty="0"/>
              <a:t>в соответствии с </a:t>
            </a:r>
            <a:r>
              <a:rPr lang="en-US" dirty="0"/>
              <a:t>SRS</a:t>
            </a:r>
            <a:r>
              <a:rPr lang="ru-RU" dirty="0" smtClean="0"/>
              <a:t>, </a:t>
            </a:r>
            <a:r>
              <a:rPr lang="ru-RU" dirty="0"/>
              <a:t>является практической </a:t>
            </a:r>
            <a:r>
              <a:rPr lang="ru-RU" dirty="0" smtClean="0"/>
              <a:t>основой для</a:t>
            </a:r>
            <a:r>
              <a:rPr lang="en-US" dirty="0" smtClean="0"/>
              <a:t> </a:t>
            </a:r>
            <a:r>
              <a:rPr lang="ru-RU" dirty="0" smtClean="0"/>
              <a:t>оценки </a:t>
            </a:r>
            <a:r>
              <a:rPr lang="ru-RU" dirty="0"/>
              <a:t>затрат па проект и может использоваться для формирования </a:t>
            </a:r>
            <a:r>
              <a:rPr lang="ru-RU" dirty="0" smtClean="0"/>
              <a:t>контракта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бюджетных </a:t>
            </a:r>
            <a:r>
              <a:rPr lang="ru-RU" dirty="0" err="1" smtClean="0"/>
              <a:t>граничений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72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Обеспечить основу для аттестации (</a:t>
            </a:r>
            <a:r>
              <a:rPr lang="ru-RU" dirty="0" err="1"/>
              <a:t>валидации</a:t>
            </a:r>
            <a:r>
              <a:rPr lang="ru-RU" dirty="0"/>
              <a:t>) и верификации. При </a:t>
            </a:r>
            <a:r>
              <a:rPr lang="ru-RU" dirty="0" smtClean="0"/>
              <a:t>использовании </a:t>
            </a:r>
            <a:r>
              <a:rPr lang="ru-RU" dirty="0"/>
              <a:t>качественной </a:t>
            </a:r>
            <a:r>
              <a:rPr lang="en-US" dirty="0"/>
              <a:t>SRS</a:t>
            </a:r>
            <a:r>
              <a:rPr lang="ru-RU" dirty="0" smtClean="0"/>
              <a:t> </a:t>
            </a:r>
            <a:r>
              <a:rPr lang="ru-RU" dirty="0"/>
              <a:t>организации могут </a:t>
            </a:r>
            <a:r>
              <a:rPr lang="ru-RU" dirty="0" smtClean="0"/>
              <a:t>повысить эффективность планов аттестации </a:t>
            </a:r>
            <a:r>
              <a:rPr lang="ru-RU" dirty="0"/>
              <a:t>и верификации. Как часть контракта на разработку, </a:t>
            </a:r>
            <a:r>
              <a:rPr lang="en-US" dirty="0"/>
              <a:t>SRS </a:t>
            </a:r>
            <a:r>
              <a:rPr lang="ru-RU" dirty="0" smtClean="0"/>
              <a:t>обеспечивает основу </a:t>
            </a:r>
            <a:r>
              <a:rPr lang="ru-RU" dirty="0"/>
              <a:t>для </a:t>
            </a:r>
            <a:r>
              <a:rPr lang="ru-RU" dirty="0" smtClean="0"/>
              <a:t>проведения </a:t>
            </a:r>
            <a:r>
              <a:rPr lang="ru-RU" dirty="0"/>
              <a:t>проверок.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Облегчить </a:t>
            </a:r>
            <a:r>
              <a:rPr lang="ru-RU" dirty="0"/>
              <a:t>передачу пользователям. </a:t>
            </a:r>
            <a:r>
              <a:rPr lang="en-US" dirty="0"/>
              <a:t>SRS</a:t>
            </a:r>
            <a:r>
              <a:rPr lang="ru-RU" dirty="0" smtClean="0"/>
              <a:t> </a:t>
            </a:r>
            <a:r>
              <a:rPr lang="ru-RU" dirty="0"/>
              <a:t>делает более простой </a:t>
            </a:r>
            <a:r>
              <a:rPr lang="ru-RU" dirty="0" smtClean="0"/>
              <a:t>передачу программного </a:t>
            </a:r>
            <a:r>
              <a:rPr lang="ru-RU" dirty="0"/>
              <a:t>изделия </a:t>
            </a:r>
            <a:r>
              <a:rPr lang="ru-RU" dirty="0" smtClean="0"/>
              <a:t>новым </a:t>
            </a:r>
            <a:r>
              <a:rPr lang="ru-RU" dirty="0"/>
              <a:t>пользователям или его </a:t>
            </a:r>
            <a:r>
              <a:rPr lang="ru-RU" dirty="0" smtClean="0"/>
              <a:t>установку </a:t>
            </a:r>
            <a:r>
              <a:rPr lang="ru-RU" dirty="0"/>
              <a:t>на </a:t>
            </a:r>
            <a:r>
              <a:rPr lang="ru-RU" dirty="0" smtClean="0"/>
              <a:t>новых компьютерах. </a:t>
            </a:r>
            <a:r>
              <a:rPr lang="ru-RU" dirty="0"/>
              <a:t>Таким образом, для заказчиков упрощается передача ПО </a:t>
            </a:r>
            <a:r>
              <a:rPr lang="ru-RU" dirty="0" smtClean="0"/>
              <a:t>другим подразделениям </a:t>
            </a:r>
            <a:r>
              <a:rPr lang="ru-RU" dirty="0"/>
              <a:t>их организации, а для разработчиков </a:t>
            </a:r>
            <a:r>
              <a:rPr lang="ru-RU" dirty="0" smtClean="0"/>
              <a:t>упрощается передача ПО </a:t>
            </a:r>
            <a:r>
              <a:rPr lang="ru-RU" dirty="0"/>
              <a:t>новым заказчикам.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Служить </a:t>
            </a:r>
            <a:r>
              <a:rPr lang="ru-RU" dirty="0"/>
              <a:t>в качестве основы для расширения. Поскольку в </a:t>
            </a:r>
            <a:r>
              <a:rPr lang="en-US" dirty="0"/>
              <a:t>SRS</a:t>
            </a:r>
            <a:r>
              <a:rPr lang="ru-RU" dirty="0" smtClean="0"/>
              <a:t> обсуждается продукт, </a:t>
            </a:r>
            <a:r>
              <a:rPr lang="ru-RU" dirty="0"/>
              <a:t>а </a:t>
            </a:r>
            <a:r>
              <a:rPr lang="ru-RU" dirty="0" smtClean="0"/>
              <a:t>не </a:t>
            </a:r>
            <a:r>
              <a:rPr lang="ru-RU" dirty="0"/>
              <a:t>проект, в котором оп разработан, то </a:t>
            </a:r>
            <a:r>
              <a:rPr lang="en-US" dirty="0"/>
              <a:t>SRS </a:t>
            </a:r>
            <a:r>
              <a:rPr lang="ru-RU" dirty="0" smtClean="0"/>
              <a:t>служит </a:t>
            </a:r>
            <a:r>
              <a:rPr lang="ru-RU" dirty="0"/>
              <a:t>основой для </a:t>
            </a:r>
            <a:r>
              <a:rPr lang="ru-RU" dirty="0" smtClean="0"/>
              <a:t>последующего </a:t>
            </a:r>
            <a:r>
              <a:rPr lang="ru-RU" dirty="0"/>
              <a:t>расширения готового продукта. </a:t>
            </a:r>
            <a:r>
              <a:rPr lang="en-US" dirty="0"/>
              <a:t>SRS</a:t>
            </a:r>
            <a:r>
              <a:rPr lang="ru-RU" dirty="0" smtClean="0"/>
              <a:t> </a:t>
            </a:r>
            <a:r>
              <a:rPr lang="ru-RU" dirty="0"/>
              <a:t>может </a:t>
            </a:r>
            <a:r>
              <a:rPr lang="ru-RU" dirty="0" smtClean="0"/>
              <a:t>несколько измениться, но </a:t>
            </a:r>
            <a:r>
              <a:rPr lang="ru-RU" dirty="0"/>
              <a:t>останется базисом для дальнейшей эволюции </a:t>
            </a:r>
            <a:r>
              <a:rPr lang="ru-RU" dirty="0" smtClean="0"/>
              <a:t>продукта.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05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</a:t>
            </a:r>
            <a:r>
              <a:rPr lang="ru-RU" dirty="0" err="1"/>
              <a:t>Захмана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деятельности крупной организации, такой как банк с сетью региональных отделений, нефтеперерабатывающий завод или компания, производящая автомобили, дает огромные объемы информации. Из этой информации надо уметь отбирать существенную, а также уметь находить в ней пробелы — области деятельности, информации по которым недостаточно для четкого представления о решаемых задачах. Значит, всю получаемую информацию надо каким-то образом систематизировать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</a:t>
            </a:r>
            <a:r>
              <a:rPr lang="ru-RU" dirty="0"/>
              <a:t>систематизации сбора информации о больших организациях и дальнейшей разработки систем, поддерживающих их деятельность, применяется схема </a:t>
            </a:r>
            <a:r>
              <a:rPr lang="ru-RU" dirty="0" err="1"/>
              <a:t>Захмана</a:t>
            </a:r>
            <a:r>
              <a:rPr lang="ru-RU" dirty="0"/>
              <a:t> (автор — </a:t>
            </a:r>
            <a:r>
              <a:rPr lang="ru-RU" dirty="0" err="1"/>
              <a:t>John</a:t>
            </a:r>
            <a:r>
              <a:rPr lang="ru-RU" dirty="0"/>
              <a:t> </a:t>
            </a:r>
            <a:r>
              <a:rPr lang="ru-RU" dirty="0" err="1" smtClean="0"/>
              <a:t>Zachman</a:t>
            </a:r>
            <a:r>
              <a:rPr lang="ru-RU" dirty="0" smtClean="0"/>
              <a:t>) </a:t>
            </a:r>
            <a:r>
              <a:rPr lang="ru-RU" dirty="0"/>
              <a:t>или архитектурная схема предприятия (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/>
              <a:t>architecture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4088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Схема Захмана (Zachman Framework) - АРХИТЕКТУРА ПРЕДПРИЯТ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3" y="134203"/>
            <a:ext cx="10953553" cy="60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4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получения общего представления о деятельности и целях организаций, в которых будет работать будущая программная система, и о ее </a:t>
            </a:r>
            <a:r>
              <a:rPr lang="ru-RU" i="1" dirty="0"/>
              <a:t>предметной области</a:t>
            </a:r>
            <a:r>
              <a:rPr lang="ru-RU" dirty="0"/>
              <a:t>, можно определить более четко, какие именно задачи система будет решать. Кроме того, важно понимать, какие из задач стоят наиболее остро и обязательно должны быть поддержаны уже в первой версии, а какие могут быть отложены до следующих версий или вообще вынесены за рамки области ответственности системы. Эта </a:t>
            </a:r>
            <a:r>
              <a:rPr lang="ru-RU" i="1" dirty="0"/>
              <a:t>информация</a:t>
            </a:r>
            <a:r>
              <a:rPr lang="ru-RU" dirty="0"/>
              <a:t> выявляется при анализе потребностей возможных пользователей и заказчиков.</a:t>
            </a:r>
          </a:p>
          <a:p>
            <a:r>
              <a:rPr lang="ru-RU" b="1" dirty="0"/>
              <a:t>Потребности</a:t>
            </a:r>
            <a:r>
              <a:rPr lang="ru-RU" dirty="0"/>
              <a:t> определяются на основе наиболее актуальных проблем и задач, которые пользователи и заказчики видят перед собой. При этом требуется аккуратное выявление значимых проблем, </a:t>
            </a:r>
            <a:r>
              <a:rPr lang="ru-RU" i="1" dirty="0"/>
              <a:t>определение</a:t>
            </a:r>
            <a:r>
              <a:rPr lang="ru-RU" dirty="0"/>
              <a:t> того, насколько хорошо они решаются при текущем положении дел, и расстановка приоритетов при рассмотрении недостаточно хорошо решаемых, поскольку чаще всего решить сразу все проблемы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344337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потребностей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Формулировка </a:t>
            </a:r>
            <a:r>
              <a:rPr lang="ru-RU" dirty="0"/>
              <a:t>потребностей может быть разбита на следующие </a:t>
            </a:r>
            <a:r>
              <a:rPr lang="ru-RU" dirty="0" smtClean="0"/>
              <a:t>этапы: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Выделить одну-две-три основных проблемы.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Определить причины возникновения проблем, оценить степень их влияния и выделить наиболее существенные из проблем, влекущие появление остальных.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Определить ограничения на возможные решения.</a:t>
            </a:r>
          </a:p>
          <a:p>
            <a:r>
              <a:rPr lang="ru-RU" dirty="0"/>
              <a:t>Формулировка потребностей не должна накладывать лишних ограничений на возможные решения, удовлетворяющие им. Нужно попытаться сформулировать, что именно является проблемой, а не предлагать сразу возможные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371884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Заинтересованные 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выделения основных потребностей нужно решить вопрос о разграничении области ответственности будущей системы, т.е. определить, какие из потребностей надо пытаться удовлетворить в ее рамках, а какие — нет.</a:t>
            </a:r>
          </a:p>
          <a:p>
            <a:r>
              <a:rPr lang="ru-RU" dirty="0"/>
              <a:t>При этом все </a:t>
            </a:r>
            <a:r>
              <a:rPr lang="ru-RU" i="1" dirty="0"/>
              <a:t>заинтересованные лица</a:t>
            </a:r>
            <a:r>
              <a:rPr lang="ru-RU" dirty="0"/>
              <a:t> делятся на пользователей, которые будут непосредственно использовать создаваемую систему для решения своих задач, и вторичных заинтересованных лиц, которые не решают своих задач с ее помощью, но чьи интересы так или иначе затрагиваются ею. </a:t>
            </a:r>
            <a:r>
              <a:rPr lang="ru-RU" i="1" dirty="0"/>
              <a:t>Потребности пользователей</a:t>
            </a:r>
            <a:r>
              <a:rPr lang="ru-RU" dirty="0"/>
              <a:t> нужно удовлетворить в первую </a:t>
            </a:r>
            <a:r>
              <a:rPr lang="ru-RU" i="1" dirty="0"/>
              <a:t>очередь</a:t>
            </a:r>
            <a:r>
              <a:rPr lang="ru-RU" dirty="0"/>
              <a:t> и на это нужно выделить больше усилий, а интересы вторичных заинтересованных лиц должны быть только адекватно учтены в итоговой системе.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71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будущей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основе выделенных потребностей пользователей, отнесенных к области ответственности системы, формулируются возможные </a:t>
            </a:r>
            <a:r>
              <a:rPr lang="ru-RU" i="1" dirty="0"/>
              <a:t>функции</a:t>
            </a:r>
            <a:r>
              <a:rPr lang="ru-RU" dirty="0"/>
              <a:t> будущей системы, которые представляют собой услуги, предоставляемые системой и удовлетворяющие потребности одной или нескольких групп пользователей (или других заинтересованных лиц). Идеи для определения таких </a:t>
            </a:r>
            <a:r>
              <a:rPr lang="ru-RU" i="1" dirty="0"/>
              <a:t>функций</a:t>
            </a:r>
            <a:r>
              <a:rPr lang="ru-RU" dirty="0"/>
              <a:t> можно брать из имеющегося опыта разработчиков (наиболее часто используемый источник) или из результатов мозговых штурмов и других форм выработки идей.</a:t>
            </a:r>
          </a:p>
          <a:p>
            <a:r>
              <a:rPr lang="ru-RU" dirty="0"/>
              <a:t>Формулировка функций должна быть достаточно короткой, ясной для пользователей, без лишних деталей.</a:t>
            </a:r>
          </a:p>
          <a:p>
            <a:r>
              <a:rPr lang="ru-RU" dirty="0"/>
              <a:t>Имея набор функций, достаточно хорошо поддерживающий решение наиболее существенных задач, с которыми придется работать разрабатываемой системе, можно составлять </a:t>
            </a:r>
            <a:r>
              <a:rPr lang="ru-RU" i="1" dirty="0"/>
              <a:t>требования</a:t>
            </a:r>
            <a:r>
              <a:rPr lang="ru-RU" dirty="0"/>
              <a:t> к ней, представляющие собой детализацию работы этих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197543864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2735</Words>
  <Application>Microsoft Office PowerPoint</Application>
  <PresentationFormat>Широкоэкранный</PresentationFormat>
  <Paragraphs>149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Calibri</vt:lpstr>
      <vt:lpstr>Calibri Light</vt:lpstr>
      <vt:lpstr>Wingdings</vt:lpstr>
      <vt:lpstr>Ретро</vt:lpstr>
      <vt:lpstr>4. Анализ предметной области и требования к ПО</vt:lpstr>
      <vt:lpstr>Предметная область</vt:lpstr>
      <vt:lpstr>Анализ предметной области</vt:lpstr>
      <vt:lpstr>Схема Захмана</vt:lpstr>
      <vt:lpstr>Презентация PowerPoint</vt:lpstr>
      <vt:lpstr>Потребности</vt:lpstr>
      <vt:lpstr>Формулировка потребностей</vt:lpstr>
      <vt:lpstr>Заинтересованные лица</vt:lpstr>
      <vt:lpstr>Функции будущей системы</vt:lpstr>
      <vt:lpstr>Презентация PowerPoint</vt:lpstr>
      <vt:lpstr>Анализ требований</vt:lpstr>
      <vt:lpstr>Категории представления требований</vt:lpstr>
      <vt:lpstr>Пример перехода от требований заказчика к требованиям разработчика</vt:lpstr>
      <vt:lpstr>Спецификация требований</vt:lpstr>
      <vt:lpstr>Виды требований</vt:lpstr>
      <vt:lpstr>Группы нефункциональных требований</vt:lpstr>
      <vt:lpstr>Требования должны быть:</vt:lpstr>
      <vt:lpstr>Примеры</vt:lpstr>
      <vt:lpstr>Презентация PowerPoint</vt:lpstr>
      <vt:lpstr>Презентация PowerPoint</vt:lpstr>
      <vt:lpstr>Формирование требований</vt:lpstr>
      <vt:lpstr>Процесс формирования требований</vt:lpstr>
      <vt:lpstr>Презентация PowerPoint</vt:lpstr>
      <vt:lpstr>Проверка требований</vt:lpstr>
      <vt:lpstr>Анализ требований</vt:lpstr>
      <vt:lpstr>Способы организации:</vt:lpstr>
      <vt:lpstr>Презентация PowerPoint</vt:lpstr>
      <vt:lpstr>Презентация PowerPoint</vt:lpstr>
      <vt:lpstr>Рекомендации по работе с детальным требованием:</vt:lpstr>
      <vt:lpstr>Презентация PowerPoint</vt:lpstr>
      <vt:lpstr>Содержательно в состав аттестации входят:</vt:lpstr>
      <vt:lpstr>Методы аттестации:</vt:lpstr>
      <vt:lpstr>Спецификация требований</vt:lpstr>
      <vt:lpstr>Выгоды от соблюдения спецификации по IEEE Std 830-1998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Лилия Челищева</dc:creator>
  <cp:lastModifiedBy>Лилия Челищева</cp:lastModifiedBy>
  <cp:revision>12</cp:revision>
  <dcterms:created xsi:type="dcterms:W3CDTF">2022-09-06T02:32:53Z</dcterms:created>
  <dcterms:modified xsi:type="dcterms:W3CDTF">2022-09-06T07:40:47Z</dcterms:modified>
</cp:coreProperties>
</file>