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8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8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9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5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6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5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1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51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5. Анализ требований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55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1 уровня</a:t>
            </a:r>
            <a:endParaRPr lang="ru-RU" dirty="0"/>
          </a:p>
        </p:txBody>
      </p:sp>
      <p:pic>
        <p:nvPicPr>
          <p:cNvPr id="4098" name="Picture 2" descr="Детализация диаграммі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68" y="1780085"/>
            <a:ext cx="6757416" cy="50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32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Наиболее широко распространенными техниками фиксации требований в настоящий момент являются структурированные текстовые документы и </a:t>
            </a:r>
            <a:r>
              <a:rPr lang="ru-RU" sz="2400" i="1" dirty="0"/>
              <a:t>диаграммы вариантов </a:t>
            </a:r>
            <a:r>
              <a:rPr lang="ru-RU" sz="2400" i="1" dirty="0" smtClean="0"/>
              <a:t>использования.</a:t>
            </a:r>
          </a:p>
          <a:p>
            <a:r>
              <a:rPr lang="ru-RU" sz="2400" b="1" i="1" dirty="0"/>
              <a:t>Вариантом использования (</a:t>
            </a:r>
            <a:r>
              <a:rPr lang="ru-RU" sz="2400" b="1" i="1" dirty="0" err="1"/>
              <a:t>use</a:t>
            </a:r>
            <a:r>
              <a:rPr lang="ru-RU" sz="2400" b="1" i="1" dirty="0"/>
              <a:t> </a:t>
            </a:r>
            <a:r>
              <a:rPr lang="ru-RU" sz="2400" b="1" i="1" dirty="0" err="1"/>
              <a:t>case</a:t>
            </a:r>
            <a:r>
              <a:rPr lang="ru-RU" sz="2400" b="1" i="1" dirty="0"/>
              <a:t>)</a:t>
            </a:r>
            <a:r>
              <a:rPr lang="ru-RU" sz="2400" dirty="0"/>
              <a:t> называют некоторый </a:t>
            </a:r>
            <a:r>
              <a:rPr lang="ru-RU" sz="2400" i="1" dirty="0"/>
              <a:t>сценарий</a:t>
            </a:r>
            <a:r>
              <a:rPr lang="ru-RU" sz="2400" dirty="0"/>
              <a:t> действий системы, который обеспечивает ощутимый и значимый для ее пользователей результат. На практике в виде одного </a:t>
            </a:r>
            <a:r>
              <a:rPr lang="ru-RU" sz="2400" i="1" dirty="0"/>
              <a:t>варианта использования</a:t>
            </a:r>
            <a:r>
              <a:rPr lang="ru-RU" sz="2400" dirty="0"/>
              <a:t> оформляется </a:t>
            </a:r>
            <a:r>
              <a:rPr lang="ru-RU" sz="2400" i="1" dirty="0"/>
              <a:t>сценарий</a:t>
            </a:r>
            <a:r>
              <a:rPr lang="ru-RU" sz="2400" dirty="0"/>
              <a:t> действий системы, который будет, скорее всего, неоднократно возникать во время ее работы и имеет достаточно четко определенные условия начала выполнения и завершения.</a:t>
            </a:r>
          </a:p>
        </p:txBody>
      </p:sp>
    </p:spTree>
    <p:extLst>
      <p:ext uri="{BB962C8B-B14F-4D97-AF65-F5344CB8AC3E}">
        <p14:creationId xmlns:p14="http://schemas.microsoft.com/office/powerpoint/2010/main" val="222470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5122" name="Picture 2" descr="Набросок диаграммы вариантов использования для Интернет-магазина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7152" y="4020654"/>
            <a:ext cx="6593776" cy="20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1954110"/>
            <a:ext cx="10213848" cy="2279562"/>
          </a:xfrm>
        </p:spPr>
        <p:txBody>
          <a:bodyPr/>
          <a:lstStyle/>
          <a:p>
            <a:r>
              <a:rPr lang="ru-RU" dirty="0"/>
              <a:t>В языке </a:t>
            </a:r>
            <a:r>
              <a:rPr lang="ru-RU" i="1" dirty="0"/>
              <a:t>UML</a:t>
            </a:r>
            <a:r>
              <a:rPr lang="ru-RU" dirty="0"/>
              <a:t> </a:t>
            </a:r>
            <a:r>
              <a:rPr lang="ru-RU" i="1" dirty="0"/>
              <a:t>вариант использования</a:t>
            </a:r>
            <a:r>
              <a:rPr lang="ru-RU" dirty="0"/>
              <a:t> изображается в виде овала, помеченного именем представляемого варианта. </a:t>
            </a:r>
            <a:r>
              <a:rPr lang="ru-RU" i="1" dirty="0"/>
              <a:t>Варианты использования</a:t>
            </a:r>
            <a:r>
              <a:rPr lang="ru-RU" dirty="0"/>
              <a:t> могут быть связаны с участвующими в них </a:t>
            </a:r>
            <a:r>
              <a:rPr lang="ru-RU" i="1" dirty="0"/>
              <a:t>действующими лицами (</a:t>
            </a:r>
            <a:r>
              <a:rPr lang="ru-RU" i="1" dirty="0" err="1"/>
              <a:t>actors</a:t>
            </a:r>
            <a:r>
              <a:rPr lang="ru-RU" i="1" dirty="0"/>
              <a:t>)</a:t>
            </a:r>
            <a:r>
              <a:rPr lang="ru-RU" dirty="0"/>
              <a:t>, изображаемыми в виде человечков и представляющими различные роли пользователей системы или внешние системы, взаимодействующие с ней.</a:t>
            </a:r>
          </a:p>
        </p:txBody>
      </p:sp>
    </p:spTree>
    <p:extLst>
      <p:ext uri="{BB962C8B-B14F-4D97-AF65-F5344CB8AC3E}">
        <p14:creationId xmlns:p14="http://schemas.microsoft.com/office/powerpoint/2010/main" val="2796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Варианты использования</a:t>
            </a:r>
            <a:r>
              <a:rPr lang="ru-RU" dirty="0"/>
              <a:t> могут быть связаны друг с другом тремя видами связей: </a:t>
            </a:r>
            <a:r>
              <a:rPr lang="ru-RU" b="1" dirty="0"/>
              <a:t>обобщением (</a:t>
            </a:r>
            <a:r>
              <a:rPr lang="ru-RU" b="1" dirty="0" err="1"/>
              <a:t>generalization</a:t>
            </a:r>
            <a:r>
              <a:rPr lang="ru-RU" b="1" dirty="0"/>
              <a:t>)</a:t>
            </a:r>
            <a:r>
              <a:rPr lang="ru-RU" dirty="0"/>
              <a:t>, </a:t>
            </a:r>
            <a:r>
              <a:rPr lang="ru-RU" b="1" dirty="0"/>
              <a:t>расширением (</a:t>
            </a:r>
            <a:r>
              <a:rPr lang="ru-RU" b="1" dirty="0" err="1"/>
              <a:t>extend</a:t>
            </a:r>
            <a:r>
              <a:rPr lang="ru-RU" b="1" dirty="0"/>
              <a:t> </a:t>
            </a:r>
            <a:r>
              <a:rPr lang="ru-RU" b="1" dirty="0" err="1"/>
              <a:t>relationship</a:t>
            </a:r>
            <a:r>
              <a:rPr lang="ru-RU" b="1" dirty="0"/>
              <a:t>)</a:t>
            </a:r>
            <a:r>
              <a:rPr lang="ru-RU" dirty="0"/>
              <a:t> и </a:t>
            </a:r>
            <a:r>
              <a:rPr lang="ru-RU" b="1" dirty="0"/>
              <a:t>включением (</a:t>
            </a:r>
            <a:r>
              <a:rPr lang="ru-RU" b="1" dirty="0" err="1"/>
              <a:t>include</a:t>
            </a:r>
            <a:r>
              <a:rPr lang="ru-RU" b="1" dirty="0"/>
              <a:t> </a:t>
            </a:r>
            <a:r>
              <a:rPr lang="ru-RU" b="1" dirty="0" err="1"/>
              <a:t>relationship</a:t>
            </a:r>
            <a:r>
              <a:rPr lang="ru-RU" b="1" dirty="0"/>
              <a:t>)</a:t>
            </a:r>
            <a:r>
              <a:rPr lang="ru-RU" dirty="0"/>
              <a:t>. </a:t>
            </a:r>
            <a:r>
              <a:rPr lang="ru-RU" i="1" dirty="0"/>
              <a:t>Действующие лица</a:t>
            </a:r>
            <a:r>
              <a:rPr lang="ru-RU" dirty="0"/>
              <a:t> также могут быть связаны друг с другом с помощью связей </a:t>
            </a:r>
            <a:r>
              <a:rPr lang="ru-RU" b="1" dirty="0"/>
              <a:t>обобщения (</a:t>
            </a:r>
            <a:r>
              <a:rPr lang="ru-RU" b="1" dirty="0" err="1"/>
              <a:t>generalization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Кроме того, </a:t>
            </a:r>
            <a:r>
              <a:rPr lang="ru-RU" i="1" dirty="0"/>
              <a:t>варианты использования</a:t>
            </a:r>
            <a:r>
              <a:rPr lang="ru-RU" dirty="0"/>
              <a:t> могут дополняться диаграммами других видов — прежде всего, сценарными диаграммами и диаграммами активностей, описывающими последовательности действий участвующих компонентов, диаграммами состояний и переходов компонентов и диаграммами классов этих компонентов, и др. Все эти виды диаграмм будут рассматриваться </a:t>
            </a:r>
            <a:r>
              <a:rPr lang="ru-RU" dirty="0" smtClean="0"/>
              <a:t>позднее.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98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моделирование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сегодняшний день получили распространение три основные методологии </a:t>
            </a:r>
            <a:r>
              <a:rPr lang="ru-RU" i="1" dirty="0"/>
              <a:t>функционального моделирования</a:t>
            </a:r>
            <a:r>
              <a:rPr lang="ru-RU" dirty="0"/>
              <a:t> (и сопутствующий им </a:t>
            </a:r>
            <a:r>
              <a:rPr lang="ru-RU" i="1" dirty="0"/>
              <a:t>инструментарий</a:t>
            </a:r>
            <a:r>
              <a:rPr lang="ru-RU" dirty="0" smtClean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 smtClean="0"/>
              <a:t>IDEF</a:t>
            </a:r>
            <a:r>
              <a:rPr lang="ru-RU" dirty="0"/>
              <a:t> (</a:t>
            </a:r>
            <a:r>
              <a:rPr lang="ru-RU" dirty="0" err="1"/>
              <a:t>Integrated</a:t>
            </a:r>
            <a:r>
              <a:rPr lang="ru-RU" dirty="0"/>
              <a:t> </a:t>
            </a:r>
            <a:r>
              <a:rPr lang="ru-RU" dirty="0" err="1"/>
              <a:t>DEFinition</a:t>
            </a:r>
            <a:r>
              <a:rPr lang="ru-RU" dirty="0" smtClean="0"/>
              <a:t>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 smtClean="0"/>
              <a:t>UML</a:t>
            </a:r>
            <a:r>
              <a:rPr lang="ru-RU" dirty="0"/>
              <a:t> (</a:t>
            </a:r>
            <a:r>
              <a:rPr lang="ru-RU" i="1" dirty="0" err="1"/>
              <a:t>Unified</a:t>
            </a:r>
            <a:r>
              <a:rPr lang="ru-RU" dirty="0"/>
              <a:t> </a:t>
            </a:r>
            <a:r>
              <a:rPr lang="ru-RU" i="1" dirty="0" err="1"/>
              <a:t>Modeling</a:t>
            </a:r>
            <a:r>
              <a:rPr lang="ru-RU" dirty="0"/>
              <a:t> </a:t>
            </a:r>
            <a:r>
              <a:rPr lang="ru-RU" i="1" dirty="0" err="1"/>
              <a:t>Language</a:t>
            </a:r>
            <a:r>
              <a:rPr lang="ru-RU" dirty="0" smtClean="0"/>
              <a:t>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 smtClean="0"/>
              <a:t>ARIS</a:t>
            </a:r>
            <a:r>
              <a:rPr lang="ru-RU" dirty="0"/>
              <a:t> (</a:t>
            </a:r>
            <a:r>
              <a:rPr lang="ru-RU" i="1" dirty="0" err="1"/>
              <a:t>Architecture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Integrated</a:t>
            </a:r>
            <a:r>
              <a:rPr lang="ru-RU" dirty="0"/>
              <a:t> </a:t>
            </a:r>
            <a:r>
              <a:rPr lang="ru-RU" i="1" dirty="0" err="1"/>
              <a:t>Information</a:t>
            </a:r>
            <a:r>
              <a:rPr lang="ru-RU" dirty="0"/>
              <a:t> </a:t>
            </a:r>
            <a:r>
              <a:rPr lang="ru-RU" dirty="0" err="1"/>
              <a:t>Systems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Для </a:t>
            </a:r>
            <a:r>
              <a:rPr lang="ru-RU" dirty="0"/>
              <a:t>каждой из них существуют определенные программные продукты, которые помимо разработки позволяют проводить преобразования и </a:t>
            </a:r>
            <a:r>
              <a:rPr lang="ru-RU" i="1" dirty="0"/>
              <a:t>операции</a:t>
            </a:r>
            <a:r>
              <a:rPr lang="ru-RU" dirty="0"/>
              <a:t> для последующей работы с полученными моделями. Наибольшее распространение сегодня получили методологии </a:t>
            </a:r>
            <a:r>
              <a:rPr lang="ru-RU" dirty="0" smtClean="0"/>
              <a:t>IDEF, в первую очередь </a:t>
            </a:r>
            <a:r>
              <a:rPr lang="ru-RU" dirty="0"/>
              <a:t>методологии </a:t>
            </a:r>
            <a:r>
              <a:rPr lang="ru-RU" i="1" dirty="0"/>
              <a:t>IDEF0, </a:t>
            </a:r>
            <a:r>
              <a:rPr lang="ru-RU" i="1" dirty="0" smtClean="0"/>
              <a:t>IDEF3, </a:t>
            </a:r>
            <a:r>
              <a:rPr lang="en-US" i="1" dirty="0"/>
              <a:t>IDEF1x</a:t>
            </a:r>
            <a:r>
              <a:rPr lang="ru-RU" dirty="0" smtClean="0"/>
              <a:t> и</a:t>
            </a:r>
            <a:r>
              <a:rPr lang="ru-RU" dirty="0"/>
              <a:t> </a:t>
            </a:r>
            <a:r>
              <a:rPr lang="ru-RU" i="1" dirty="0"/>
              <a:t>DFD</a:t>
            </a:r>
            <a:r>
              <a:rPr lang="ru-RU" dirty="0"/>
              <a:t> (</a:t>
            </a:r>
            <a:r>
              <a:rPr lang="ru-RU" i="1" dirty="0" err="1"/>
              <a:t>Data</a:t>
            </a:r>
            <a:r>
              <a:rPr lang="ru-RU" i="1" dirty="0"/>
              <a:t> </a:t>
            </a:r>
            <a:r>
              <a:rPr lang="ru-RU" i="1" dirty="0" err="1"/>
              <a:t>Flow</a:t>
            </a:r>
            <a:r>
              <a:rPr lang="ru-RU" i="1" dirty="0"/>
              <a:t> </a:t>
            </a:r>
            <a:r>
              <a:rPr lang="ru-RU" i="1" dirty="0" err="1"/>
              <a:t>Diagrams</a:t>
            </a:r>
            <a:r>
              <a:rPr lang="ru-RU" dirty="0" smtClean="0"/>
              <a:t>), рассмотренная ранее.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15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/>
              <a:t>IDEF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История </a:t>
            </a:r>
            <a:r>
              <a:rPr lang="ru-RU" i="1" dirty="0"/>
              <a:t>IDEF</a:t>
            </a:r>
            <a:r>
              <a:rPr lang="ru-RU" dirty="0"/>
              <a:t> начинается с 70-х годов ХХ века с методологии </a:t>
            </a:r>
            <a:r>
              <a:rPr lang="ru-RU" i="1" dirty="0"/>
              <a:t>SADT</a:t>
            </a:r>
            <a:r>
              <a:rPr lang="ru-RU" dirty="0"/>
              <a:t> (</a:t>
            </a:r>
            <a:r>
              <a:rPr lang="ru-RU" i="1" dirty="0" err="1"/>
              <a:t>Structured</a:t>
            </a:r>
            <a:r>
              <a:rPr lang="ru-RU" i="1" dirty="0"/>
              <a:t> </a:t>
            </a:r>
            <a:r>
              <a:rPr lang="ru-RU" i="1" dirty="0" err="1"/>
              <a:t>Analysis</a:t>
            </a:r>
            <a:r>
              <a:rPr lang="ru-RU" dirty="0"/>
              <a:t> </a:t>
            </a:r>
            <a:r>
              <a:rPr lang="ru-RU" i="1" dirty="0" err="1"/>
              <a:t>and</a:t>
            </a:r>
            <a:r>
              <a:rPr lang="ru-RU" dirty="0"/>
              <a:t> </a:t>
            </a:r>
            <a:r>
              <a:rPr lang="ru-RU" i="1" dirty="0" err="1"/>
              <a:t>Design</a:t>
            </a:r>
            <a:r>
              <a:rPr lang="ru-RU" i="1" dirty="0"/>
              <a:t> </a:t>
            </a:r>
            <a:r>
              <a:rPr lang="ru-RU" i="1" dirty="0" err="1"/>
              <a:t>Technique</a:t>
            </a:r>
            <a:r>
              <a:rPr lang="ru-RU" dirty="0"/>
              <a:t>), разработанной Дугласом Россом (</a:t>
            </a:r>
            <a:r>
              <a:rPr lang="ru-RU" dirty="0" err="1"/>
              <a:t>Softtech</a:t>
            </a:r>
            <a:r>
              <a:rPr lang="ru-RU" dirty="0"/>
              <a:t> </a:t>
            </a:r>
            <a:r>
              <a:rPr lang="ru-RU" i="1" dirty="0"/>
              <a:t>INC</a:t>
            </a:r>
            <a:r>
              <a:rPr lang="ru-RU" dirty="0"/>
              <a:t>). Изначально </a:t>
            </a:r>
            <a:r>
              <a:rPr lang="ru-RU" b="1" i="1" dirty="0"/>
              <a:t>SADT</a:t>
            </a:r>
            <a:r>
              <a:rPr lang="ru-RU" dirty="0"/>
              <a:t> применялось Министерством обороны США для практического моделирования процессов в </a:t>
            </a:r>
            <a:r>
              <a:rPr lang="ru-RU" dirty="0" smtClean="0"/>
              <a:t>рамках программы</a:t>
            </a:r>
            <a:r>
              <a:rPr lang="ru-RU" dirty="0"/>
              <a:t> </a:t>
            </a:r>
            <a:r>
              <a:rPr lang="ru-RU" i="1" dirty="0" smtClean="0"/>
              <a:t>ICAM</a:t>
            </a:r>
            <a:r>
              <a:rPr lang="ru-RU" dirty="0" smtClean="0"/>
              <a:t> (</a:t>
            </a:r>
            <a:r>
              <a:rPr lang="ru-RU" i="1" dirty="0" err="1" smtClean="0"/>
              <a:t>Integrated</a:t>
            </a:r>
            <a:r>
              <a:rPr lang="ru-RU" dirty="0" smtClean="0"/>
              <a:t> </a:t>
            </a:r>
            <a:r>
              <a:rPr lang="ru-RU" i="1" dirty="0" err="1" smtClean="0"/>
              <a:t>Computer</a:t>
            </a:r>
            <a:r>
              <a:rPr lang="ru-RU" dirty="0" smtClean="0"/>
              <a:t> </a:t>
            </a:r>
            <a:r>
              <a:rPr lang="ru-RU" i="1" dirty="0" err="1" smtClean="0"/>
              <a:t>Aided</a:t>
            </a:r>
            <a:r>
              <a:rPr lang="ru-RU" dirty="0" smtClean="0"/>
              <a:t> </a:t>
            </a:r>
            <a:r>
              <a:rPr lang="ru-RU" i="1" dirty="0" err="1" smtClean="0"/>
              <a:t>Manufacturing</a:t>
            </a:r>
            <a:r>
              <a:rPr lang="ru-RU" dirty="0"/>
              <a:t>). Принципиальным требованием при разработке рассматриваемого семейства методологий была возможность эффективного обмена информацией между всеми специалистами - участниками программы </a:t>
            </a:r>
            <a:r>
              <a:rPr lang="ru-RU" i="1" dirty="0"/>
              <a:t>ICAM</a:t>
            </a:r>
            <a:r>
              <a:rPr lang="ru-RU" dirty="0"/>
              <a:t> (</a:t>
            </a:r>
            <a:r>
              <a:rPr lang="ru-RU" i="1" dirty="0" err="1"/>
              <a:t>Icam</a:t>
            </a:r>
            <a:r>
              <a:rPr lang="ru-RU" dirty="0"/>
              <a:t> </a:t>
            </a:r>
            <a:r>
              <a:rPr lang="ru-RU" dirty="0" err="1"/>
              <a:t>DEFinition</a:t>
            </a:r>
            <a:r>
              <a:rPr lang="ru-RU" dirty="0"/>
              <a:t>). В последующем эта методология была трансформирована в стандарт </a:t>
            </a:r>
            <a:r>
              <a:rPr lang="ru-RU" b="1" i="1" dirty="0"/>
              <a:t>IDEF0</a:t>
            </a:r>
            <a:r>
              <a:rPr lang="ru-RU" dirty="0"/>
              <a:t> (</a:t>
            </a:r>
            <a:r>
              <a:rPr lang="ru-RU" i="1" dirty="0" err="1"/>
              <a:t>Function</a:t>
            </a:r>
            <a:r>
              <a:rPr lang="ru-RU" dirty="0"/>
              <a:t> </a:t>
            </a:r>
            <a:r>
              <a:rPr lang="ru-RU" i="1" dirty="0" err="1"/>
              <a:t>Modeling</a:t>
            </a:r>
            <a:r>
              <a:rPr lang="ru-RU" dirty="0"/>
              <a:t>, </a:t>
            </a:r>
            <a:r>
              <a:rPr lang="ru-RU" i="1" dirty="0"/>
              <a:t>FIPS</a:t>
            </a:r>
            <a:r>
              <a:rPr lang="ru-RU" dirty="0"/>
              <a:t> №183). Семейство </a:t>
            </a:r>
            <a:r>
              <a:rPr lang="ru-RU" i="1" dirty="0"/>
              <a:t>IDEF</a:t>
            </a:r>
            <a:r>
              <a:rPr lang="ru-RU" dirty="0"/>
              <a:t> включает уже упомянутые </a:t>
            </a:r>
            <a:r>
              <a:rPr lang="ru-RU" b="1" dirty="0"/>
              <a:t>IDEF3</a:t>
            </a:r>
            <a:r>
              <a:rPr lang="ru-RU" dirty="0"/>
              <a:t> (</a:t>
            </a:r>
            <a:r>
              <a:rPr lang="ru-RU" i="1" dirty="0" err="1"/>
              <a:t>Process</a:t>
            </a:r>
            <a:r>
              <a:rPr lang="ru-RU" i="1" dirty="0"/>
              <a:t> </a:t>
            </a:r>
            <a:r>
              <a:rPr lang="ru-RU" i="1" dirty="0" err="1"/>
              <a:t>Description</a:t>
            </a:r>
            <a:r>
              <a:rPr lang="ru-RU" dirty="0"/>
              <a:t> </a:t>
            </a:r>
            <a:r>
              <a:rPr lang="ru-RU" i="1" dirty="0" err="1"/>
              <a:t>Capture</a:t>
            </a:r>
            <a:r>
              <a:rPr lang="ru-RU" dirty="0"/>
              <a:t>) и </a:t>
            </a:r>
            <a:r>
              <a:rPr lang="ru-RU" b="1" i="1" dirty="0"/>
              <a:t>IDEF1x</a:t>
            </a:r>
            <a:r>
              <a:rPr lang="ru-RU" dirty="0"/>
              <a:t> (</a:t>
            </a:r>
            <a:r>
              <a:rPr lang="ru-RU" i="1" dirty="0" err="1"/>
              <a:t>Data</a:t>
            </a:r>
            <a:r>
              <a:rPr lang="ru-RU" i="1" dirty="0"/>
              <a:t> </a:t>
            </a:r>
            <a:r>
              <a:rPr lang="ru-RU" i="1" dirty="0" err="1"/>
              <a:t>Modeling</a:t>
            </a:r>
            <a:r>
              <a:rPr lang="ru-RU" dirty="0"/>
              <a:t>, </a:t>
            </a:r>
            <a:r>
              <a:rPr lang="ru-RU" i="1" dirty="0"/>
              <a:t>FIPS</a:t>
            </a:r>
            <a:r>
              <a:rPr lang="ru-RU" dirty="0"/>
              <a:t> №184).</a:t>
            </a:r>
          </a:p>
          <a:p>
            <a:r>
              <a:rPr lang="ru-RU" dirty="0"/>
              <a:t>После опубликования стандарты были успешно применены в самых различных областях бизнеса, показав себя эффективным средством </a:t>
            </a:r>
            <a:r>
              <a:rPr lang="ru-RU" i="1" dirty="0"/>
              <a:t>анализа, конструирования и отображения </a:t>
            </a:r>
            <a:r>
              <a:rPr lang="ru-RU" i="1" dirty="0" smtClean="0"/>
              <a:t>бизнес-процессов.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71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Информационный процесс </a:t>
            </a:r>
            <a:r>
              <a:rPr lang="ru-RU" dirty="0"/>
              <a:t>- это устойчивый процесс (последовательность </a:t>
            </a:r>
            <a:r>
              <a:rPr lang="ru-RU" i="1" dirty="0"/>
              <a:t>работ</a:t>
            </a:r>
            <a:r>
              <a:rPr lang="ru-RU" dirty="0"/>
              <a:t> и действий с данными и информацией), относящийся к сопровождению производственно-хозяйственной деятельности компании и обычно ориентированный на информационное обслуживание создания новой стоимости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Бизнес-процесс</a:t>
            </a:r>
            <a:r>
              <a:rPr lang="ru-RU" dirty="0"/>
              <a:t> включает в себя иерархию взаимосвязанных функциональных действий, реализующих одну (или несколько) </a:t>
            </a:r>
            <a:r>
              <a:rPr lang="ru-RU" i="1" dirty="0"/>
              <a:t>бизнес-целей</a:t>
            </a:r>
            <a:r>
              <a:rPr lang="ru-RU" dirty="0"/>
              <a:t> компании и отражающий результаты в информационной системе, например, информационное обеспечение управления и анализа выпуска продукции или ресурсное обеспечение выпуска продукции (под продукцией здесь понимают товары, услуги, решения, документы).</a:t>
            </a:r>
          </a:p>
        </p:txBody>
      </p:sp>
    </p:spTree>
    <p:extLst>
      <p:ext uri="{BB962C8B-B14F-4D97-AF65-F5344CB8AC3E}">
        <p14:creationId xmlns:p14="http://schemas.microsoft.com/office/powerpoint/2010/main" val="191358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IDEF0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Описание системы с помощью IDEF0 называется функциональной моделью. Функциональная модель предназначена для описания существу­ющих бизнес-процессов, в котором используются как естественный, так и графический языки. Для передачи информации о конкретной системе источником графического языка является сама методология IDEF0.</a:t>
            </a:r>
          </a:p>
          <a:p>
            <a:r>
              <a:rPr lang="ru-RU" b="1" dirty="0"/>
              <a:t>Методология IDEF0</a:t>
            </a:r>
            <a:r>
              <a:rPr lang="ru-RU" dirty="0"/>
              <a:t> предписывает построение иерархической системы диаграмм - единичных описаний фрагментов системы. Сначала проводит­ся описание системы в целом и ее взаимодействия с окружающим миром (контекстная диаграмма), после чего проводится функциональная деком­позиция - система разбивается на подсистемы и каждая подсистема опи­сывается отдельно (диаграммы декомпозиции). Затем каждая подсистема разбивается на более мелкие и так далее до достижения нужной степени подробности.</a:t>
            </a:r>
          </a:p>
          <a:p>
            <a:r>
              <a:rPr lang="ru-RU" dirty="0"/>
              <a:t>Каждая </a:t>
            </a:r>
            <a:r>
              <a:rPr lang="ru-RU" b="1" dirty="0"/>
              <a:t>IDEF0-диаграмм</a:t>
            </a:r>
            <a:r>
              <a:rPr lang="ru-RU" dirty="0"/>
              <a:t> а содержит блоки и дуги. Блоки изображают функции моделируемой системы. Дуги связывают блоки вместе и отобра­жают взаимодействия и взаимосвязи между </a:t>
            </a:r>
            <a:r>
              <a:rPr lang="ru-RU" dirty="0" smtClean="0"/>
              <a:t>ними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15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дуг (стрелок)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Вход </a:t>
            </a:r>
            <a:r>
              <a:rPr lang="ru-RU" dirty="0"/>
              <a:t>- объекты, используемые и преобразуемые работой для получения результата (выхода). Допускается, что работа может не иметь ни одной стрелки входа. Стрелка входа рисуется как входящая в левую грань работы.</a:t>
            </a:r>
          </a:p>
          <a:p>
            <a:r>
              <a:rPr lang="ru-RU" b="1" dirty="0"/>
              <a:t>Управление</a:t>
            </a:r>
            <a:r>
              <a:rPr lang="ru-RU" dirty="0"/>
              <a:t> -.информация, управляющая действиями работы. Обычно управляющие стрелки несут информацию, которая указывает, что должна выполнять работа. Каждая работа должна иметь хотя бы одну стрелку управления, которая изображается как входящая в верхнюю грань работы.</a:t>
            </a:r>
          </a:p>
          <a:p>
            <a:r>
              <a:rPr lang="ru-RU" b="1" dirty="0"/>
              <a:t>Выход</a:t>
            </a:r>
            <a:r>
              <a:rPr lang="ru-RU" dirty="0"/>
              <a:t> - объекты, в которые преобразуются входы. Каждая работа должна иметь хотя бы одну стрелку выхода, которая рисуется как исходящая из правой грани работы.</a:t>
            </a:r>
          </a:p>
          <a:p>
            <a:r>
              <a:rPr lang="ru-RU" b="1" dirty="0"/>
              <a:t>Механизм</a:t>
            </a:r>
            <a:r>
              <a:rPr lang="ru-RU" dirty="0"/>
              <a:t> - ресурсы, выполняющие работу. Стрелка механизма рисуется как входящая в нижнюю грань работы. По усмотрению аналитика стрелки механизма могут не изображаться на модели.</a:t>
            </a:r>
          </a:p>
          <a:p>
            <a:r>
              <a:rPr lang="ru-RU" b="1" dirty="0"/>
              <a:t>Вызов</a:t>
            </a:r>
            <a:r>
              <a:rPr lang="ru-RU" dirty="0"/>
              <a:t> - специальная стрелка, указывающая на другую модель работы. Стрелка вызова рисуется как исходящая из нижней части работы и используется для указания того, что некоторая работа выполняется за пределами моделируемой системы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95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024" y="1846263"/>
            <a:ext cx="67162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Структурный анализ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Структурный анализ </a:t>
            </a:r>
            <a:r>
              <a:rPr lang="ru-RU" dirty="0"/>
              <a:t>— один из формализованных методов анализа </a:t>
            </a:r>
            <a:r>
              <a:rPr lang="ru-RU" dirty="0" smtClean="0"/>
              <a:t>требований к </a:t>
            </a:r>
            <a:r>
              <a:rPr lang="ru-RU" dirty="0"/>
              <a:t>ПО. Автор этого метода — Том Де Марко (1979</a:t>
            </a:r>
            <a:r>
              <a:rPr lang="ru-RU" dirty="0" smtClean="0"/>
              <a:t>). </a:t>
            </a:r>
            <a:r>
              <a:rPr lang="ru-RU" dirty="0"/>
              <a:t>В этом методе </a:t>
            </a:r>
            <a:r>
              <a:rPr lang="ru-RU" dirty="0" smtClean="0"/>
              <a:t>программное изделие </a:t>
            </a:r>
            <a:r>
              <a:rPr lang="ru-RU" dirty="0"/>
              <a:t>рассматривается как преобразователь информационного потока данных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Основные графические модели структурного анализа — </a:t>
            </a:r>
            <a:r>
              <a:rPr lang="ru-RU" i="1" dirty="0" smtClean="0"/>
              <a:t>диаграмма потоков данных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i="1" dirty="0" smtClean="0"/>
              <a:t>диаграмма вариантов использования.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56863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184" y="98799"/>
            <a:ext cx="9043416" cy="65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2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другие </a:t>
            </a:r>
            <a:r>
              <a:rPr lang="en-US" dirty="0" smtClean="0"/>
              <a:t>IDEF</a:t>
            </a:r>
            <a:r>
              <a:rPr lang="ru-RU" dirty="0" smtClean="0"/>
              <a:t>-методологии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IDEF1 и IDEF1X - Информационное моделирование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). В IDEF1X имеется ясный графический язык для описания объектов и отношений в приложениях, так называемый язык диаграмм "сущность-связь</a:t>
            </a:r>
            <a:r>
              <a:rPr lang="ru-RU" dirty="0" smtClean="0"/>
              <a:t>".</a:t>
            </a:r>
          </a:p>
          <a:p>
            <a:r>
              <a:rPr lang="ru-RU" dirty="0"/>
              <a:t>IDEF1 и IDEF1X - Информационное моделирование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). В IDEF1X имеется ясный графический язык для описания объектов и отношений в приложениях, так называемый язык диаграмм "сущность-связь</a:t>
            </a:r>
            <a:r>
              <a:rPr lang="ru-RU" dirty="0" smtClean="0"/>
              <a:t>".</a:t>
            </a:r>
          </a:p>
          <a:p>
            <a:r>
              <a:rPr lang="ru-RU" dirty="0"/>
              <a:t>IDEF6 - Использование рационального опыта проектирования (</a:t>
            </a:r>
            <a:r>
              <a:rPr lang="ru-RU" dirty="0" err="1"/>
              <a:t>Design</a:t>
            </a:r>
            <a:r>
              <a:rPr lang="ru-RU" dirty="0"/>
              <a:t> </a:t>
            </a:r>
            <a:r>
              <a:rPr lang="ru-RU" dirty="0" err="1"/>
              <a:t>Rational</a:t>
            </a:r>
            <a:r>
              <a:rPr lang="ru-RU" dirty="0"/>
              <a:t> </a:t>
            </a:r>
            <a:r>
              <a:rPr lang="ru-RU" dirty="0" err="1"/>
              <a:t>Capture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). Способствует предотвращению структурных </a:t>
            </a:r>
            <a:r>
              <a:rPr lang="ru-RU"/>
              <a:t>ошибок</a:t>
            </a:r>
            <a:r>
              <a:rPr lang="ru-RU" smtClean="0"/>
              <a:t>.</a:t>
            </a:r>
          </a:p>
          <a:p>
            <a:r>
              <a:rPr lang="ru-RU" smtClean="0"/>
              <a:t>IDEF8 </a:t>
            </a:r>
            <a:r>
              <a:rPr lang="ru-RU" dirty="0"/>
              <a:t>- Взаимодействие человека и системы (</a:t>
            </a:r>
            <a:r>
              <a:rPr lang="ru-RU" dirty="0" err="1"/>
              <a:t>Human-System</a:t>
            </a:r>
            <a:r>
              <a:rPr lang="ru-RU" dirty="0"/>
              <a:t> </a:t>
            </a:r>
            <a:r>
              <a:rPr lang="ru-RU" dirty="0" err="1"/>
              <a:t>Interaction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). Модель предназначена для проектирования диалогов человека и технической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4973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/>
              <a:t>потоков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Диаграмма потоков данных </a:t>
            </a:r>
            <a:r>
              <a:rPr lang="en-US" i="1" dirty="0"/>
              <a:t>(data flow diagrams)</a:t>
            </a:r>
            <a:r>
              <a:rPr lang="ru-RU" dirty="0" smtClean="0"/>
              <a:t> </a:t>
            </a:r>
            <a:r>
              <a:rPr lang="ru-RU" dirty="0"/>
              <a:t>— графическое средство для изображения </a:t>
            </a:r>
            <a:r>
              <a:rPr lang="ru-RU" dirty="0" smtClean="0"/>
              <a:t>информационного </a:t>
            </a:r>
            <a:r>
              <a:rPr lang="ru-RU" dirty="0"/>
              <a:t>потока и преобразований, которым подвергаются данные </a:t>
            </a:r>
            <a:r>
              <a:rPr lang="ru-RU" dirty="0" smtClean="0"/>
              <a:t>при движении </a:t>
            </a:r>
            <a:r>
              <a:rPr lang="ru-RU" dirty="0"/>
              <a:t>от входа к выходу системы</a:t>
            </a:r>
            <a:r>
              <a:rPr lang="ru-RU" dirty="0" smtClean="0"/>
              <a:t>.</a:t>
            </a:r>
          </a:p>
        </p:txBody>
      </p:sp>
      <p:pic>
        <p:nvPicPr>
          <p:cNvPr id="2052" name="Picture 4" descr="Варианты синтаксиса нотаций DF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38" y="1845734"/>
            <a:ext cx="5618654" cy="388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2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DFD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b="1" dirty="0"/>
              <a:t>Процесс (англ. </a:t>
            </a:r>
            <a:r>
              <a:rPr lang="ru-RU" b="1" dirty="0" err="1"/>
              <a:t>Process</a:t>
            </a:r>
            <a:r>
              <a:rPr lang="ru-RU" b="1" dirty="0"/>
              <a:t>)</a:t>
            </a:r>
            <a:r>
              <a:rPr lang="ru-RU" dirty="0"/>
              <a:t>, т.е. функция или последовательность действий, которые нужно предпринять, чтобы данные были обработаны. Это может быть создание заказа, регистрация клиента и т.д. В названиях процессов принято использовать глаголы, т.е. «Создать клиента» (а не «создание клиента») или «обработать заказ» (а не «проведение заказа»). </a:t>
            </a:r>
            <a:endParaRPr lang="en-US" dirty="0" smtClean="0"/>
          </a:p>
          <a:p>
            <a:pPr fontAlgn="base"/>
            <a:r>
              <a:rPr lang="ru-RU" b="1" dirty="0" smtClean="0"/>
              <a:t>Внешние </a:t>
            </a:r>
            <a:r>
              <a:rPr lang="ru-RU" b="1" dirty="0"/>
              <a:t>сущности (англ. </a:t>
            </a:r>
            <a:r>
              <a:rPr lang="ru-RU" b="1" dirty="0" err="1"/>
              <a:t>External</a:t>
            </a:r>
            <a:r>
              <a:rPr lang="ru-RU" b="1" dirty="0"/>
              <a:t> </a:t>
            </a:r>
            <a:r>
              <a:rPr lang="ru-RU" b="1" dirty="0" err="1"/>
              <a:t>Entity</a:t>
            </a:r>
            <a:r>
              <a:rPr lang="ru-RU" b="1" dirty="0"/>
              <a:t>).</a:t>
            </a:r>
            <a:r>
              <a:rPr lang="ru-RU" dirty="0"/>
              <a:t> Это любые объекты, которые не входят в саму систему, но являются для нее источником информации либо получателями какой-либо информации из системы после обработки данных. Это может быть человек, внешняя система, какие-либо носители информации и хранилища данных.</a:t>
            </a:r>
          </a:p>
          <a:p>
            <a:pPr fontAlgn="base"/>
            <a:r>
              <a:rPr lang="ru-RU" b="1" dirty="0"/>
              <a:t>Хранилище данных (англ.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store</a:t>
            </a:r>
            <a:r>
              <a:rPr lang="ru-RU" b="1" dirty="0"/>
              <a:t>)</a:t>
            </a:r>
            <a:r>
              <a:rPr lang="ru-RU" dirty="0"/>
              <a:t>. Внутреннее хранилище данных для процессов в системе. Поступившие данные перед обработкой и результат после обработки, а также промежуточные значения должны где-то храниться. Это и есть базы данных, таблицы или любой другой вариант организации и хранения данных. Здесь будут храниться данные о клиентах, заявки клиентов, расходные накладные и любые другие данные, которые поступили в систему или являются результатом обработки процессов.</a:t>
            </a:r>
          </a:p>
          <a:p>
            <a:pPr fontAlgn="base"/>
            <a:r>
              <a:rPr lang="ru-RU" b="1" dirty="0"/>
              <a:t>Поток данных (англ.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flow</a:t>
            </a:r>
            <a:r>
              <a:rPr lang="ru-RU" b="1" dirty="0"/>
              <a:t>)</a:t>
            </a:r>
            <a:r>
              <a:rPr lang="ru-RU" dirty="0"/>
              <a:t>. В нотации отображается в виде стрелок, которые показывают, какая информация входит, а какая исходит из того или иного блока на диаграмме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56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диаграммы</a:t>
            </a:r>
            <a:endParaRPr lang="ru-RU" dirty="0"/>
          </a:p>
        </p:txBody>
      </p:sp>
      <p:pic>
        <p:nvPicPr>
          <p:cNvPr id="1026" name="Picture 2" descr="Схема деятельности компании в нотации Гэйна-Сарсон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1846263"/>
            <a:ext cx="6647688" cy="48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07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Процессы на </a:t>
            </a:r>
            <a:r>
              <a:rPr lang="ru-RU" i="1" dirty="0"/>
              <a:t>диаграммах потоков данных</a:t>
            </a:r>
            <a:r>
              <a:rPr lang="ru-RU" dirty="0"/>
              <a:t> могут уточняться: если некоторый процесс устроен достаточно сложно, для него можно нарисовать отдельную диаграмму, описывающую </a:t>
            </a:r>
            <a:r>
              <a:rPr lang="ru-RU" i="1" dirty="0"/>
              <a:t>потоки данных</a:t>
            </a:r>
            <a:r>
              <a:rPr lang="ru-RU" dirty="0"/>
              <a:t> внутри этого процесса. На ней показываются те элементы, с которыми этот процесс связан потоками данных, и составляющие его более мелкие процессы и хранилища. Таким образом, возникает иерархическая структура процессов. Обычно на самом верхнем уровне находится один процесс, представляющий собой систему в целом, и набор внешних </a:t>
            </a:r>
            <a:r>
              <a:rPr lang="ru-RU" dirty="0" smtClean="0"/>
              <a:t>сущностей</a:t>
            </a:r>
            <a:r>
              <a:rPr lang="ru-RU" dirty="0"/>
              <a:t>, с которыми она взаимодействует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Такая детализация отдельного процесса и превращение его в диаграмму, представляющую несколько более мелких процессов называется </a:t>
            </a:r>
            <a:r>
              <a:rPr lang="ru-RU" b="1" dirty="0" smtClean="0"/>
              <a:t>декомпозицией</a:t>
            </a:r>
            <a:r>
              <a:rPr lang="ru-RU" dirty="0" smtClean="0"/>
              <a:t> 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80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слоев и уровней диаграмму DFD можно дополнять всё большими и большими подробностями, фокусируя внимание на одном конкретном участке. Уровни диаграммы обозначаются цифрами 0, 1 или 2, причем иногда нумерация может продолжаться (3 и так далее). Необходимый уровень детализации зависит от стоящих перед </a:t>
            </a:r>
            <a:r>
              <a:rPr lang="ru-RU" dirty="0" smtClean="0"/>
              <a:t>разработчиком </a:t>
            </a:r>
            <a:r>
              <a:rPr lang="ru-RU" dirty="0"/>
              <a:t>целей.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DFD 0-го уровня также называется контекстной схемой. Это простейший способ изображения анализируемых или моделируемых систем и процессов. Такие схемы показывают общую картину и представляют систему в виде единого процесса, наделенного связями с внешними сущностями. Схемы 0-го уровня будут понятны широкой аудитории, включая участников проекта, бизнес-аналитиков и разработчиков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0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0 уровня</a:t>
            </a:r>
            <a:endParaRPr lang="ru-RU" dirty="0"/>
          </a:p>
        </p:txBody>
      </p:sp>
      <p:pic>
        <p:nvPicPr>
          <p:cNvPr id="3074" name="Picture 2" descr="Диаграмма процесса продаж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30" y="1910271"/>
            <a:ext cx="6324696" cy="479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9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DFD 1-го уровня дает более детальное представление об элементах контекстной схемы. </a:t>
            </a:r>
            <a:r>
              <a:rPr lang="ru-RU" dirty="0" smtClean="0"/>
              <a:t>Разбивая </a:t>
            </a:r>
            <a:r>
              <a:rPr lang="ru-RU" dirty="0"/>
              <a:t>обобщенный процесс контекстной схемы на </a:t>
            </a:r>
            <a:r>
              <a:rPr lang="ru-RU" dirty="0" err="1" smtClean="0"/>
              <a:t>подпроцессы</a:t>
            </a:r>
            <a:r>
              <a:rPr lang="ru-RU" dirty="0" smtClean="0"/>
              <a:t> можно выделить </a:t>
            </a:r>
            <a:r>
              <a:rPr lang="ru-RU" dirty="0"/>
              <a:t>основные функции системы;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DFD 2-го уровня обеспечивает еще более глубокое погружение в систему. Однако чтобы достаточно подробно описать ее устройство, вам придется включить в схему немного больше текста;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Детализация 3-го, 4-го и более глубоких уровней возможна, но составители схем редко идут дальше 3-го уровня, так как излишняя сложность препятствует эффективному сравнению, моделированию и передаче информации.</a:t>
            </a:r>
          </a:p>
          <a:p>
            <a:r>
              <a:rPr lang="ru-RU" dirty="0"/>
              <a:t>Слои позволяют собрать выпадающие уровни непосредственно в DFD-схеме: такой метод сочетает глубокий анализ с ясностью изложения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4979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591</Words>
  <Application>Microsoft Office PowerPoint</Application>
  <PresentationFormat>Широкоэкранный</PresentationFormat>
  <Paragraphs>60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Ретро</vt:lpstr>
      <vt:lpstr>5. Анализ требований</vt:lpstr>
      <vt:lpstr>Структурный анализ</vt:lpstr>
      <vt:lpstr>Диаграмма потоков данных</vt:lpstr>
      <vt:lpstr>Элементы DFD</vt:lpstr>
      <vt:lpstr>Пример диаграммы</vt:lpstr>
      <vt:lpstr>Декомпозиция</vt:lpstr>
      <vt:lpstr>Уровни диаграммы</vt:lpstr>
      <vt:lpstr>Диаграмма 0 уровня</vt:lpstr>
      <vt:lpstr>Презентация PowerPoint</vt:lpstr>
      <vt:lpstr>Диаграмма 1 уровня</vt:lpstr>
      <vt:lpstr>Диаграмма вариантов использования</vt:lpstr>
      <vt:lpstr>Use Case</vt:lpstr>
      <vt:lpstr>Презентация PowerPoint</vt:lpstr>
      <vt:lpstr>Функциональное моделирование</vt:lpstr>
      <vt:lpstr>История IDEF</vt:lpstr>
      <vt:lpstr>Информационный процесс</vt:lpstr>
      <vt:lpstr>IDEF0</vt:lpstr>
      <vt:lpstr>Типы дуг (стрелок)</vt:lpstr>
      <vt:lpstr>Презентация PowerPoint</vt:lpstr>
      <vt:lpstr>Презентация PowerPoint</vt:lpstr>
      <vt:lpstr>Некоторые другие IDEF-методологии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Лилия Челищева</dc:creator>
  <cp:lastModifiedBy>Лилия Челищева</cp:lastModifiedBy>
  <cp:revision>13</cp:revision>
  <dcterms:created xsi:type="dcterms:W3CDTF">2022-09-06T02:32:53Z</dcterms:created>
  <dcterms:modified xsi:type="dcterms:W3CDTF">2022-09-08T01:49:37Z</dcterms:modified>
</cp:coreProperties>
</file>