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9" r:id="rId6"/>
    <p:sldId id="259" r:id="rId7"/>
    <p:sldId id="268" r:id="rId8"/>
    <p:sldId id="270" r:id="rId9"/>
    <p:sldId id="260" r:id="rId10"/>
    <p:sldId id="261" r:id="rId11"/>
    <p:sldId id="262" r:id="rId12"/>
    <p:sldId id="263" r:id="rId13"/>
    <p:sldId id="264" r:id="rId14"/>
    <p:sldId id="265" r:id="rId15"/>
    <p:sldId id="266" r:id="rId16"/>
    <p:sldId id="267"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277695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51953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760572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731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4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9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061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28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55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404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514949"/>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51494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51494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07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1472458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766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190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56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80863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E88AC15-FC04-4992-858B-F0E7430CFC88}" type="datetimeFigureOut">
              <a:rPr lang="ru-RU" smtClean="0"/>
              <a:t>08.09.2022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218692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E88AC15-FC04-4992-858B-F0E7430CFC88}" type="datetimeFigureOut">
              <a:rPr lang="ru-RU" smtClean="0"/>
              <a:t>08.09.2022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41239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E88AC15-FC04-4992-858B-F0E7430CFC88}" type="datetimeFigureOut">
              <a:rPr lang="ru-RU" smtClean="0"/>
              <a:t>08.09.2022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41781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E88AC15-FC04-4992-858B-F0E7430CFC88}" type="datetimeFigureOut">
              <a:rPr lang="ru-RU" smtClean="0"/>
              <a:t>08.09.2022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235083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E88AC15-FC04-4992-858B-F0E7430CFC88}" type="datetimeFigureOut">
              <a:rPr lang="ru-RU" smtClean="0"/>
              <a:t>08.09.2022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751353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E88AC15-FC04-4992-858B-F0E7430CFC88}" type="datetimeFigureOut">
              <a:rPr lang="ru-RU" smtClean="0"/>
              <a:t>08.09.2022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EA1B309-FE64-40D5-A3D4-0A7F0AA1B720}" type="slidenum">
              <a:rPr lang="ru-RU" smtClean="0"/>
              <a:t>‹#›</a:t>
            </a:fld>
            <a:endParaRPr lang="ru-RU"/>
          </a:p>
        </p:txBody>
      </p:sp>
    </p:spTree>
    <p:extLst>
      <p:ext uri="{BB962C8B-B14F-4D97-AF65-F5344CB8AC3E}">
        <p14:creationId xmlns:p14="http://schemas.microsoft.com/office/powerpoint/2010/main" val="147544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8AC15-FC04-4992-858B-F0E7430CFC88}" type="datetimeFigureOut">
              <a:rPr lang="ru-RU" smtClean="0"/>
              <a:t>08.09.2022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1B309-FE64-40D5-A3D4-0A7F0AA1B720}" type="slidenum">
              <a:rPr lang="ru-RU" smtClean="0"/>
              <a:t>‹#›</a:t>
            </a:fld>
            <a:endParaRPr lang="ru-RU"/>
          </a:p>
        </p:txBody>
      </p:sp>
    </p:spTree>
    <p:extLst>
      <p:ext uri="{BB962C8B-B14F-4D97-AF65-F5344CB8AC3E}">
        <p14:creationId xmlns:p14="http://schemas.microsoft.com/office/powerpoint/2010/main" val="236858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EED1AC-7B49-4365-A1F8-392C3191CCD0}"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F7D70EF-6424-4813-8D3A-7ED91FF89498}"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759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4800" dirty="0" smtClean="0"/>
              <a:t>6</a:t>
            </a:r>
            <a:r>
              <a:rPr lang="ru-RU" sz="4800" dirty="0"/>
              <a:t>. Проектирование ПО </a:t>
            </a:r>
          </a:p>
        </p:txBody>
      </p:sp>
      <p:sp>
        <p:nvSpPr>
          <p:cNvPr id="6" name="Текст 5"/>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4014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pPr lvl="0" fontAlgn="base"/>
            <a:r>
              <a:rPr lang="ru-RU" dirty="0" smtClean="0"/>
              <a:t>3. </a:t>
            </a:r>
            <a:r>
              <a:rPr lang="en-US" dirty="0" err="1" smtClean="0"/>
              <a:t>Уточнение</a:t>
            </a:r>
            <a:r>
              <a:rPr lang="en-US" dirty="0" smtClean="0"/>
              <a:t> </a:t>
            </a:r>
            <a:r>
              <a:rPr lang="en-US" dirty="0" err="1"/>
              <a:t>набора</a:t>
            </a:r>
            <a:r>
              <a:rPr lang="en-US" dirty="0"/>
              <a:t> </a:t>
            </a:r>
            <a:r>
              <a:rPr lang="en-US" dirty="0" err="1"/>
              <a:t>компонентов</a:t>
            </a:r>
            <a:r>
              <a:rPr lang="en-US" dirty="0"/>
              <a:t> </a:t>
            </a:r>
            <a:endParaRPr lang="ru-RU" dirty="0"/>
          </a:p>
          <a:p>
            <a:pPr lvl="1" fontAlgn="base"/>
            <a:r>
              <a:rPr lang="ru-RU" dirty="0"/>
              <a:t>Там, где это необходимо в силу требований эффективности или удобства сопровождения, несколько компонентов могут быть объединены в один. </a:t>
            </a:r>
          </a:p>
          <a:p>
            <a:pPr lvl="1" fontAlgn="base"/>
            <a:r>
              <a:rPr lang="ru-RU" dirty="0"/>
              <a:t>Там, где это необходимо для удобства сопровождения или надежности, один компонент может быть разделен на несколько. </a:t>
            </a:r>
          </a:p>
          <a:p>
            <a:pPr lvl="0" fontAlgn="base"/>
            <a:r>
              <a:rPr lang="ru-RU" dirty="0" smtClean="0"/>
              <a:t>4. </a:t>
            </a:r>
            <a:r>
              <a:rPr lang="en-US" dirty="0" err="1" smtClean="0"/>
              <a:t>Достижение</a:t>
            </a:r>
            <a:r>
              <a:rPr lang="en-US" dirty="0" smtClean="0"/>
              <a:t> </a:t>
            </a:r>
            <a:r>
              <a:rPr lang="en-US" dirty="0" err="1"/>
              <a:t>нужных</a:t>
            </a:r>
            <a:r>
              <a:rPr lang="en-US" dirty="0"/>
              <a:t> </a:t>
            </a:r>
            <a:r>
              <a:rPr lang="en-US" dirty="0" err="1"/>
              <a:t>свойств</a:t>
            </a:r>
            <a:r>
              <a:rPr lang="en-US" dirty="0"/>
              <a:t>. </a:t>
            </a:r>
            <a:r>
              <a:rPr lang="ru-RU" dirty="0" smtClean="0"/>
              <a:t>Все </a:t>
            </a:r>
            <a:r>
              <a:rPr lang="ru-RU" dirty="0"/>
              <a:t>это делается до тех пор, пока не выполнятся следующие условия: </a:t>
            </a:r>
          </a:p>
          <a:p>
            <a:pPr lvl="1" fontAlgn="base"/>
            <a:r>
              <a:rPr lang="ru-RU" dirty="0"/>
              <a:t>Все сценарии использования реализуются в виде последовательностей обмена сообщениями между компонентами в рамках их интерфейсов. </a:t>
            </a:r>
          </a:p>
          <a:p>
            <a:pPr lvl="1" fontAlgn="base"/>
            <a:r>
              <a:rPr lang="ru-RU" dirty="0"/>
              <a:t>Набор компонентов достаточен для обеспечения всей нужной функциональности, удобен для сопровождения или </a:t>
            </a:r>
            <a:r>
              <a:rPr lang="ru-RU" dirty="0" err="1"/>
              <a:t>портирования</a:t>
            </a:r>
            <a:r>
              <a:rPr lang="ru-RU" dirty="0"/>
              <a:t> на другие платформы и не вызывает заметных проблем производительности. </a:t>
            </a:r>
          </a:p>
          <a:p>
            <a:pPr lvl="1" fontAlgn="base"/>
            <a:r>
              <a:rPr lang="ru-RU" dirty="0"/>
              <a:t>Каждый компонент имеет небольшой и четко очерченный круг решаемых задач и строго определенный, сбалансированный по размеру интерфейс. </a:t>
            </a:r>
          </a:p>
          <a:p>
            <a:endParaRPr lang="ru-RU" dirty="0"/>
          </a:p>
        </p:txBody>
      </p:sp>
    </p:spTree>
    <p:extLst>
      <p:ext uri="{BB962C8B-B14F-4D97-AF65-F5344CB8AC3E}">
        <p14:creationId xmlns:p14="http://schemas.microsoft.com/office/powerpoint/2010/main" val="388086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a:t>
            </a:r>
            <a:r>
              <a:rPr lang="ru-RU" dirty="0"/>
              <a:t>анализа архитектуры</a:t>
            </a:r>
          </a:p>
        </p:txBody>
      </p:sp>
      <p:sp>
        <p:nvSpPr>
          <p:cNvPr id="3" name="Объект 2"/>
          <p:cNvSpPr>
            <a:spLocks noGrp="1"/>
          </p:cNvSpPr>
          <p:nvPr>
            <p:ph idx="1"/>
          </p:nvPr>
        </p:nvSpPr>
        <p:spPr/>
        <p:txBody>
          <a:bodyPr>
            <a:normAutofit/>
          </a:bodyPr>
          <a:lstStyle/>
          <a:p>
            <a:r>
              <a:rPr lang="ru-RU" sz="2400" dirty="0"/>
              <a:t>На основе возможных </a:t>
            </a:r>
            <a:r>
              <a:rPr lang="ru-RU" sz="2400" i="1" dirty="0"/>
              <a:t>сценариев использования или</a:t>
            </a:r>
            <a:r>
              <a:rPr lang="ru-RU" sz="2400" dirty="0"/>
              <a:t> </a:t>
            </a:r>
            <a:r>
              <a:rPr lang="ru-RU" sz="2400" i="1" dirty="0"/>
              <a:t>модификации</a:t>
            </a:r>
            <a:r>
              <a:rPr lang="ru-RU" sz="2400" dirty="0"/>
              <a:t> системы возможен также анализ характеристик архитектуры и оценка ее пригодности для поставленных задач или сравнительный анализ нескольких архитектур </a:t>
            </a:r>
            <a:r>
              <a:rPr lang="en-US" sz="2400" dirty="0" smtClean="0"/>
              <a:t>- Software </a:t>
            </a:r>
            <a:r>
              <a:rPr lang="en-US" sz="2400" dirty="0"/>
              <a:t>Architecture Analysis Method</a:t>
            </a:r>
            <a:r>
              <a:rPr lang="ru-RU" sz="2400" dirty="0"/>
              <a:t>, </a:t>
            </a:r>
            <a:r>
              <a:rPr lang="en-US" sz="2400" dirty="0" smtClean="0"/>
              <a:t>SAAM.</a:t>
            </a:r>
            <a:endParaRPr lang="ru-RU" sz="2400" dirty="0"/>
          </a:p>
        </p:txBody>
      </p:sp>
    </p:spTree>
    <p:extLst>
      <p:ext uri="{BB962C8B-B14F-4D97-AF65-F5344CB8AC3E}">
        <p14:creationId xmlns:p14="http://schemas.microsoft.com/office/powerpoint/2010/main" val="270829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Шаги </a:t>
            </a:r>
            <a:r>
              <a:rPr lang="en-US" dirty="0"/>
              <a:t>SAAM</a:t>
            </a:r>
            <a:endParaRPr lang="ru-RU" dirty="0"/>
          </a:p>
        </p:txBody>
      </p:sp>
      <p:sp>
        <p:nvSpPr>
          <p:cNvPr id="3" name="Объект 2"/>
          <p:cNvSpPr>
            <a:spLocks noGrp="1"/>
          </p:cNvSpPr>
          <p:nvPr>
            <p:ph idx="1"/>
          </p:nvPr>
        </p:nvSpPr>
        <p:spPr/>
        <p:txBody>
          <a:bodyPr/>
          <a:lstStyle/>
          <a:p>
            <a:pPr lvl="0" fontAlgn="base"/>
            <a:r>
              <a:rPr lang="en-US" dirty="0" smtClean="0"/>
              <a:t>1. </a:t>
            </a:r>
            <a:r>
              <a:rPr lang="ru-RU" dirty="0" smtClean="0"/>
              <a:t>Определить </a:t>
            </a:r>
            <a:r>
              <a:rPr lang="ru-RU" dirty="0"/>
              <a:t>набор сценариев действий пользователей или внешних систем, использующих некоторые возможности, которые могут уже планироваться для реализации в системе или быть новыми. Сценарии должны быть значимы для конкретных заинтересованных лиц, будь то пользователь, разработчик, ответственный за сопровождение, представитель контролирующей организации и пр. Чем полнее набор сценариев, тем выше будет качество анализа. Можно также оценить частоту появления и важность сценариев, возможный ущерб от невозможности их выполнить. </a:t>
            </a:r>
          </a:p>
          <a:p>
            <a:pPr lvl="0" fontAlgn="base"/>
            <a:r>
              <a:rPr lang="en-US" dirty="0" smtClean="0"/>
              <a:t>2. </a:t>
            </a:r>
            <a:r>
              <a:rPr lang="ru-RU" dirty="0" smtClean="0"/>
              <a:t>Определить </a:t>
            </a:r>
            <a:r>
              <a:rPr lang="ru-RU" dirty="0"/>
              <a:t>архитектуру (или несколько сравниваемых архитектур). Это должно быть сделано в форме, понятной всем участникам оценки. </a:t>
            </a:r>
          </a:p>
        </p:txBody>
      </p:sp>
    </p:spTree>
    <p:extLst>
      <p:ext uri="{BB962C8B-B14F-4D97-AF65-F5344CB8AC3E}">
        <p14:creationId xmlns:p14="http://schemas.microsoft.com/office/powerpoint/2010/main" val="184953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lvl="0" fontAlgn="base"/>
            <a:r>
              <a:rPr lang="ru-RU" dirty="0" smtClean="0"/>
              <a:t>3. Классифицировать </a:t>
            </a:r>
            <a:r>
              <a:rPr lang="ru-RU" dirty="0"/>
              <a:t>сценарии. Для каждого сценария из набора должно быть определено, поддерживается ли он уже данной архитектурой или для его поддержки нужно вносить в нее изменения. Сценарий может поддерживаться, т.е. его выполнение не потребует внесения изменений ни в один из компонентов, или же не поддерживаться, если его выполнение требует изменений в описании поведения одного или нескольких компонентов или изменений в их интерфейсах. Поддержка сценария означает, что лицо, заинтересованное в его выполнении, оценивает степень поддержки как достаточную, а необходимые при этом действия — как достаточно удобные. </a:t>
            </a:r>
          </a:p>
          <a:p>
            <a:r>
              <a:rPr lang="ru-RU" dirty="0" smtClean="0"/>
              <a:t>4. Оценить </a:t>
            </a:r>
            <a:r>
              <a:rPr lang="ru-RU" dirty="0"/>
              <a:t>сценарии. Определить, какие из сценариев полностью поддерживаются рассматриваемыми архитектурами. Для каждого неподдерживаемого сценария надо определить необходимые изменения в архитектуре — внесение новых компонентов, изменения в существующих, изменения связей и способов взаимодействия. </a:t>
            </a:r>
            <a:r>
              <a:rPr lang="en-US" dirty="0" err="1"/>
              <a:t>Если</a:t>
            </a:r>
            <a:r>
              <a:rPr lang="en-US" dirty="0"/>
              <a:t> </a:t>
            </a:r>
            <a:r>
              <a:rPr lang="en-US" dirty="0" err="1"/>
              <a:t>есть</a:t>
            </a:r>
            <a:r>
              <a:rPr lang="en-US" dirty="0"/>
              <a:t> </a:t>
            </a:r>
            <a:r>
              <a:rPr lang="en-US" dirty="0" err="1"/>
              <a:t>возможность</a:t>
            </a:r>
            <a:r>
              <a:rPr lang="en-US" dirty="0"/>
              <a:t>, </a:t>
            </a:r>
            <a:r>
              <a:rPr lang="en-US" dirty="0" err="1"/>
              <a:t>стоит</a:t>
            </a:r>
            <a:r>
              <a:rPr lang="en-US" dirty="0"/>
              <a:t> </a:t>
            </a:r>
            <a:r>
              <a:rPr lang="en-US" dirty="0" err="1"/>
              <a:t>оценить</a:t>
            </a:r>
            <a:r>
              <a:rPr lang="en-US" dirty="0"/>
              <a:t> </a:t>
            </a:r>
            <a:r>
              <a:rPr lang="en-US" dirty="0" err="1"/>
              <a:t>трудоемкость</a:t>
            </a:r>
            <a:r>
              <a:rPr lang="en-US" dirty="0"/>
              <a:t> </a:t>
            </a:r>
            <a:r>
              <a:rPr lang="en-US" dirty="0" err="1"/>
              <a:t>внесения</a:t>
            </a:r>
            <a:r>
              <a:rPr lang="en-US" dirty="0"/>
              <a:t> </a:t>
            </a:r>
            <a:r>
              <a:rPr lang="en-US" dirty="0" err="1"/>
              <a:t>таких</a:t>
            </a:r>
            <a:r>
              <a:rPr lang="en-US" dirty="0"/>
              <a:t> </a:t>
            </a:r>
            <a:r>
              <a:rPr lang="en-US" dirty="0" err="1"/>
              <a:t>изменений</a:t>
            </a:r>
            <a:r>
              <a:rPr lang="en-US" dirty="0"/>
              <a:t>.</a:t>
            </a:r>
            <a:endParaRPr lang="ru-RU" dirty="0"/>
          </a:p>
        </p:txBody>
      </p:sp>
    </p:spTree>
    <p:extLst>
      <p:ext uri="{BB962C8B-B14F-4D97-AF65-F5344CB8AC3E}">
        <p14:creationId xmlns:p14="http://schemas.microsoft.com/office/powerpoint/2010/main" val="44201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fontAlgn="base"/>
            <a:r>
              <a:rPr lang="ru-RU" dirty="0" smtClean="0"/>
              <a:t>5. Выявить </a:t>
            </a:r>
            <a:r>
              <a:rPr lang="ru-RU" dirty="0"/>
              <a:t>взаимодействие сценариев. Определить какие компоненты требуется изменять для неподдерживаемых сценариев; если требуется изменять один компонент для поддержки </a:t>
            </a:r>
            <a:r>
              <a:rPr lang="ru-RU" dirty="0" smtClean="0"/>
              <a:t>несколько </a:t>
            </a:r>
            <a:r>
              <a:rPr lang="ru-RU" dirty="0"/>
              <a:t>их сценариев — такие сценарии называют взаимодействующими. Нужно оценить смысловые связи между взаимодействующими сценариями. </a:t>
            </a:r>
          </a:p>
          <a:p>
            <a:r>
              <a:rPr lang="ru-RU" dirty="0"/>
              <a:t>Малая связанность по смыслу между взаимодействующими сценариями означает, что компоненты, в которых они взаимодействуют, выполняют слабо связанные между собой задачи и их стоит декомпозировать. </a:t>
            </a:r>
          </a:p>
          <a:p>
            <a:r>
              <a:rPr lang="ru-RU" dirty="0"/>
              <a:t>Компоненты, в которых взаимодействуют много (&gt; 2-х) сценариев, также являются возможными проблемными местами. </a:t>
            </a:r>
          </a:p>
          <a:p>
            <a:pPr lvl="0" fontAlgn="base"/>
            <a:r>
              <a:rPr lang="ru-RU" dirty="0" smtClean="0"/>
              <a:t>6. Оценить архитектуру </a:t>
            </a:r>
            <a:r>
              <a:rPr lang="ru-RU" dirty="0"/>
              <a:t>в целом (или сравнить несколько заданных архитектур). Для этого надо использовать оценки важности сценариев и степень их поддержки архитектурой. </a:t>
            </a:r>
          </a:p>
        </p:txBody>
      </p:sp>
    </p:spTree>
    <p:extLst>
      <p:ext uri="{BB962C8B-B14F-4D97-AF65-F5344CB8AC3E}">
        <p14:creationId xmlns:p14="http://schemas.microsoft.com/office/powerpoint/2010/main" val="11503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влияет на архитектуру?</a:t>
            </a:r>
            <a:endParaRPr lang="ru-RU" dirty="0"/>
          </a:p>
        </p:txBody>
      </p:sp>
      <p:sp>
        <p:nvSpPr>
          <p:cNvPr id="3" name="Объект 2"/>
          <p:cNvSpPr>
            <a:spLocks noGrp="1"/>
          </p:cNvSpPr>
          <p:nvPr>
            <p:ph idx="1"/>
          </p:nvPr>
        </p:nvSpPr>
        <p:spPr/>
        <p:txBody>
          <a:bodyPr/>
          <a:lstStyle/>
          <a:p>
            <a:r>
              <a:rPr lang="ru-RU" dirty="0"/>
              <a:t>1. Влияние на архитектуру оказывают заинтересованные в системе лица и организации. Они включают среди прочих, заказчика, конечных пользователей, разработчиков, руководителей проекта, специалистов по сопровождению и маркетингу</a:t>
            </a:r>
            <a:r>
              <a:rPr lang="ru-RU" dirty="0" smtClean="0"/>
              <a:t>.</a:t>
            </a:r>
          </a:p>
          <a:p>
            <a:r>
              <a:rPr lang="ru-RU" dirty="0"/>
              <a:t>2. Влияние на архитектуру оказывает компания-разработчик. Воздействие компании-разработчика не исчерпывается доработкой совместно с заказчиком требований, предъявляемых к системе. На архитектуру оказывает влияние структура и характер  организации </a:t>
            </a:r>
            <a:r>
              <a:rPr lang="ru-RU" dirty="0" smtClean="0"/>
              <a:t>компании разработчика.</a:t>
            </a:r>
          </a:p>
          <a:p>
            <a:r>
              <a:rPr lang="ru-RU" dirty="0"/>
              <a:t>3. Влияние на архитектуру оказывают опыт и привычки архитекторов. Если у архитектора есть опыт применения того или иного архитектурного решения, то, скорее всего, он будет его использовать в последующей работе. С другой стороны, если предыдущие попытки применения того или иного решения были неудачны, архитектора будет трудно убедить использовать это решение вновь. </a:t>
            </a:r>
          </a:p>
        </p:txBody>
      </p:sp>
    </p:spTree>
    <p:extLst>
      <p:ext uri="{BB962C8B-B14F-4D97-AF65-F5344CB8AC3E}">
        <p14:creationId xmlns:p14="http://schemas.microsoft.com/office/powerpoint/2010/main" val="303900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4. Влияние на архитектуру оказывает техническая база. Подготовка и опыт архитектора, в частности проявляется в его работе с технической базой. Определенное воздействие на архитектуру оказывают существующие в настоящее время технические средства. Здесь может идти речь как о методах работы, принятых в данной отрасли, так  и о приемах программной инженерии, распространенных в профессиональном сообществе, в которое входит архитектор</a:t>
            </a:r>
            <a:r>
              <a:rPr lang="ru-RU" dirty="0" smtClean="0"/>
              <a:t>.</a:t>
            </a:r>
          </a:p>
          <a:p>
            <a:r>
              <a:rPr lang="ru-RU" dirty="0" smtClean="0"/>
              <a:t>5</a:t>
            </a:r>
            <a:r>
              <a:rPr lang="ru-RU" dirty="0"/>
              <a:t>. На архитектуру оказывает влияние ее окружение. Система размещается в некотором окружении, и это окружение оказывает влияние на архитектуру. Окружение определяет границы, в которых должна работать система, а это влияет на архитектуру. Факторы окружения, влияющие на архитектуру – это миссия бизнеса, которую будет поддерживать архитектура; заинтересованные в системе лица; внутренние (стандарты организации) и внешние технические ограничения (необходимость взаимодействия с внешней системой). </a:t>
            </a:r>
          </a:p>
        </p:txBody>
      </p:sp>
    </p:spTree>
    <p:extLst>
      <p:ext uri="{BB962C8B-B14F-4D97-AF65-F5344CB8AC3E}">
        <p14:creationId xmlns:p14="http://schemas.microsoft.com/office/powerpoint/2010/main" val="310380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 что влияет архитектура?</a:t>
            </a:r>
            <a:endParaRPr lang="ru-RU" dirty="0"/>
          </a:p>
        </p:txBody>
      </p:sp>
      <p:sp>
        <p:nvSpPr>
          <p:cNvPr id="3" name="Объект 2"/>
          <p:cNvSpPr>
            <a:spLocks noGrp="1"/>
          </p:cNvSpPr>
          <p:nvPr>
            <p:ph idx="1"/>
          </p:nvPr>
        </p:nvSpPr>
        <p:spPr/>
        <p:txBody>
          <a:bodyPr/>
          <a:lstStyle/>
          <a:p>
            <a:r>
              <a:rPr lang="ru-RU" dirty="0"/>
              <a:t>1. Архитектура определяет структуру. Термин структура чаще всего используется при представлении архитектуры. Действительно, структура является важнейшей характеристикой архитектуры. Структурные аспекты архитектуры проявляются многими способами. Структурный элемент может быть подсистемой, процессом, библиотекой, базой данных, вычислительным узлом, системой в традиционном смысле, готовым продуктом и т. д. Многие определения архитектуры признают не только сами структурные элементы, но и композиции из структурных элементов, их связи, любые соединительные звенья, необходимые для поддержки этих отношений, интерфейсы и разбиения. </a:t>
            </a:r>
          </a:p>
        </p:txBody>
      </p:sp>
    </p:spTree>
    <p:extLst>
      <p:ext uri="{BB962C8B-B14F-4D97-AF65-F5344CB8AC3E}">
        <p14:creationId xmlns:p14="http://schemas.microsoft.com/office/powerpoint/2010/main" val="309851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2. Архитектура определяет поведение. Наряду с определением структурных элементов любая архитектура определяет взаимодействие между этими структурными элементами. Это такие </a:t>
            </a:r>
            <a:r>
              <a:rPr lang="ru-RU" dirty="0" smtClean="0"/>
              <a:t>взаимодействия</a:t>
            </a:r>
            <a:r>
              <a:rPr lang="ru-RU" dirty="0"/>
              <a:t>, которые обеспечивают желаемое поведение системы. </a:t>
            </a:r>
            <a:endParaRPr lang="ru-RU" dirty="0" smtClean="0"/>
          </a:p>
          <a:p>
            <a:r>
              <a:rPr lang="ru-RU" dirty="0"/>
              <a:t>3. Архитектура концентрируется на значимых элементах. Хотя архитектура определяет структуру и поведение, она определяет не все в структуре и поведении. Она занимается только такими элементами, которые оцениваются как значимые. Значимые  элементы – это такие элементы, которые имеют продолжительное и устойчивое действие, например, главные структурные элементы, элементы, связанные с основным поведением, и элементы, которые определяют значимые свойства, </a:t>
            </a:r>
            <a:r>
              <a:rPr lang="ru-RU" dirty="0" smtClean="0"/>
              <a:t>такие </a:t>
            </a:r>
            <a:r>
              <a:rPr lang="ru-RU" dirty="0"/>
              <a:t>как надежность и масштабируемость. Как правило, архитектура не имеет отношения к гранулярным деталям этих элементов. Архитектурную значимость можно назвать также экономической значимостью, поскольку главный признак,  по которому некоторые элементы оцениваются выше остальных, - это стоимость создания и стоимость изменения. </a:t>
            </a:r>
          </a:p>
        </p:txBody>
      </p:sp>
    </p:spTree>
    <p:extLst>
      <p:ext uri="{BB962C8B-B14F-4D97-AF65-F5344CB8AC3E}">
        <p14:creationId xmlns:p14="http://schemas.microsoft.com/office/powerpoint/2010/main" val="402231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ru-RU" dirty="0"/>
              <a:t>4. Архитектура уравновешивает потребности </a:t>
            </a:r>
            <a:r>
              <a:rPr lang="ru-RU" dirty="0" smtClean="0"/>
              <a:t>заинтересованных лиц</a:t>
            </a:r>
            <a:r>
              <a:rPr lang="ru-RU" dirty="0"/>
              <a:t>. Архитектура создается для удовлетворения комплекса </a:t>
            </a:r>
            <a:r>
              <a:rPr lang="ru-RU" dirty="0" smtClean="0"/>
              <a:t>потребностей </a:t>
            </a:r>
            <a:r>
              <a:rPr lang="ru-RU" dirty="0"/>
              <a:t>заинтересованного лица. Однако часто невозможно выполнить </a:t>
            </a:r>
            <a:r>
              <a:rPr lang="ru-RU" dirty="0" smtClean="0"/>
              <a:t>все выраженные </a:t>
            </a:r>
            <a:r>
              <a:rPr lang="ru-RU" dirty="0"/>
              <a:t>пожелания. Например, заинтересованное лицо может </a:t>
            </a:r>
            <a:r>
              <a:rPr lang="ru-RU" dirty="0" smtClean="0"/>
              <a:t>попросить</a:t>
            </a:r>
            <a:r>
              <a:rPr lang="ru-RU" dirty="0"/>
              <a:t>, чтобы некоторая функциональность укладывалась в </a:t>
            </a:r>
            <a:r>
              <a:rPr lang="ru-RU" dirty="0" smtClean="0"/>
              <a:t>определенный </a:t>
            </a:r>
            <a:r>
              <a:rPr lang="ru-RU" dirty="0"/>
              <a:t>временной промежуток, но эти две потребности (</a:t>
            </a:r>
            <a:r>
              <a:rPr lang="ru-RU" dirty="0" smtClean="0"/>
              <a:t>функциональность </a:t>
            </a:r>
            <a:r>
              <a:rPr lang="ru-RU" dirty="0"/>
              <a:t>и промежуток времени) являются </a:t>
            </a:r>
            <a:r>
              <a:rPr lang="ru-RU" dirty="0" smtClean="0"/>
              <a:t>взаимоисключающими</a:t>
            </a:r>
            <a:r>
              <a:rPr lang="ru-RU" dirty="0"/>
              <a:t>. </a:t>
            </a:r>
            <a:r>
              <a:rPr lang="ru-RU" dirty="0" smtClean="0"/>
              <a:t>Можно или </a:t>
            </a:r>
            <a:r>
              <a:rPr lang="ru-RU" dirty="0"/>
              <a:t>уменьшить границы функции, чтобы она соответствовала </a:t>
            </a:r>
            <a:r>
              <a:rPr lang="ru-RU" dirty="0" smtClean="0"/>
              <a:t>расписанию</a:t>
            </a:r>
            <a:r>
              <a:rPr lang="ru-RU" dirty="0"/>
              <a:t>, или предоставить полную функциональность, но за более </a:t>
            </a:r>
            <a:r>
              <a:rPr lang="ru-RU" dirty="0" smtClean="0"/>
              <a:t>продолжительный </a:t>
            </a:r>
            <a:r>
              <a:rPr lang="ru-RU" dirty="0"/>
              <a:t>промежуток времени</a:t>
            </a:r>
            <a:r>
              <a:rPr lang="ru-RU" dirty="0" smtClean="0"/>
              <a:t>.</a:t>
            </a:r>
            <a:endParaRPr lang="ru-RU" dirty="0"/>
          </a:p>
          <a:p>
            <a:r>
              <a:rPr lang="ru-RU" dirty="0"/>
              <a:t>Принятие компромиссных решений является необходимым </a:t>
            </a:r>
            <a:r>
              <a:rPr lang="ru-RU" dirty="0" smtClean="0"/>
              <a:t>аспектом процесса </a:t>
            </a:r>
            <a:r>
              <a:rPr lang="ru-RU" dirty="0"/>
              <a:t>разработки.</a:t>
            </a:r>
          </a:p>
        </p:txBody>
      </p:sp>
    </p:spTree>
    <p:extLst>
      <p:ext uri="{BB962C8B-B14F-4D97-AF65-F5344CB8AC3E}">
        <p14:creationId xmlns:p14="http://schemas.microsoft.com/office/powerpoint/2010/main" val="212894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Архитектура ПО</a:t>
            </a:r>
            <a:endParaRPr lang="ru-RU" dirty="0"/>
          </a:p>
        </p:txBody>
      </p:sp>
      <p:sp>
        <p:nvSpPr>
          <p:cNvPr id="3" name="Объект 2"/>
          <p:cNvSpPr>
            <a:spLocks noGrp="1"/>
          </p:cNvSpPr>
          <p:nvPr>
            <p:ph idx="1"/>
          </p:nvPr>
        </p:nvSpPr>
        <p:spPr/>
        <p:txBody>
          <a:bodyPr/>
          <a:lstStyle/>
          <a:p>
            <a:r>
              <a:rPr lang="ru-RU" dirty="0"/>
              <a:t>Под </a:t>
            </a:r>
            <a:r>
              <a:rPr lang="ru-RU" b="1" i="1" dirty="0"/>
              <a:t>архитектурой ПО</a:t>
            </a:r>
            <a:r>
              <a:rPr lang="ru-RU" dirty="0"/>
              <a:t> понимают набор внутренних структур ПО, которые видны с различных точек зрения и состоят из компонентов, их связей и возможных взаимодействий между компонентами, а также доступных извне свойств этих </a:t>
            </a:r>
            <a:r>
              <a:rPr lang="ru-RU" dirty="0" smtClean="0"/>
              <a:t>компонентов.</a:t>
            </a:r>
            <a:endParaRPr lang="ru-RU" dirty="0"/>
          </a:p>
          <a:p>
            <a:r>
              <a:rPr lang="ru-RU" dirty="0"/>
              <a:t>Под </a:t>
            </a:r>
            <a:r>
              <a:rPr lang="ru-RU" b="1" i="1" dirty="0"/>
              <a:t>компонентом</a:t>
            </a:r>
            <a:r>
              <a:rPr lang="ru-RU" dirty="0"/>
              <a:t> в этом определении имеется в виду достаточно произвольный структурный элемент ПО, который можно выделить, определив интерфейс взаимодействия между этим компонентом и всем, что его окружает</a:t>
            </a:r>
            <a:r>
              <a:rPr lang="ru-RU" dirty="0" smtClean="0"/>
              <a:t>.</a:t>
            </a:r>
            <a:endParaRPr lang="ru-RU" dirty="0"/>
          </a:p>
        </p:txBody>
      </p:sp>
    </p:spTree>
    <p:extLst>
      <p:ext uri="{BB962C8B-B14F-4D97-AF65-F5344CB8AC3E}">
        <p14:creationId xmlns:p14="http://schemas.microsoft.com/office/powerpoint/2010/main" val="128344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5. Архитектура воплощает решение на основе логического обоснования. Важнейший аспект архитектуры – ее логическое обоснование. Важно обеспечить документирование решений, которые привели к созданию этой архитектуры, и логическое обоснование таких решений. Эта информация является значимой для многих заинтересованных лиц., особенно для тех, кто должен обслуживать систему. Она имеет    определенную ценность для разработчика архитектуры, когда ему нужно пересмотреть логические обоснования принятых решений, чтобы избежать ненужного повторения своих действий. Эта информация используется при пересмотре архитектуры, а новому разработчику помогает понять принятые ранее решения.</a:t>
            </a:r>
          </a:p>
        </p:txBody>
      </p:sp>
    </p:spTree>
    <p:extLst>
      <p:ext uri="{BB962C8B-B14F-4D97-AF65-F5344CB8AC3E}">
        <p14:creationId xmlns:p14="http://schemas.microsoft.com/office/powerpoint/2010/main" val="411461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6. Архитектура может соответствовать некоторому архитектурному стилю. Архитектурный стиль определяет семейство систем в терминах шаблона организации структуры. Архитектурный стиль определяет номенклатуру компонентов и типов соединительных звеньев, а также набор условий, в соответствии с которыми они могут </a:t>
            </a:r>
            <a:r>
              <a:rPr lang="ru-RU" dirty="0" smtClean="0"/>
              <a:t>соединяться.  </a:t>
            </a:r>
            <a:r>
              <a:rPr lang="ru-RU" dirty="0"/>
              <a:t>Большинство архитектур построено на основе систем, которые используют сходные наборы интересов. Сходство может быть определено как архитектурный стиль, который можно рассматривать как особый вид шаблона, хотя этот шаблон часто является сложным и составным (при одновременном применении нескольких шаблонов). </a:t>
            </a:r>
          </a:p>
        </p:txBody>
      </p:sp>
    </p:spTree>
    <p:extLst>
      <p:ext uri="{BB962C8B-B14F-4D97-AF65-F5344CB8AC3E}">
        <p14:creationId xmlns:p14="http://schemas.microsoft.com/office/powerpoint/2010/main" val="309869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7. Архитектура определяет ограничения реализации. Реализация отражает архитектуру только в том случае, если она соответствует изложенным в ней проектным решениям. Таким образом, реализацию следует разделить на ряд установленных архитектурой элементов. Взаимодействие между этими элементами должно производиться в установленном архитектурой порядке. Обязательства каждого отдельного элемента в отношении других элементов также должны исполняться согласно требованиям архитектуры.</a:t>
            </a:r>
          </a:p>
        </p:txBody>
      </p:sp>
    </p:spTree>
    <p:extLst>
      <p:ext uri="{BB962C8B-B14F-4D97-AF65-F5344CB8AC3E}">
        <p14:creationId xmlns:p14="http://schemas.microsoft.com/office/powerpoint/2010/main" val="3488566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8. Архитектура способствует или сдерживает реализацию атрибутов качества системы. Способность или неспособность системы реализовать предполагаемые атрибуты качества в значительной степени обусловлена архитектурой. При этом важно понимать, что сама по себе архитектура не гарантирует ни функциональности, ни качества. На качество системы влияют все решения, вне зависимости от того, на каком этапе ее жизненного цикла они принимаются, будь это этап высокоуровневого проектирования или этап кодирования. Следовательно, качество нельзя признать полностью находящимся в зоне ответственности архитектурного проектирования. В контексте обеспечения качества хорошая архитектура необходима, но не достаточна.</a:t>
            </a:r>
          </a:p>
        </p:txBody>
      </p:sp>
    </p:spTree>
    <p:extLst>
      <p:ext uri="{BB962C8B-B14F-4D97-AF65-F5344CB8AC3E}">
        <p14:creationId xmlns:p14="http://schemas.microsoft.com/office/powerpoint/2010/main" val="4062251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9. Архитектура облегчает анализ изменений и их организацию. В продолжении своего жизненного цикла программные системы обычно часто претерпевают изменения, которые во многих случаях реализуются с некоторыми трудностями. Любая архитектура предполагает разделение всех возможных изменений на следующие категории: локальные, нелокальные и архитектурные. Для внесения локальных изменений достаточно откорректировать соответствующий отдельный элемент. Нелокальное изменение требует корректировки нескольких элементов. Однако базовые архитектурные принципы при этом остаются неизменными. Архитектурные изменения затрагивают сущность взаимодействия между элементами – образец архитектуры – и в большинстве случаев предполагают корректировку всей системы.</a:t>
            </a:r>
          </a:p>
        </p:txBody>
      </p:sp>
    </p:spTree>
    <p:extLst>
      <p:ext uri="{BB962C8B-B14F-4D97-AF65-F5344CB8AC3E}">
        <p14:creationId xmlns:p14="http://schemas.microsoft.com/office/powerpoint/2010/main" val="13753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10. Архитектура облегчает эволюционное макетирование. Любую архитектуру можно проанализировать и смоделировать в качестве макета. Процесс разработки от этого выигрывает в двух </a:t>
            </a:r>
            <a:r>
              <a:rPr lang="ru-RU" dirty="0" smtClean="0"/>
              <a:t>отношениях:</a:t>
            </a:r>
          </a:p>
          <a:p>
            <a:pPr>
              <a:buFont typeface="Wingdings" panose="05000000000000000000" pitchFamily="2" charset="2"/>
              <a:buChar char="Ø"/>
            </a:pPr>
            <a:r>
              <a:rPr lang="ru-RU" dirty="0" smtClean="0"/>
              <a:t>Система </a:t>
            </a:r>
            <a:r>
              <a:rPr lang="ru-RU" dirty="0"/>
              <a:t>становится исполняемой на раннем этапе жизненного цикла продукта. </a:t>
            </a:r>
            <a:r>
              <a:rPr lang="ru-RU" dirty="0" smtClean="0"/>
              <a:t>Ее </a:t>
            </a:r>
            <a:r>
              <a:rPr lang="ru-RU" dirty="0"/>
              <a:t>точность повышается по мере замены элементов макета полноценными версиями программного обеспечения</a:t>
            </a:r>
            <a:r>
              <a:rPr lang="ru-RU" dirty="0" smtClean="0"/>
              <a:t>.</a:t>
            </a:r>
          </a:p>
          <a:p>
            <a:pPr>
              <a:buFont typeface="Wingdings" panose="05000000000000000000" pitchFamily="2" charset="2"/>
              <a:buChar char="Ø"/>
            </a:pPr>
            <a:r>
              <a:rPr lang="ru-RU" dirty="0" smtClean="0"/>
              <a:t>Из </a:t>
            </a:r>
            <a:r>
              <a:rPr lang="ru-RU" dirty="0"/>
              <a:t>того, что система довольно рано становится исполняемой, следует, что потенциальные проблемы, связанные с производительностью, выявляются на ранних этапах ее жизненного цикла</a:t>
            </a:r>
            <a:r>
              <a:rPr lang="ru-RU" dirty="0" smtClean="0"/>
              <a:t>.</a:t>
            </a:r>
          </a:p>
          <a:p>
            <a:r>
              <a:rPr lang="ru-RU" dirty="0" smtClean="0"/>
              <a:t>Каждый </a:t>
            </a:r>
            <a:r>
              <a:rPr lang="ru-RU" dirty="0"/>
              <a:t>из этих факторов снижает риск разработки. </a:t>
            </a:r>
          </a:p>
        </p:txBody>
      </p:sp>
    </p:spTree>
    <p:extLst>
      <p:ext uri="{BB962C8B-B14F-4D97-AF65-F5344CB8AC3E}">
        <p14:creationId xmlns:p14="http://schemas.microsoft.com/office/powerpoint/2010/main" val="996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11. Архитектура позволяет более точно рассчитать стоимость и сроки создания системы</a:t>
            </a:r>
            <a:r>
              <a:rPr lang="ru-RU" dirty="0" smtClean="0"/>
              <a:t>.</a:t>
            </a:r>
          </a:p>
          <a:p>
            <a:r>
              <a:rPr lang="ru-RU" dirty="0"/>
              <a:t>12.  Архитектура оказывает влияние на окружение. Создание архитектуры изменяет окружение с технологической точки зрения – </a:t>
            </a:r>
            <a:r>
              <a:rPr lang="ru-RU" dirty="0" smtClean="0"/>
              <a:t>может также </a:t>
            </a:r>
            <a:r>
              <a:rPr lang="ru-RU" dirty="0"/>
              <a:t>изменить среду в терминах навыков, доступных в пределах организации. Когда речь идет о преимущественно программных системах, то следует учитывать конкретные аспекты окружения. Для того чтобы ПС работала, ее запускают на некотором аппаратном обеспечении</a:t>
            </a:r>
            <a:r>
              <a:rPr lang="ru-RU" dirty="0" smtClean="0"/>
              <a:t>.</a:t>
            </a:r>
          </a:p>
          <a:p>
            <a:r>
              <a:rPr lang="ru-RU" dirty="0"/>
              <a:t>13. Архитектура оказывает влияние на структуру и задачи компании-разработчика. Архитектура обусловливает структуру системы, в частности набор блоков программ, которые надлежит реализовать, а потом интегрировать в рамках </a:t>
            </a:r>
            <a:r>
              <a:rPr lang="ru-RU" dirty="0" smtClean="0"/>
              <a:t>системы, а группы </a:t>
            </a:r>
            <a:r>
              <a:rPr lang="ru-RU" dirty="0"/>
              <a:t>разработчиков укомплектовываются именно по </a:t>
            </a:r>
            <a:r>
              <a:rPr lang="ru-RU" dirty="0" smtClean="0"/>
              <a:t>блокам.</a:t>
            </a:r>
            <a:endParaRPr lang="ru-RU" dirty="0"/>
          </a:p>
        </p:txBody>
      </p:sp>
    </p:spTree>
    <p:extLst>
      <p:ext uri="{BB962C8B-B14F-4D97-AF65-F5344CB8AC3E}">
        <p14:creationId xmlns:p14="http://schemas.microsoft.com/office/powerpoint/2010/main" val="377744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14. Архитектура помогает в процессе обучения. Архитектура, содержащая описание взаимодействия элементов в рамках требуемого поведения, может послужить своеобразной инструкцией, вводящей новых участников проекта в курс дела. </a:t>
            </a:r>
            <a:endParaRPr lang="ru-RU" dirty="0" smtClean="0"/>
          </a:p>
          <a:p>
            <a:r>
              <a:rPr lang="ru-RU" dirty="0"/>
              <a:t>15. Архитектура представлена в каждой системе. Каждая система имеет архитектуру, даже если эта архитектура формально не документирована или система слишком проста.</a:t>
            </a:r>
          </a:p>
        </p:txBody>
      </p:sp>
    </p:spTree>
    <p:extLst>
      <p:ext uri="{BB962C8B-B14F-4D97-AF65-F5344CB8AC3E}">
        <p14:creationId xmlns:p14="http://schemas.microsoft.com/office/powerpoint/2010/main" val="421582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Визуальное </a:t>
            </a:r>
            <a:r>
              <a:rPr lang="ru-RU" dirty="0"/>
              <a:t>моделирование</a:t>
            </a:r>
          </a:p>
        </p:txBody>
      </p:sp>
      <p:sp>
        <p:nvSpPr>
          <p:cNvPr id="3" name="Объект 2"/>
          <p:cNvSpPr>
            <a:spLocks noGrp="1"/>
          </p:cNvSpPr>
          <p:nvPr>
            <p:ph idx="1"/>
          </p:nvPr>
        </p:nvSpPr>
        <p:spPr/>
        <p:txBody>
          <a:bodyPr/>
          <a:lstStyle/>
          <a:p>
            <a:r>
              <a:rPr lang="ru-RU" dirty="0"/>
              <a:t>Визуальное моделирование представляет собой применение для фиксирования эскизов программного обеспечения нотаций с развитой семантикой, графикой и текстовым содержанием. Нотация, такая как UML, позволяет увеличить уровень абстракции, обеспечивая полноценный синтаксис и семантику. Таким образом она улучшает связь в коллективе, работающем над эскизом, поскольку эскиз формируется и просматривается, позволяя читающему размышлять над эскизом, и обеспечивает точно выраженную основу для реализации.</a:t>
            </a:r>
            <a:endParaRPr lang="ru-RU" dirty="0"/>
          </a:p>
        </p:txBody>
      </p:sp>
    </p:spTree>
    <p:extLst>
      <p:ext uri="{BB962C8B-B14F-4D97-AF65-F5344CB8AC3E}">
        <p14:creationId xmlns:p14="http://schemas.microsoft.com/office/powerpoint/2010/main" val="223390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Важность моделирования</a:t>
            </a:r>
            <a:endParaRPr lang="ru-RU" dirty="0"/>
          </a:p>
        </p:txBody>
      </p:sp>
      <p:sp>
        <p:nvSpPr>
          <p:cNvPr id="3" name="Объект 2"/>
          <p:cNvSpPr>
            <a:spLocks noGrp="1"/>
          </p:cNvSpPr>
          <p:nvPr>
            <p:ph idx="1"/>
          </p:nvPr>
        </p:nvSpPr>
        <p:spPr/>
        <p:txBody>
          <a:bodyPr>
            <a:normAutofit fontScale="92500"/>
          </a:bodyPr>
          <a:lstStyle/>
          <a:p>
            <a:r>
              <a:rPr lang="ru-RU" dirty="0"/>
              <a:t>Важность моделей возрастает при увеличении сложности систем.  Например, собачью конуру можно построить без моделирования.  Однако при переходе к домам и далее к небоскребам потребность в моделировании становится четко выраженной.</a:t>
            </a:r>
          </a:p>
          <a:p>
            <a:r>
              <a:rPr lang="ru-RU" dirty="0"/>
              <a:t>Аналогично, небольшое приложение, создаваемое одним разработчиком за несколько дней можно легко понять целиком.   Однако систему электронной коммерции с десятками тысяч строк исходного кода - или систему управления схемой движения воздушного транспорта, содержащая сотни тысяч строк исходного кода - нелегко понять одному человеку.  Создание моделей дает разработчику возможность сфокусироваться на основной картине, понять, как взаимодействуют компоненты, и идентифицировать фатальные ошибки. </a:t>
            </a:r>
          </a:p>
          <a:p>
            <a:r>
              <a:rPr lang="ru-RU" dirty="0"/>
              <a:t> Некоторые примеры  моделей:</a:t>
            </a:r>
          </a:p>
          <a:p>
            <a:pPr lvl="1"/>
            <a:r>
              <a:rPr lang="ru-RU" dirty="0"/>
              <a:t>Варианты для однозначного определения поведения</a:t>
            </a:r>
          </a:p>
          <a:p>
            <a:pPr lvl="1"/>
            <a:r>
              <a:rPr lang="ru-RU" dirty="0"/>
              <a:t>Диаграммы классов и диаграммы моделирования данных для фиксации эскиза</a:t>
            </a:r>
          </a:p>
          <a:p>
            <a:pPr lvl="1"/>
            <a:r>
              <a:rPr lang="ru-RU" dirty="0"/>
              <a:t>Диаграммы переходов состояний для моделирования динамического поведения</a:t>
            </a:r>
          </a:p>
          <a:p>
            <a:endParaRPr lang="ru-RU" dirty="0"/>
          </a:p>
        </p:txBody>
      </p:sp>
    </p:spTree>
    <p:extLst>
      <p:ext uri="{BB962C8B-B14F-4D97-AF65-F5344CB8AC3E}">
        <p14:creationId xmlns:p14="http://schemas.microsoft.com/office/powerpoint/2010/main" val="387679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В определении архитектуры упоминается </a:t>
            </a:r>
            <a:r>
              <a:rPr lang="ru-RU" i="1" dirty="0"/>
              <a:t>набор структур</a:t>
            </a:r>
            <a:r>
              <a:rPr lang="ru-RU" dirty="0"/>
              <a:t>, а не одна структура. Это означает, что в качестве различных аспектов архитектуры, различных взглядов на нее выделяются различные структуры, соответствующие разным аспектам взаимодействия компонентов</a:t>
            </a:r>
            <a:r>
              <a:rPr lang="ru-RU" dirty="0" smtClean="0"/>
              <a:t>.</a:t>
            </a:r>
          </a:p>
          <a:p>
            <a:r>
              <a:rPr lang="ru-RU" dirty="0" smtClean="0"/>
              <a:t>Примеры </a:t>
            </a:r>
            <a:r>
              <a:rPr lang="ru-RU" dirty="0"/>
              <a:t>таких аспектов — описание типов компонентов и типов статических связей между ними при помощи диаграмм классов, описание композиции компонентов при помощи структур ссылающихся друг на друга объектов, описание поведения компонентов при помощи моделирования их как набора взаимодействующих, передающих друг другу некоторые события, конечных автоматов.</a:t>
            </a:r>
            <a:endParaRPr lang="ru-RU" dirty="0"/>
          </a:p>
        </p:txBody>
      </p:sp>
    </p:spTree>
    <p:extLst>
      <p:ext uri="{BB962C8B-B14F-4D97-AF65-F5344CB8AC3E}">
        <p14:creationId xmlns:p14="http://schemas.microsoft.com/office/powerpoint/2010/main" val="683188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Модель</a:t>
            </a:r>
            <a:endParaRPr lang="ru-RU" dirty="0"/>
          </a:p>
        </p:txBody>
      </p:sp>
      <p:sp>
        <p:nvSpPr>
          <p:cNvPr id="3" name="Объект 2"/>
          <p:cNvSpPr>
            <a:spLocks noGrp="1"/>
          </p:cNvSpPr>
          <p:nvPr>
            <p:ph idx="1"/>
          </p:nvPr>
        </p:nvSpPr>
        <p:spPr/>
        <p:txBody>
          <a:bodyPr/>
          <a:lstStyle/>
          <a:p>
            <a:r>
              <a:rPr lang="ru-RU" dirty="0"/>
              <a:t>Модель — это абстракция, описывающая моделируемую систему с определенной точки зрения и на определенном уровне абстрагирования. Под точкой зрения понимается, например, в данном контексте представление требований к системе или представление проектирования, а уровень абстракции в модели отражает степень существенности влияния на результат включенных элементов.</a:t>
            </a:r>
            <a:endParaRPr lang="ru-RU" dirty="0"/>
          </a:p>
        </p:txBody>
      </p:sp>
    </p:spTree>
    <p:extLst>
      <p:ext uri="{BB962C8B-B14F-4D97-AF65-F5344CB8AC3E}">
        <p14:creationId xmlns:p14="http://schemas.microsoft.com/office/powerpoint/2010/main" val="1584775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моделирования</a:t>
            </a:r>
            <a:endParaRPr lang="ru-RU" dirty="0"/>
          </a:p>
        </p:txBody>
      </p:sp>
      <p:sp>
        <p:nvSpPr>
          <p:cNvPr id="3" name="Объект 2"/>
          <p:cNvSpPr>
            <a:spLocks noGrp="1"/>
          </p:cNvSpPr>
          <p:nvPr>
            <p:ph idx="1"/>
          </p:nvPr>
        </p:nvSpPr>
        <p:spPr/>
        <p:txBody>
          <a:bodyPr>
            <a:normAutofit fontScale="92500" lnSpcReduction="20000"/>
          </a:bodyPr>
          <a:lstStyle/>
          <a:p>
            <a:r>
              <a:rPr lang="ru-RU" dirty="0"/>
              <a:t>При разработке программного обеспечения существует несколько методов моделирования. Важнейшие </a:t>
            </a:r>
            <a:r>
              <a:rPr lang="ru-RU" dirty="0" smtClean="0"/>
              <a:t>из них — алгоритмический и объектно-ориентированный.</a:t>
            </a:r>
          </a:p>
          <a:p>
            <a:r>
              <a:rPr lang="ru-RU" i="1" dirty="0"/>
              <a:t>Алгоритмический</a:t>
            </a:r>
            <a:r>
              <a:rPr lang="ru-RU" dirty="0"/>
              <a:t> .метод представляет собой традиционный подход к созданию программного обеспечения. Основным строительным блоком является процедура или функция, а внимание уделяется, прежде всего, вопросам передачи управления и декомпозиции больших алгоритмов на меньшие. При изменении требований или увеличения размера сопровождать их становится сложнее.</a:t>
            </a:r>
          </a:p>
          <a:p>
            <a:r>
              <a:rPr lang="ru-RU" dirty="0"/>
              <a:t>Наиболее современным подходом к моделированию программного обеспечения является </a:t>
            </a:r>
            <a:r>
              <a:rPr lang="ru-RU" i="1" dirty="0"/>
              <a:t>объектно-ориентированный, </a:t>
            </a:r>
            <a:r>
              <a:rPr lang="ru-RU" dirty="0"/>
              <a:t>при котором основным строительным блоком является объект или класс. В самом общем смысле объект — это сущность, извлекаемая из словаря предметной области или решения, а класс является описанием множества однотипных объектов. Каждый объект обладает идентичностью, состоянием и поведением.</a:t>
            </a:r>
          </a:p>
          <a:p>
            <a:r>
              <a:rPr lang="ru-RU" dirty="0"/>
              <a:t>Объектно-ориентированная технология моделирования программных систем, отражающая иерархию классов и объектов, является в настоящее время преобладающей для построения систем в различных областях, любой степени </a:t>
            </a:r>
            <a:r>
              <a:rPr lang="ru-RU" dirty="0" smtClean="0"/>
              <a:t>сложности.</a:t>
            </a:r>
            <a:endParaRPr lang="ru-RU" dirty="0"/>
          </a:p>
        </p:txBody>
      </p:sp>
    </p:spTree>
    <p:extLst>
      <p:ext uri="{BB962C8B-B14F-4D97-AF65-F5344CB8AC3E}">
        <p14:creationId xmlns:p14="http://schemas.microsoft.com/office/powerpoint/2010/main" val="1441174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 моделирования</a:t>
            </a:r>
            <a:endParaRPr lang="ru-RU" dirty="0"/>
          </a:p>
        </p:txBody>
      </p:sp>
      <p:sp>
        <p:nvSpPr>
          <p:cNvPr id="3" name="Объект 2"/>
          <p:cNvSpPr>
            <a:spLocks noGrp="1"/>
          </p:cNvSpPr>
          <p:nvPr>
            <p:ph idx="1"/>
          </p:nvPr>
        </p:nvSpPr>
        <p:spPr/>
        <p:txBody>
          <a:bodyPr/>
          <a:lstStyle/>
          <a:p>
            <a:r>
              <a:rPr lang="ru-RU" dirty="0"/>
              <a:t>Моделирование позволяет проследить путь от запросов пользователей к требованиям, модели и затем к коду и обратно, не теряя при этом наработок. При моделировании решают следующие задачи:</a:t>
            </a:r>
          </a:p>
          <a:p>
            <a:r>
              <a:rPr lang="ru-RU" dirty="0"/>
              <a:t>• определение структуры или поведения системы;</a:t>
            </a:r>
          </a:p>
          <a:p>
            <a:r>
              <a:rPr lang="ru-RU" dirty="0"/>
              <a:t>• получение шаблона, позволяющего сконструировать систему;</a:t>
            </a:r>
          </a:p>
          <a:p>
            <a:r>
              <a:rPr lang="ru-RU" dirty="0"/>
              <a:t>• документирование принимаемых решений на основе полученных моделей.</a:t>
            </a:r>
          </a:p>
          <a:p>
            <a:r>
              <a:rPr lang="ru-RU" dirty="0"/>
              <a:t>Особое значение имеет моделирование сложных систем, поскольку восприятие сложной системы как единого целого может исказить ее отдельные аспекты</a:t>
            </a:r>
            <a:r>
              <a:rPr lang="ru-RU" dirty="0" smtClean="0"/>
              <a:t>.</a:t>
            </a:r>
            <a:endParaRPr lang="ru-RU" dirty="0"/>
          </a:p>
        </p:txBody>
      </p:sp>
    </p:spTree>
    <p:extLst>
      <p:ext uri="{BB962C8B-B14F-4D97-AF65-F5344CB8AC3E}">
        <p14:creationId xmlns:p14="http://schemas.microsoft.com/office/powerpoint/2010/main" val="529093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Обеспечение </a:t>
            </a:r>
            <a:r>
              <a:rPr lang="ru-RU" dirty="0"/>
              <a:t>качества программного </a:t>
            </a:r>
            <a:r>
              <a:rPr lang="ru-RU" dirty="0" smtClean="0"/>
              <a:t>обеспечения</a:t>
            </a:r>
            <a:endParaRPr lang="ru-RU" dirty="0"/>
          </a:p>
        </p:txBody>
      </p:sp>
      <p:sp>
        <p:nvSpPr>
          <p:cNvPr id="3" name="Объект 2"/>
          <p:cNvSpPr>
            <a:spLocks noGrp="1"/>
          </p:cNvSpPr>
          <p:nvPr>
            <p:ph idx="1"/>
          </p:nvPr>
        </p:nvSpPr>
        <p:spPr/>
        <p:txBody>
          <a:bodyPr>
            <a:normAutofit lnSpcReduction="10000"/>
          </a:bodyPr>
          <a:lstStyle/>
          <a:p>
            <a:r>
              <a:rPr lang="ru-RU" dirty="0"/>
              <a:t>Обеспечение качества программного обеспечения </a:t>
            </a:r>
            <a:r>
              <a:rPr lang="ru-RU" dirty="0" smtClean="0"/>
              <a:t>(</a:t>
            </a:r>
            <a:r>
              <a:rPr lang="en-US" dirty="0"/>
              <a:t>Software Quality </a:t>
            </a:r>
            <a:r>
              <a:rPr lang="en-US" dirty="0" smtClean="0"/>
              <a:t>Assurance</a:t>
            </a:r>
            <a:r>
              <a:rPr lang="ru-RU" dirty="0" smtClean="0"/>
              <a:t>, SQA</a:t>
            </a:r>
            <a:r>
              <a:rPr lang="ru-RU" dirty="0"/>
              <a:t>) - это процесс, который обеспечивает соответствие разработанного программного обеспечения определенным или стандартизированным спецификациям качества и их соответствие. SQA - это непрерывный процесс в течение жизненного цикла разработки программного обеспечения (SDLC), который регулярно проверяет разработанное программное обеспечение, чтобы убедиться, что оно соответствует требуемым показателям качества</a:t>
            </a:r>
            <a:r>
              <a:rPr lang="ru-RU" dirty="0" smtClean="0"/>
              <a:t>.</a:t>
            </a:r>
            <a:endParaRPr lang="en-US" dirty="0" smtClean="0"/>
          </a:p>
          <a:p>
            <a:r>
              <a:rPr lang="ru-RU" dirty="0"/>
              <a:t> В настоящее время в программной инженерии имеется большое количество методов обеспечения качества программного обеспечения, которые соответствуют одному или нескольким стандартам, в частности стандартам ISO </a:t>
            </a:r>
            <a:r>
              <a:rPr lang="ru-RU" dirty="0" smtClean="0"/>
              <a:t>9000</a:t>
            </a:r>
            <a:r>
              <a:rPr lang="en-US" dirty="0" smtClean="0"/>
              <a:t>.</a:t>
            </a:r>
          </a:p>
          <a:p>
            <a:r>
              <a:rPr lang="ru-RU" dirty="0"/>
              <a:t>В соответствии со стандартом ISO/IEC 15504 v.2.5 (SPICE), обеспечение качества программного обеспечения является вспомогательным процессом, который должен обеспечить гарантию того, что рабочие продукты, действия и процессы разработки соответствуют требованиям ISO 15504. Требования IEEE в сфере обеспечения качества программного обеспечения изложены в группе стандартов IEEE </a:t>
            </a:r>
            <a:r>
              <a:rPr lang="ru-RU" dirty="0" err="1"/>
              <a:t>Standard</a:t>
            </a:r>
            <a:r>
              <a:rPr lang="ru-RU" dirty="0"/>
              <a:t> </a:t>
            </a:r>
            <a:r>
              <a:rPr lang="ru-RU" dirty="0" smtClean="0"/>
              <a:t>730—2014</a:t>
            </a:r>
            <a:r>
              <a:rPr lang="en-US" dirty="0"/>
              <a:t>.</a:t>
            </a:r>
            <a:endParaRPr lang="en-US" dirty="0" smtClean="0"/>
          </a:p>
        </p:txBody>
      </p:sp>
    </p:spTree>
    <p:extLst>
      <p:ext uri="{BB962C8B-B14F-4D97-AF65-F5344CB8AC3E}">
        <p14:creationId xmlns:p14="http://schemas.microsoft.com/office/powerpoint/2010/main" val="148185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Иные варианты определения</a:t>
            </a:r>
            <a:endParaRPr lang="ru-RU" dirty="0"/>
          </a:p>
        </p:txBody>
      </p:sp>
      <p:sp>
        <p:nvSpPr>
          <p:cNvPr id="3" name="Объект 2"/>
          <p:cNvSpPr>
            <a:spLocks noGrp="1"/>
          </p:cNvSpPr>
          <p:nvPr>
            <p:ph idx="1"/>
          </p:nvPr>
        </p:nvSpPr>
        <p:spPr/>
        <p:txBody>
          <a:bodyPr/>
          <a:lstStyle/>
          <a:p>
            <a:r>
              <a:rPr lang="ru-RU" dirty="0"/>
              <a:t>Архитектура – это</a:t>
            </a:r>
            <a:r>
              <a:rPr lang="ru-RU" dirty="0" smtClean="0"/>
              <a:t>:</a:t>
            </a:r>
          </a:p>
          <a:p>
            <a:r>
              <a:rPr lang="ru-RU" dirty="0" smtClean="0"/>
              <a:t>1</a:t>
            </a:r>
            <a:r>
              <a:rPr lang="ru-RU" dirty="0"/>
              <a:t>) набор значимых решений по поводу организации системы программного обеспечения</a:t>
            </a:r>
            <a:r>
              <a:rPr lang="ru-RU" dirty="0" smtClean="0"/>
              <a:t>;</a:t>
            </a:r>
          </a:p>
          <a:p>
            <a:r>
              <a:rPr lang="ru-RU" dirty="0" smtClean="0"/>
              <a:t>2</a:t>
            </a:r>
            <a:r>
              <a:rPr lang="ru-RU" dirty="0"/>
              <a:t>) набор структурных элементов и их интерфейсов, при помощи которых компонуется система, вместе с их поведением, определяемым во взаимодействии между этими элементами</a:t>
            </a:r>
            <a:r>
              <a:rPr lang="ru-RU" dirty="0" smtClean="0"/>
              <a:t>;</a:t>
            </a:r>
          </a:p>
          <a:p>
            <a:r>
              <a:rPr lang="ru-RU" dirty="0" smtClean="0"/>
              <a:t>3</a:t>
            </a:r>
            <a:r>
              <a:rPr lang="ru-RU" dirty="0"/>
              <a:t>) компоновка элементов в постепенно укрупняющиеся подсистемы, а также стиль архитектуры, который направляет эту организацию – элементы и их интерфейсы, взаимодействия и компоновку.</a:t>
            </a:r>
          </a:p>
        </p:txBody>
      </p:sp>
    </p:spTree>
    <p:extLst>
      <p:ext uri="{BB962C8B-B14F-4D97-AF65-F5344CB8AC3E}">
        <p14:creationId xmlns:p14="http://schemas.microsoft.com/office/powerpoint/2010/main" val="228157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Список стандартов, регламентирующих описание архитектуры</a:t>
            </a:r>
          </a:p>
        </p:txBody>
      </p:sp>
      <p:sp>
        <p:nvSpPr>
          <p:cNvPr id="3" name="Объект 2"/>
          <p:cNvSpPr>
            <a:spLocks noGrp="1"/>
          </p:cNvSpPr>
          <p:nvPr>
            <p:ph idx="1"/>
          </p:nvPr>
        </p:nvSpPr>
        <p:spPr/>
        <p:txBody>
          <a:bodyPr/>
          <a:lstStyle/>
          <a:p>
            <a:pPr lvl="0" fontAlgn="base"/>
            <a:r>
              <a:rPr lang="en-US" b="1" dirty="0" smtClean="0"/>
              <a:t>IEEE</a:t>
            </a:r>
            <a:r>
              <a:rPr lang="ru-RU" b="1" dirty="0" smtClean="0"/>
              <a:t> </a:t>
            </a:r>
            <a:r>
              <a:rPr lang="ru-RU" b="1" dirty="0"/>
              <a:t>1016-1998 </a:t>
            </a:r>
            <a:r>
              <a:rPr lang="en-US" b="1" dirty="0"/>
              <a:t>Recommended Practice for Software Design </a:t>
            </a:r>
            <a:r>
              <a:rPr lang="en-US" b="1" dirty="0" smtClean="0"/>
              <a:t>Descriptions</a:t>
            </a:r>
            <a:r>
              <a:rPr lang="ru-RU" dirty="0" smtClean="0"/>
              <a:t>(рекомендуемые </a:t>
            </a:r>
            <a:r>
              <a:rPr lang="ru-RU" dirty="0"/>
              <a:t>методы описаний проектных решений для ПО).</a:t>
            </a:r>
            <a:r>
              <a:rPr lang="ru-RU" b="1" dirty="0"/>
              <a:t> </a:t>
            </a:r>
            <a:endParaRPr lang="ru-RU" dirty="0"/>
          </a:p>
          <a:p>
            <a:pPr lvl="0" fontAlgn="base"/>
            <a:r>
              <a:rPr lang="en-US" b="1" dirty="0" smtClean="0"/>
              <a:t>IEEE </a:t>
            </a:r>
            <a:r>
              <a:rPr lang="en-US" b="1" dirty="0"/>
              <a:t>1471-2000 Recommended Practice for Architectural Description of </a:t>
            </a:r>
            <a:r>
              <a:rPr lang="en-US" b="1" dirty="0" smtClean="0"/>
              <a:t>Software-Intensive Systems </a:t>
            </a:r>
            <a:r>
              <a:rPr lang="en-US" dirty="0" smtClean="0"/>
              <a:t>(</a:t>
            </a:r>
            <a:r>
              <a:rPr lang="en-US" dirty="0" err="1"/>
              <a:t>рекомендуемые</a:t>
            </a:r>
            <a:r>
              <a:rPr lang="en-US" dirty="0"/>
              <a:t> </a:t>
            </a:r>
            <a:r>
              <a:rPr lang="en-US" dirty="0" err="1"/>
              <a:t>методы</a:t>
            </a:r>
            <a:r>
              <a:rPr lang="en-US" dirty="0"/>
              <a:t> </a:t>
            </a:r>
            <a:r>
              <a:rPr lang="en-US" dirty="0" err="1"/>
              <a:t>описания</a:t>
            </a:r>
            <a:r>
              <a:rPr lang="en-US" dirty="0"/>
              <a:t> </a:t>
            </a:r>
            <a:r>
              <a:rPr lang="en-US" dirty="0" err="1"/>
              <a:t>архитектуры</a:t>
            </a:r>
            <a:r>
              <a:rPr lang="en-US" dirty="0"/>
              <a:t> </a:t>
            </a:r>
            <a:r>
              <a:rPr lang="en-US" dirty="0" err="1"/>
              <a:t>программных</a:t>
            </a:r>
            <a:r>
              <a:rPr lang="en-US" dirty="0"/>
              <a:t> </a:t>
            </a:r>
            <a:r>
              <a:rPr lang="en-US" dirty="0" err="1"/>
              <a:t>систем</a:t>
            </a:r>
            <a:r>
              <a:rPr lang="en-US" dirty="0" smtClean="0"/>
              <a:t>).</a:t>
            </a:r>
            <a:endParaRPr lang="ru-RU" dirty="0"/>
          </a:p>
        </p:txBody>
      </p:sp>
    </p:spTree>
    <p:extLst>
      <p:ext uri="{BB962C8B-B14F-4D97-AF65-F5344CB8AC3E}">
        <p14:creationId xmlns:p14="http://schemas.microsoft.com/office/powerpoint/2010/main" val="120672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IEEE 1471</a:t>
            </a:r>
          </a:p>
        </p:txBody>
      </p:sp>
      <p:sp>
        <p:nvSpPr>
          <p:cNvPr id="3" name="Объект 2"/>
          <p:cNvSpPr>
            <a:spLocks noGrp="1"/>
          </p:cNvSpPr>
          <p:nvPr>
            <p:ph idx="1"/>
          </p:nvPr>
        </p:nvSpPr>
        <p:spPr>
          <a:xfrm>
            <a:off x="640080" y="1845734"/>
            <a:ext cx="11119104" cy="4646506"/>
          </a:xfrm>
        </p:spPr>
        <p:txBody>
          <a:bodyPr>
            <a:normAutofit/>
          </a:bodyPr>
          <a:lstStyle/>
          <a:p>
            <a:r>
              <a:rPr lang="ru-RU" dirty="0"/>
              <a:t>Стандарт IEEE 1471 отмечает необходимость использования архитектуры системы для решения следующих задач: </a:t>
            </a:r>
            <a:endParaRPr lang="ru-RU" dirty="0" smtClean="0"/>
          </a:p>
          <a:p>
            <a:r>
              <a:rPr lang="ru-RU" dirty="0" smtClean="0"/>
              <a:t>1</a:t>
            </a:r>
            <a:r>
              <a:rPr lang="ru-RU" dirty="0"/>
              <a:t>. </a:t>
            </a:r>
            <a:r>
              <a:rPr lang="ru-RU" dirty="0" smtClean="0"/>
              <a:t>Анализ </a:t>
            </a:r>
            <a:r>
              <a:rPr lang="ru-RU" dirty="0"/>
              <a:t>альтернативных проектов системы. </a:t>
            </a:r>
            <a:endParaRPr lang="ru-RU" dirty="0" smtClean="0"/>
          </a:p>
          <a:p>
            <a:r>
              <a:rPr lang="ru-RU" dirty="0" smtClean="0"/>
              <a:t>2</a:t>
            </a:r>
            <a:r>
              <a:rPr lang="ru-RU" dirty="0"/>
              <a:t>. </a:t>
            </a:r>
            <a:r>
              <a:rPr lang="ru-RU" dirty="0" smtClean="0"/>
              <a:t>Планирование </a:t>
            </a:r>
            <a:r>
              <a:rPr lang="ru-RU" dirty="0"/>
              <a:t>перепроектирования системы, внесения изменений в ее организацию.  </a:t>
            </a:r>
            <a:endParaRPr lang="ru-RU" dirty="0" smtClean="0"/>
          </a:p>
          <a:p>
            <a:r>
              <a:rPr lang="ru-RU" dirty="0" smtClean="0"/>
              <a:t>3</a:t>
            </a:r>
            <a:r>
              <a:rPr lang="ru-RU" dirty="0"/>
              <a:t>. Общение по поводу системы между различными организациями, вовлеченными в ее разработку, эксплуатацию, сопровождение, приобретающими систему или продающими ее. </a:t>
            </a:r>
            <a:endParaRPr lang="ru-RU" dirty="0" smtClean="0"/>
          </a:p>
          <a:p>
            <a:r>
              <a:rPr lang="ru-RU" dirty="0" smtClean="0"/>
              <a:t>4</a:t>
            </a:r>
            <a:r>
              <a:rPr lang="ru-RU" dirty="0"/>
              <a:t>. Выработка критериев приемки системы при ее сдаче в эксплуатацию.  </a:t>
            </a:r>
            <a:endParaRPr lang="ru-RU" dirty="0" smtClean="0"/>
          </a:p>
        </p:txBody>
      </p:sp>
    </p:spTree>
    <p:extLst>
      <p:ext uri="{BB962C8B-B14F-4D97-AF65-F5344CB8AC3E}">
        <p14:creationId xmlns:p14="http://schemas.microsoft.com/office/powerpoint/2010/main" val="4889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5. Разработка документации по ее использованию и сопровождению, включая обучающие и маркетинговые материалы. </a:t>
            </a:r>
          </a:p>
          <a:p>
            <a:r>
              <a:rPr lang="ru-RU" dirty="0"/>
              <a:t>6. Проектирование и разработка отдельных элементов системы. </a:t>
            </a:r>
          </a:p>
          <a:p>
            <a:r>
              <a:rPr lang="ru-RU" dirty="0"/>
              <a:t>7. Сопровождение, эксплуатация, управление конфигурациями и внесение изменений и поправок.  </a:t>
            </a:r>
          </a:p>
          <a:p>
            <a:r>
              <a:rPr lang="ru-RU" dirty="0"/>
              <a:t>8. Планирование бюджета и использования других ресурсов в проектах, связанных с разработкой, сопровождением или эксплуатацией системы.  </a:t>
            </a:r>
          </a:p>
          <a:p>
            <a:r>
              <a:rPr lang="ru-RU" dirty="0"/>
              <a:t>9. Проведение обзоров, анализ и оценка качества системы. </a:t>
            </a:r>
          </a:p>
        </p:txBody>
      </p:sp>
    </p:spTree>
    <p:extLst>
      <p:ext uri="{BB962C8B-B14F-4D97-AF65-F5344CB8AC3E}">
        <p14:creationId xmlns:p14="http://schemas.microsoft.com/office/powerpoint/2010/main" val="141515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Разработка </a:t>
            </a:r>
            <a:r>
              <a:rPr lang="ru-RU" dirty="0" smtClean="0"/>
              <a:t>архитектуры </a:t>
            </a:r>
            <a:r>
              <a:rPr lang="ru-RU" dirty="0"/>
              <a:t>на основе сценариев</a:t>
            </a:r>
            <a:endParaRPr lang="ru-RU" dirty="0"/>
          </a:p>
        </p:txBody>
      </p:sp>
      <p:sp>
        <p:nvSpPr>
          <p:cNvPr id="3" name="Объект 2"/>
          <p:cNvSpPr>
            <a:spLocks noGrp="1"/>
          </p:cNvSpPr>
          <p:nvPr>
            <p:ph idx="1"/>
          </p:nvPr>
        </p:nvSpPr>
        <p:spPr/>
        <p:txBody>
          <a:bodyPr/>
          <a:lstStyle/>
          <a:p>
            <a:pPr lvl="0" fontAlgn="base"/>
            <a:r>
              <a:rPr lang="ru-RU" dirty="0" smtClean="0"/>
              <a:t>1. </a:t>
            </a:r>
            <a:r>
              <a:rPr lang="en-US" dirty="0" err="1" smtClean="0"/>
              <a:t>Выделение</a:t>
            </a:r>
            <a:r>
              <a:rPr lang="en-US" dirty="0" smtClean="0"/>
              <a:t> </a:t>
            </a:r>
            <a:r>
              <a:rPr lang="en-US" dirty="0" err="1"/>
              <a:t>компонентов</a:t>
            </a:r>
            <a:r>
              <a:rPr lang="en-US" dirty="0"/>
              <a:t> </a:t>
            </a:r>
            <a:endParaRPr lang="ru-RU" dirty="0"/>
          </a:p>
          <a:p>
            <a:pPr lvl="1" fontAlgn="base"/>
            <a:r>
              <a:rPr lang="ru-RU" dirty="0"/>
              <a:t>Выбирается набор «основных» сценариев использования — наиболее существенных и выполняемых чаще других. </a:t>
            </a:r>
          </a:p>
          <a:p>
            <a:pPr lvl="1" fontAlgn="base"/>
            <a:r>
              <a:rPr lang="ru-RU" dirty="0"/>
              <a:t>Исходя из опыта проектировщиков, выбранного архитектурного стиля (см. следующую лекцию) и требований к переносимости и удобству сопровождения системы определяются компоненты, отвечающие за определенные действия в рамках этих сценариев, т.е. за решение определенных подзадач. </a:t>
            </a:r>
          </a:p>
          <a:p>
            <a:pPr lvl="1" fontAlgn="base"/>
            <a:r>
              <a:rPr lang="ru-RU" dirty="0"/>
              <a:t>Каждый сценарий использования системы представляется в виде последовательности обмена сообщениями между полученными компонентами. </a:t>
            </a:r>
          </a:p>
          <a:p>
            <a:pPr lvl="1" fontAlgn="base"/>
            <a:r>
              <a:rPr lang="ru-RU" dirty="0"/>
              <a:t>При возникновении дополнительных хорошо выделенных подзадач добавляются новые компоненты, и сценарии уточняются. </a:t>
            </a:r>
          </a:p>
          <a:p>
            <a:endParaRPr lang="ru-RU" dirty="0"/>
          </a:p>
        </p:txBody>
      </p:sp>
    </p:spTree>
    <p:extLst>
      <p:ext uri="{BB962C8B-B14F-4D97-AF65-F5344CB8AC3E}">
        <p14:creationId xmlns:p14="http://schemas.microsoft.com/office/powerpoint/2010/main" val="128519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lvl="0" fontAlgn="base"/>
            <a:r>
              <a:rPr lang="ru-RU" dirty="0" smtClean="0"/>
              <a:t>2. </a:t>
            </a:r>
            <a:r>
              <a:rPr lang="en-US" dirty="0" err="1" smtClean="0"/>
              <a:t>Определение</a:t>
            </a:r>
            <a:r>
              <a:rPr lang="en-US" dirty="0" smtClean="0"/>
              <a:t> </a:t>
            </a:r>
            <a:r>
              <a:rPr lang="en-US" dirty="0" err="1"/>
              <a:t>интерфейсов</a:t>
            </a:r>
            <a:r>
              <a:rPr lang="en-US" dirty="0"/>
              <a:t> </a:t>
            </a:r>
            <a:r>
              <a:rPr lang="en-US" dirty="0" err="1"/>
              <a:t>компонентов</a:t>
            </a:r>
            <a:r>
              <a:rPr lang="en-US" dirty="0"/>
              <a:t> </a:t>
            </a:r>
            <a:endParaRPr lang="ru-RU" dirty="0"/>
          </a:p>
          <a:p>
            <a:pPr lvl="1" fontAlgn="base"/>
            <a:r>
              <a:rPr lang="ru-RU" dirty="0"/>
              <a:t>Для каждого компонента в результате выделяется его интерфейс — набор сообщений, которые он принимает от других компонентов и посылает им. </a:t>
            </a:r>
          </a:p>
          <a:p>
            <a:pPr lvl="1" fontAlgn="base"/>
            <a:r>
              <a:rPr lang="ru-RU" dirty="0"/>
              <a:t>Рассматриваются «неосновные» сценарии, которые так же разбиваются на последовательности обмена сообщениями с использованием, по возможности, уже определенных интерфейсов. </a:t>
            </a:r>
          </a:p>
          <a:p>
            <a:pPr lvl="1" fontAlgn="base"/>
            <a:r>
              <a:rPr lang="ru-RU" dirty="0"/>
              <a:t>Если интерфейсы недостаточны, они расширяются. </a:t>
            </a:r>
          </a:p>
          <a:p>
            <a:pPr lvl="1" fontAlgn="base"/>
            <a:r>
              <a:rPr lang="ru-RU" dirty="0" err="1"/>
              <a:t>Еслиинтерфейс</a:t>
            </a:r>
            <a:r>
              <a:rPr lang="ru-RU" dirty="0"/>
              <a:t> компонента слишком велик, или компонент отвечает за слишком многое, он разбивается на более мелкие. </a:t>
            </a:r>
          </a:p>
        </p:txBody>
      </p:sp>
    </p:spTree>
    <p:extLst>
      <p:ext uri="{BB962C8B-B14F-4D97-AF65-F5344CB8AC3E}">
        <p14:creationId xmlns:p14="http://schemas.microsoft.com/office/powerpoint/2010/main" val="15955084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Ретро">
  <a:themeElements>
    <a:clrScheme name="Ретр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282</TotalTime>
  <Words>2775</Words>
  <Application>Microsoft Office PowerPoint</Application>
  <PresentationFormat>Широкоэкранный</PresentationFormat>
  <Paragraphs>106</Paragraphs>
  <Slides>33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33</vt:i4>
      </vt:variant>
    </vt:vector>
  </HeadingPairs>
  <TitlesOfParts>
    <vt:vector size="39" baseType="lpstr">
      <vt:lpstr>Arial</vt:lpstr>
      <vt:lpstr>Calibri</vt:lpstr>
      <vt:lpstr>Calibri Light</vt:lpstr>
      <vt:lpstr>Wingdings</vt:lpstr>
      <vt:lpstr>Тема Office</vt:lpstr>
      <vt:lpstr>Ретро</vt:lpstr>
      <vt:lpstr>6. Проектирование ПО </vt:lpstr>
      <vt:lpstr>Архитектура ПО</vt:lpstr>
      <vt:lpstr>Презентация PowerPoint</vt:lpstr>
      <vt:lpstr>Иные варианты определения</vt:lpstr>
      <vt:lpstr>Список стандартов, регламентирующих описание архитектуры</vt:lpstr>
      <vt:lpstr>IEEE 1471</vt:lpstr>
      <vt:lpstr>Презентация PowerPoint</vt:lpstr>
      <vt:lpstr>Разработка архитектуры на основе сценариев</vt:lpstr>
      <vt:lpstr>Презентация PowerPoint</vt:lpstr>
      <vt:lpstr>Презентация PowerPoint</vt:lpstr>
      <vt:lpstr>Метод анализа архитектуры</vt:lpstr>
      <vt:lpstr>Шаги SAAM</vt:lpstr>
      <vt:lpstr>Презентация PowerPoint</vt:lpstr>
      <vt:lpstr>Презентация PowerPoint</vt:lpstr>
      <vt:lpstr>Что влияет на архитектуру?</vt:lpstr>
      <vt:lpstr>Презентация PowerPoint</vt:lpstr>
      <vt:lpstr>На что влияет архитектура?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Визуальное моделирование</vt:lpstr>
      <vt:lpstr>Важность моделирования</vt:lpstr>
      <vt:lpstr>Модель</vt:lpstr>
      <vt:lpstr>Методы моделирования</vt:lpstr>
      <vt:lpstr>Задачи моделирования</vt:lpstr>
      <vt:lpstr>Обеспечение качества программного обеспечения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Проектирование ПО </dc:title>
  <dc:creator>Лилия Челищева</dc:creator>
  <cp:lastModifiedBy>Лилия Челищева</cp:lastModifiedBy>
  <cp:revision>10</cp:revision>
  <dcterms:created xsi:type="dcterms:W3CDTF">2022-09-07T22:46:52Z</dcterms:created>
  <dcterms:modified xsi:type="dcterms:W3CDTF">2022-09-08T03:35:04Z</dcterms:modified>
</cp:coreProperties>
</file>