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9" r:id="rId13"/>
    <p:sldId id="268" r:id="rId14"/>
    <p:sldId id="269" r:id="rId15"/>
    <p:sldId id="274" r:id="rId16"/>
    <p:sldId id="270" r:id="rId17"/>
    <p:sldId id="275" r:id="rId18"/>
    <p:sldId id="271" r:id="rId19"/>
    <p:sldId id="276" r:id="rId20"/>
    <p:sldId id="272" r:id="rId21"/>
    <p:sldId id="277" r:id="rId22"/>
    <p:sldId id="273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31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82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91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84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2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11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60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5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2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51494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51494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51494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00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19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4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7</a:t>
            </a:r>
            <a:r>
              <a:rPr lang="ru-RU" sz="4800" dirty="0"/>
              <a:t>. Принципы проектирования, обеспечивающие качество ПО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86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6656" y="1737360"/>
            <a:ext cx="11292840" cy="4518490"/>
          </a:xfrm>
        </p:spPr>
        <p:txBody>
          <a:bodyPr>
            <a:noAutofit/>
          </a:bodyPr>
          <a:lstStyle/>
          <a:p>
            <a:r>
              <a:rPr lang="ru-RU" dirty="0"/>
              <a:t>Из предыдущих правил и, косвенным образом, из критериев следуют пять принципов конструирования </a:t>
            </a:r>
            <a:r>
              <a:rPr lang="ru-RU" i="1" dirty="0"/>
              <a:t>ПО</a:t>
            </a:r>
            <a:r>
              <a:rPr lang="ru-RU" dirty="0" smtClean="0"/>
              <a:t>:</a:t>
            </a:r>
          </a:p>
          <a:p>
            <a:r>
              <a:rPr lang="ru-RU" b="1" dirty="0" smtClean="0"/>
              <a:t>Принцип </a:t>
            </a:r>
            <a:r>
              <a:rPr lang="ru-RU" b="1" dirty="0"/>
              <a:t>Лингвистических Модульных </a:t>
            </a:r>
            <a:r>
              <a:rPr lang="ru-RU" b="1" dirty="0" smtClean="0"/>
              <a:t>Единиц </a:t>
            </a:r>
            <a:r>
              <a:rPr lang="ru-RU" dirty="0" smtClean="0"/>
              <a:t>- Модули </a:t>
            </a:r>
            <a:r>
              <a:rPr lang="ru-RU" dirty="0"/>
              <a:t>должны соответствовать синтаксическим единицам используемого языка</a:t>
            </a:r>
            <a:r>
              <a:rPr lang="ru-RU" dirty="0" smtClean="0"/>
              <a:t>.</a:t>
            </a:r>
          </a:p>
          <a:p>
            <a:r>
              <a:rPr lang="ru-RU" b="1" dirty="0"/>
              <a:t>Принцип </a:t>
            </a:r>
            <a:r>
              <a:rPr lang="ru-RU" b="1" dirty="0" err="1" smtClean="0"/>
              <a:t>Самодокументирования</a:t>
            </a:r>
            <a:r>
              <a:rPr lang="ru-RU" b="1" dirty="0" smtClean="0"/>
              <a:t> </a:t>
            </a:r>
            <a:r>
              <a:rPr lang="ru-RU" dirty="0" smtClean="0"/>
              <a:t>- Разработчик </a:t>
            </a:r>
            <a:r>
              <a:rPr lang="ru-RU" dirty="0"/>
              <a:t>модуля должен стремиться к тому, чтобы вся информация о модуле содержалась в самом модуле</a:t>
            </a:r>
            <a:r>
              <a:rPr lang="ru-RU" dirty="0" smtClean="0"/>
              <a:t>.</a:t>
            </a:r>
          </a:p>
          <a:p>
            <a:r>
              <a:rPr lang="ru-RU" b="1" dirty="0"/>
              <a:t>Принцип Унифицированного </a:t>
            </a:r>
            <a:r>
              <a:rPr lang="ru-RU" b="1" dirty="0" smtClean="0"/>
              <a:t>Доступа </a:t>
            </a:r>
            <a:r>
              <a:rPr lang="ru-RU" dirty="0" smtClean="0"/>
              <a:t>- Все </a:t>
            </a:r>
            <a:r>
              <a:rPr lang="ru-RU" dirty="0"/>
              <a:t>службы, предоставляемые модулем, должны быть доступны в унифицированной нотации, которая не подведет вне зависимости от реализации, использующей память или вычисления</a:t>
            </a:r>
            <a:r>
              <a:rPr lang="ru-RU" dirty="0" smtClean="0"/>
              <a:t>.</a:t>
            </a:r>
          </a:p>
          <a:p>
            <a:r>
              <a:rPr lang="ru-RU" b="1" dirty="0"/>
              <a:t>Принцип </a:t>
            </a:r>
            <a:r>
              <a:rPr lang="ru-RU" b="1" dirty="0" smtClean="0"/>
              <a:t>Открыт-Закрыт </a:t>
            </a:r>
            <a:r>
              <a:rPr lang="ru-RU" dirty="0" smtClean="0"/>
              <a:t>- Модули </a:t>
            </a:r>
            <a:r>
              <a:rPr lang="ru-RU" dirty="0"/>
              <a:t>должны иметь возможность быть как открытыми, так и закрытыми</a:t>
            </a:r>
            <a:r>
              <a:rPr lang="ru-RU" dirty="0" smtClean="0"/>
              <a:t>.</a:t>
            </a:r>
          </a:p>
          <a:p>
            <a:r>
              <a:rPr lang="ru-RU" b="1" dirty="0"/>
              <a:t>Принцип Единственного </a:t>
            </a:r>
            <a:r>
              <a:rPr lang="ru-RU" b="1" dirty="0" smtClean="0"/>
              <a:t>Выбора </a:t>
            </a:r>
            <a:r>
              <a:rPr lang="ru-RU" dirty="0" smtClean="0"/>
              <a:t>- Всякий </a:t>
            </a:r>
            <a:r>
              <a:rPr lang="ru-RU" dirty="0"/>
              <a:t>раз, когда система программного обеспечения должна поддерживать множество альтернатив, их полный список должен быть известен только одному модулю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5142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</a:t>
            </a:r>
            <a:r>
              <a:rPr lang="en-US" dirty="0"/>
              <a:t>SOLID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SOLID</a:t>
            </a:r>
            <a:r>
              <a:rPr lang="ru-RU" sz="2400" dirty="0"/>
              <a:t> — это аббревиатура пяти основных принципов проектирования в объектно-ориентированном </a:t>
            </a:r>
            <a:r>
              <a:rPr lang="ru-RU" sz="2400" dirty="0" smtClean="0"/>
              <a:t>программировании. </a:t>
            </a:r>
            <a:r>
              <a:rPr lang="ru-RU" sz="2400" dirty="0"/>
              <a:t>Аббревиатура SOLID была предложена Робертом Мартином, автором нескольких книг, широко известных в сообществе </a:t>
            </a:r>
            <a:r>
              <a:rPr lang="ru-RU" sz="2400" dirty="0" smtClean="0"/>
              <a:t>разработчиков и членом </a:t>
            </a:r>
            <a:r>
              <a:rPr lang="en-US" sz="2400" dirty="0"/>
              <a:t>Agile Alliance</a:t>
            </a:r>
            <a:r>
              <a:rPr lang="ru-RU" sz="2400" dirty="0" smtClean="0"/>
              <a:t>. </a:t>
            </a:r>
            <a:r>
              <a:rPr lang="ru-RU" sz="2400" dirty="0"/>
              <a:t>Эти принципы позволяют строить на базе ООП масштабируемые и сопровождаемые программные продукты с понятной бизнес-логикой.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998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Необходимые термины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Модуль верхнего уровня</a:t>
            </a:r>
            <a:r>
              <a:rPr lang="ru-RU" sz="2400" dirty="0"/>
              <a:t> - класс, который выполняет действие с помощью инструмента.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b="1" dirty="0"/>
              <a:t>Модуль нижнего уровня</a:t>
            </a:r>
            <a:r>
              <a:rPr lang="ru-RU" sz="2400" dirty="0"/>
              <a:t> - инструмент, необходимый для выполнения действия.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b="1" dirty="0"/>
              <a:t>Абстракция</a:t>
            </a:r>
            <a:r>
              <a:rPr lang="ru-RU" sz="2400" dirty="0"/>
              <a:t> - интерфейс, который соединяет два класса (модуля).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b="1" dirty="0"/>
              <a:t>Детали</a:t>
            </a:r>
            <a:r>
              <a:rPr lang="ru-RU" sz="2400" dirty="0"/>
              <a:t> - то, как работает инструмент.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6968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Расшифровка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Single responsibility — </a:t>
            </a:r>
            <a:r>
              <a:rPr lang="ru-RU" sz="2400" dirty="0"/>
              <a:t>принцип единственной ответственности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Open-closed — </a:t>
            </a:r>
            <a:r>
              <a:rPr lang="ru-RU" sz="2400" dirty="0"/>
              <a:t>принцип открытости / закрытости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Liskov</a:t>
            </a:r>
            <a:r>
              <a:rPr lang="en-US" sz="2400" dirty="0"/>
              <a:t> substitution — </a:t>
            </a:r>
            <a:r>
              <a:rPr lang="ru-RU" sz="2400" dirty="0"/>
              <a:t>принцип подстановки Барбары Лисков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Interface segregation — </a:t>
            </a:r>
            <a:r>
              <a:rPr lang="ru-RU" sz="2400" dirty="0"/>
              <a:t>принцип разделения интерфейса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Dependency inversion — </a:t>
            </a:r>
            <a:r>
              <a:rPr lang="ru-RU" sz="2400" dirty="0"/>
              <a:t>принцип инверсии </a:t>
            </a:r>
            <a:r>
              <a:rPr lang="ru-RU" sz="2400" dirty="0" smtClean="0"/>
              <a:t>зависимостей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20648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S – </a:t>
            </a:r>
            <a:r>
              <a:rPr lang="ru-RU" dirty="0" err="1"/>
              <a:t>Single</a:t>
            </a:r>
            <a:r>
              <a:rPr lang="ru-RU" dirty="0"/>
              <a:t> </a:t>
            </a:r>
            <a:r>
              <a:rPr lang="ru-RU" dirty="0" err="1"/>
              <a:t>Responsibility</a:t>
            </a:r>
            <a:r>
              <a:rPr lang="ru-RU" dirty="0"/>
              <a:t> (Принцип единственной ответственности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2551178" cy="4299034"/>
          </a:xfrm>
        </p:spPr>
        <p:txBody>
          <a:bodyPr/>
          <a:lstStyle/>
          <a:p>
            <a:r>
              <a:rPr lang="ru-RU" i="1" dirty="0"/>
              <a:t>Каждый класс должен отвечать только за одну операцию.</a:t>
            </a:r>
            <a:endParaRPr lang="ru-RU" dirty="0"/>
          </a:p>
        </p:txBody>
      </p:sp>
      <p:pic>
        <p:nvPicPr>
          <p:cNvPr id="2054" name="Picture 6" descr="single-responsibilit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56" y="1754062"/>
            <a:ext cx="6912864" cy="491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92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принцип означает, что каждый класс или подобная структура в вашем коде должна отвечать только за одну цель. Все члены этого класса должны быть связаны одной целью. Наш класс не должен быть похож на швейцарский нож, в котором при изменении одного из членов нужно изменять весь инструментарий. Это не означает, что ваши классы должны содержать только один метод или свойство. Может быть много членов, если они относятся к единой ответственности.</a:t>
            </a:r>
          </a:p>
          <a:p>
            <a:r>
              <a:rPr lang="ru-RU" dirty="0"/>
              <a:t>Принцип единой ответственности дает нам хороший способ определения классов на этапе проектирования приложения и заставляет вас думать о всех способах изменения класса. Хорошее разделение обязанностей выполняется только тогда, когда имеется полная картина того, как приложение должно работать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391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— Open-Closed (</a:t>
            </a:r>
            <a:r>
              <a:rPr lang="ru-RU" dirty="0"/>
              <a:t>Принцип открытости-закрытости)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2167130" cy="4023360"/>
          </a:xfrm>
        </p:spPr>
        <p:txBody>
          <a:bodyPr/>
          <a:lstStyle/>
          <a:p>
            <a:r>
              <a:rPr lang="ru-RU" i="1" dirty="0"/>
              <a:t>Классы должны  быть  </a:t>
            </a:r>
            <a:r>
              <a:rPr lang="ru-RU" i="1" dirty="0" smtClean="0"/>
              <a:t>открыты для</a:t>
            </a:r>
            <a:r>
              <a:rPr lang="ru-RU" i="1" dirty="0"/>
              <a:t> расширения</a:t>
            </a:r>
            <a:r>
              <a:rPr lang="ru-RU" i="1" dirty="0" smtClean="0"/>
              <a:t>, но</a:t>
            </a:r>
            <a:r>
              <a:rPr lang="ru-RU" i="1" dirty="0"/>
              <a:t> </a:t>
            </a:r>
            <a:r>
              <a:rPr lang="ru-RU" i="1" dirty="0" smtClean="0"/>
              <a:t>закрыты для</a:t>
            </a:r>
            <a:r>
              <a:rPr lang="ru-RU" i="1" dirty="0"/>
              <a:t> модификации.</a:t>
            </a:r>
            <a:endParaRPr lang="ru-RU" dirty="0"/>
          </a:p>
        </p:txBody>
      </p:sp>
      <p:pic>
        <p:nvPicPr>
          <p:cNvPr id="3074" name="Picture 2" descr="open-close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917" y="1845734"/>
            <a:ext cx="7863008" cy="448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25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Главной концепцией данного принципа является то, что класс должен быть открыт для расширений, но закрыт от модификаций. </a:t>
            </a:r>
            <a:r>
              <a:rPr lang="ru-RU" dirty="0" smtClean="0"/>
              <a:t>Модуль </a:t>
            </a:r>
            <a:r>
              <a:rPr lang="ru-RU" dirty="0"/>
              <a:t>должен быть разработан так, чтобы новая функциональность могла быть добавлена только при создании новых требований. «Закрыт для модификации» означает, </a:t>
            </a:r>
            <a:r>
              <a:rPr lang="ru-RU" dirty="0" smtClean="0"/>
              <a:t>класс уже разработан, </a:t>
            </a:r>
            <a:r>
              <a:rPr lang="ru-RU" dirty="0"/>
              <a:t>и он прошел модульное тестирование. </a:t>
            </a:r>
            <a:r>
              <a:rPr lang="ru-RU" dirty="0" smtClean="0"/>
              <a:t>Класс можно менять только при нахождении ошибок. </a:t>
            </a:r>
            <a:r>
              <a:rPr lang="ru-RU" dirty="0"/>
              <a:t>Как говорится, класс должен быть открытым только для расширений и в C# </a:t>
            </a:r>
            <a:r>
              <a:rPr lang="ru-RU" dirty="0" smtClean="0"/>
              <a:t>для </a:t>
            </a:r>
            <a:r>
              <a:rPr lang="ru-RU" dirty="0"/>
              <a:t>этого </a:t>
            </a:r>
            <a:r>
              <a:rPr lang="ru-RU" dirty="0" smtClean="0"/>
              <a:t>можно использовать наследование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0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L — </a:t>
            </a:r>
            <a:r>
              <a:rPr lang="ru-RU" dirty="0" err="1"/>
              <a:t>Liskov</a:t>
            </a:r>
            <a:r>
              <a:rPr lang="ru-RU" dirty="0"/>
              <a:t> </a:t>
            </a:r>
            <a:r>
              <a:rPr lang="ru-RU" dirty="0" err="1"/>
              <a:t>Substitution</a:t>
            </a:r>
            <a:r>
              <a:rPr lang="ru-RU" dirty="0"/>
              <a:t> (Принцип подстановки Барбары Лисков)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2359154" cy="4023360"/>
          </a:xfrm>
        </p:spPr>
        <p:txBody>
          <a:bodyPr/>
          <a:lstStyle/>
          <a:p>
            <a:r>
              <a:rPr lang="ru-RU" i="1" dirty="0"/>
              <a:t>Если П является подтипом Т, то любые объекты типа Т, присутствующие в программе, могут заменяться объектами типа П без негативных последствий для функциональности программы.</a:t>
            </a:r>
            <a:endParaRPr lang="ru-RU" dirty="0"/>
          </a:p>
        </p:txBody>
      </p:sp>
      <p:pic>
        <p:nvPicPr>
          <p:cNvPr id="4098" name="Picture 2" descr="liskov-substituti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395" y="1737360"/>
            <a:ext cx="6027391" cy="529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15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означает следующее. Если у нас есть класс B, являющийся подклассом класса A, у нас должна быть возможность передать объект класса B любому методу, который ожидает объект класса A, причем этот метод не должен выдать в таком случае какой-то странный </a:t>
            </a:r>
            <a:r>
              <a:rPr lang="ru-RU" dirty="0" err="1"/>
              <a:t>output</a:t>
            </a:r>
            <a:r>
              <a:rPr lang="ru-RU" dirty="0"/>
              <a:t>.</a:t>
            </a:r>
          </a:p>
          <a:p>
            <a:r>
              <a:rPr lang="ru-RU" dirty="0"/>
              <a:t>Это ожидаемое поведение, потому что когда мы используем наследование, мы предполагаем, что дочерний класс наследует все, что есть у суперкласса. Дочерний класс расширяет поведение, но никогда не сужает его.</a:t>
            </a:r>
          </a:p>
          <a:p>
            <a:r>
              <a:rPr lang="ru-RU" dirty="0"/>
              <a:t>Если класс не подчиняется принципу подстановки Барбары Лисков, это приводит к неприятным ошибкам, которые трудно обнаружить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49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Модульность — это наиболее общая демонстрация разделения понятий. Программная система делится на именуемые и адресуемые </a:t>
            </a:r>
            <a:r>
              <a:rPr lang="ru-RU" dirty="0" smtClean="0"/>
              <a:t>компоненты, </a:t>
            </a:r>
            <a:r>
              <a:rPr lang="ru-RU" dirty="0"/>
              <a:t>часто называемые модулями, которые затем интегрируются для совместного решения </a:t>
            </a:r>
            <a:r>
              <a:rPr lang="ru-RU" dirty="0" smtClean="0"/>
              <a:t>проблемы.</a:t>
            </a:r>
            <a:endParaRPr lang="ru-RU" dirty="0"/>
          </a:p>
          <a:p>
            <a:r>
              <a:rPr lang="ru-RU" dirty="0"/>
              <a:t>Модуль — фрагмент </a:t>
            </a:r>
            <a:r>
              <a:rPr lang="ru-RU" dirty="0" smtClean="0"/>
              <a:t>программного </a:t>
            </a:r>
            <a:r>
              <a:rPr lang="ru-RU" dirty="0"/>
              <a:t>текста, являющийся строительным блоком для физической структуры системы. Как </a:t>
            </a:r>
            <a:r>
              <a:rPr lang="ru-RU" dirty="0" smtClean="0"/>
              <a:t>правило, </a:t>
            </a:r>
            <a:r>
              <a:rPr lang="ru-RU" dirty="0"/>
              <a:t>модуль состоит из интерфейсной части и части-реализации.</a:t>
            </a:r>
          </a:p>
          <a:p>
            <a:r>
              <a:rPr lang="ru-RU" dirty="0"/>
              <a:t>Модульность — свойство системы, которая может </a:t>
            </a:r>
            <a:r>
              <a:rPr lang="ru-RU" dirty="0" smtClean="0"/>
              <a:t>подвергаться </a:t>
            </a:r>
            <a:r>
              <a:rPr lang="ru-RU" dirty="0"/>
              <a:t>декомпозиции на ряд внутренне связанных и слабо зависящих друг от друга модулей.</a:t>
            </a:r>
          </a:p>
          <a:p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определению</a:t>
            </a:r>
            <a:r>
              <a:rPr lang="en-US" dirty="0"/>
              <a:t> Г. </a:t>
            </a:r>
            <a:r>
              <a:rPr lang="en-US" dirty="0" err="1"/>
              <a:t>Майерса</a:t>
            </a:r>
            <a:r>
              <a:rPr lang="en-US" dirty="0"/>
              <a:t> </a:t>
            </a:r>
            <a:r>
              <a:rPr lang="en-US" dirty="0" err="1"/>
              <a:t>модульность</a:t>
            </a:r>
            <a:r>
              <a:rPr lang="en-US" dirty="0"/>
              <a:t> — </a:t>
            </a:r>
            <a:r>
              <a:rPr lang="en-US" dirty="0" err="1"/>
              <a:t>свойство</a:t>
            </a:r>
            <a:r>
              <a:rPr lang="en-US" dirty="0"/>
              <a:t> ПО, </a:t>
            </a:r>
            <a:r>
              <a:rPr lang="en-US" dirty="0" err="1"/>
              <a:t>обеспечивающее</a:t>
            </a:r>
            <a:r>
              <a:rPr lang="en-US" dirty="0"/>
              <a:t> </a:t>
            </a:r>
            <a:r>
              <a:rPr lang="en-US" dirty="0" err="1"/>
              <a:t>интеллектуальную</a:t>
            </a:r>
            <a:r>
              <a:rPr lang="en-US" dirty="0"/>
              <a:t> </a:t>
            </a:r>
            <a:r>
              <a:rPr lang="en-US" dirty="0" err="1"/>
              <a:t>возможность</a:t>
            </a:r>
            <a:r>
              <a:rPr lang="en-US" dirty="0"/>
              <a:t> </a:t>
            </a:r>
            <a:r>
              <a:rPr lang="en-US" dirty="0" err="1"/>
              <a:t>создания</a:t>
            </a:r>
            <a:r>
              <a:rPr lang="en-US" dirty="0"/>
              <a:t> </a:t>
            </a:r>
            <a:r>
              <a:rPr lang="en-US" dirty="0" err="1"/>
              <a:t>сколь</a:t>
            </a:r>
            <a:r>
              <a:rPr lang="en-US" dirty="0"/>
              <a:t> </a:t>
            </a:r>
            <a:r>
              <a:rPr lang="en-US" dirty="0" err="1"/>
              <a:t>угодно</a:t>
            </a:r>
            <a:r>
              <a:rPr lang="en-US" dirty="0"/>
              <a:t> </a:t>
            </a:r>
            <a:r>
              <a:rPr lang="en-US" dirty="0" err="1"/>
              <a:t>сложной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548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— Interface Segregation (</a:t>
            </a:r>
            <a:r>
              <a:rPr lang="ru-RU" dirty="0"/>
              <a:t>Принцип разделения интерфейсов)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5320" y="1845734"/>
            <a:ext cx="1959864" cy="4023360"/>
          </a:xfrm>
        </p:spPr>
        <p:txBody>
          <a:bodyPr/>
          <a:lstStyle/>
          <a:p>
            <a:r>
              <a:rPr lang="ru-RU" i="1" dirty="0"/>
              <a:t>Не следует ставить клиент в зависимость от методов, которые он не использует.</a:t>
            </a:r>
            <a:endParaRPr lang="ru-RU" dirty="0"/>
          </a:p>
        </p:txBody>
      </p:sp>
      <p:pic>
        <p:nvPicPr>
          <p:cNvPr id="5122" name="Picture 2" descr="interface-segregati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184" y="1737360"/>
            <a:ext cx="9396636" cy="470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576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293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При нарушении этого принципа клиент, использующий некоторый интерфейс со всеми его методами, зависит от методов, которыми не пользуется, и поэтому оказывается восприимчив к изменениям в этих методах. В итоге мы приходим к жесткой зависимости между различными частями интерфейса, которые могут быть не связаны при его реализации.</a:t>
            </a:r>
          </a:p>
          <a:p>
            <a:r>
              <a:rPr lang="ru-RU" dirty="0"/>
              <a:t>Техники для выявления нарушения этого принципа: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Слишком большие интерфейсы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Компоненты в интерфейсах слабо согласованы (перекликается с принципом единой ответственности)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Методы без реализации (перекликается с принципом Лисков</a:t>
            </a:r>
          </a:p>
          <a:p>
            <a:r>
              <a:rPr lang="ru-RU" dirty="0"/>
              <a:t>В этом случае интерфейс класса разделяется на отдельные части, которые составляют раздельные интерфейсы. Затем эти интерфейсы независимо друг от друга могут применяться и изменяться. В итоге применение принципа разделения интерфейсов делает систему слабосвязанной, и тем самым ее легче модифицировать и обновлять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886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D — </a:t>
            </a:r>
            <a:r>
              <a:rPr lang="ru-RU" dirty="0" err="1"/>
              <a:t>Dependency</a:t>
            </a:r>
            <a:r>
              <a:rPr lang="ru-RU" dirty="0"/>
              <a:t> </a:t>
            </a:r>
            <a:r>
              <a:rPr lang="ru-RU" dirty="0" err="1"/>
              <a:t>Inversion</a:t>
            </a:r>
            <a:r>
              <a:rPr lang="ru-RU" dirty="0"/>
              <a:t> (Принцип инверсии зависимостей)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2467725" cy="4023360"/>
          </a:xfrm>
        </p:spPr>
        <p:txBody>
          <a:bodyPr/>
          <a:lstStyle/>
          <a:p>
            <a:r>
              <a:rPr lang="ru-RU" i="1" dirty="0"/>
              <a:t>Модули верхнего уровня не должны зависеть от модулей нижнего уровня. И те, и другие должны зависеть от абстракций. Абстракции не должны зависеть от деталей. Детали должны зависеть от абстракций.</a:t>
            </a:r>
            <a:endParaRPr lang="ru-RU" dirty="0"/>
          </a:p>
        </p:txBody>
      </p:sp>
      <p:pic>
        <p:nvPicPr>
          <p:cNvPr id="6146" name="Picture 2" descr="dependency-inversi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347" y="1737359"/>
            <a:ext cx="7986531" cy="496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945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2435" y="1845733"/>
            <a:ext cx="11100121" cy="4740262"/>
          </a:xfrm>
        </p:spPr>
        <p:txBody>
          <a:bodyPr>
            <a:noAutofit/>
          </a:bodyPr>
          <a:lstStyle/>
          <a:p>
            <a:r>
              <a:rPr lang="ru-RU" sz="2100" dirty="0"/>
              <a:t>Данный принцип гласит, что, во-первых, классы высокого уровня не должны зависеть от низкоуровневых классов. При этом оба должны зависеть от абстракций. Во-вторых, абстракции не должны зависеть от деталей, но детали должны зависеть от абстракций. Классы высокого уровня реализуют бизнес-правила или логику в системе (приложении). Низкоуровневые классы занимаются более подробными операциями, другими словами, они могут заниматься записью информации в базу данных или передачей сообщений в операционную систему или службы и т.п.</a:t>
            </a:r>
          </a:p>
          <a:p>
            <a:r>
              <a:rPr lang="ru-RU" sz="2100" dirty="0"/>
              <a:t>Говорят, что высокоуровневый класс, который имеет зависимость от классов низкого уровня или какого-либо другого класса и много знает о других классах, с которыми он взаимодействует, тесно связан. Когда класс явно знает о дизайне и реализации другого класса, возникает риск того, что изменения в одном классе нарушат другой класс.</a:t>
            </a:r>
          </a:p>
          <a:p>
            <a:r>
              <a:rPr lang="ru-RU" sz="2100" dirty="0"/>
              <a:t>Поэтому следует держать эти высокоуровневые и низкоуровневые классы слабо связанными, насколько возможно. Чтобы сделать это, нужно сделать их зависимыми от абстракций, а не друг от друга</a:t>
            </a:r>
            <a:r>
              <a:rPr lang="ru-RU" sz="2100" dirty="0" smtClean="0"/>
              <a:t>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247726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Модульный метод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проектирования, который можно называть "модульным", должен удовлетворять пяти основным требованиям: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Декомпозиции (</a:t>
            </a:r>
            <a:r>
              <a:rPr lang="en-US" dirty="0"/>
              <a:t>decomposability).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Композиции (</a:t>
            </a:r>
            <a:r>
              <a:rPr lang="en-US" i="1" dirty="0"/>
              <a:t>composability</a:t>
            </a:r>
            <a:r>
              <a:rPr lang="en-US" dirty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Понятности (</a:t>
            </a:r>
            <a:r>
              <a:rPr lang="en-US" dirty="0"/>
              <a:t>understandability).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Непрерывности (</a:t>
            </a:r>
            <a:r>
              <a:rPr lang="en-US" dirty="0"/>
              <a:t>continuity).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Защищенности (</a:t>
            </a:r>
            <a:r>
              <a:rPr lang="en-US" dirty="0"/>
              <a:t>protection).</a:t>
            </a:r>
          </a:p>
        </p:txBody>
      </p:sp>
    </p:spTree>
    <p:extLst>
      <p:ext uri="{BB962C8B-B14F-4D97-AF65-F5344CB8AC3E}">
        <p14:creationId xmlns:p14="http://schemas.microsoft.com/office/powerpoint/2010/main" val="78856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Метод проектирования удовлетворяет критерию Декомпозиции, если он помогает разложить задачу на несколько менее сложных подзадач, объединяемых простой структурой, и настолько независимых, что в дальнейшем можно отдельно продолжить работу над каждой из них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Такой процесс часто будет циклическим, поскольку каждая подзадача может оказаться достаточно сложной и потребует дальнейшего разложения.</a:t>
            </a:r>
          </a:p>
        </p:txBody>
      </p:sp>
      <p:pic>
        <p:nvPicPr>
          <p:cNvPr id="1026" name="Picture 2" descr="Декомпозиция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816266"/>
            <a:ext cx="4937125" cy="208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93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Модульная Композиция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Метод удовлетворяет критерию Модульной Композиции, если он обеспечивает разработку элементов программного продукта, свободно объединяемых между собой для получения новых систем, быть может, в среде, отличающейся от той, для которой эти элементы первоначально разрабатывались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Композиция определяет процесс, обратный декомпозиции: элементы программного продукта извлекаются из того контекста, для которого они были первоначально предназначены, для использования их вновь в ином контексте.</a:t>
            </a:r>
          </a:p>
        </p:txBody>
      </p:sp>
      <p:pic>
        <p:nvPicPr>
          <p:cNvPr id="7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961475"/>
            <a:ext cx="4937125" cy="17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8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Модульная Понятность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удовлетворяет критерию Модульной Понятности, если он помогает получить такую программу, читая которую можно понять содержание каждого модуля, не зная текста остальных, или, в худшем случае, ознакомившись лишь с некоторыми из них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Важность этого критерия следует из его влияния на процесс сопровождения программного продукта. Почти все действия по сопровождению программы, как неизбежные, так и не столь неизбежные, связаны с глубоким пониманием ее элементов. Метод едва ли может называться модульным, если тот, кто читает программный текст, не в состоянии понять его смысл.</a:t>
            </a:r>
          </a:p>
        </p:txBody>
      </p:sp>
    </p:spTree>
    <p:extLst>
      <p:ext uri="{BB962C8B-B14F-4D97-AF65-F5344CB8AC3E}">
        <p14:creationId xmlns:p14="http://schemas.microsoft.com/office/powerpoint/2010/main" val="41749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Модульная Непрерывность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удовлетворяет критерию Модульной Непрерывности, если незначительное изменение спецификаций разработанной системы приведет к изменению одного или небольшого числа модулей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Этот критерий непосредственно связан с критерием расширяемости. Как подчеркивалось в предыдущей лекции, внесение изменений является неотъемлемой частью процесса разработки программного продукта. Соответствующие требования к программе будут неминуемо изменяться в ходе разработки. Непрерывность означает, что небольшие изменения будут воздействовать только на отдельные модули в структуре системы, а не на всю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399847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Модульная Защищенность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удовлетворяет критерию Модульной Защищенности, если он приводит к архитектуре системы, в которой аварийная ситуация, возникшая во время выполнения модуля, ограничится только этим модулем, или, в худшем случае, распространится лишь на несколько соседних модулей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Вопрос об отказах и ошибках является основным в программной инженерии. Сейчас речь идет об ошибках периода исполнения программы, связанных с аппаратными прерываниями, ошибочными входными данными или исчерпанием необходимых ресурсов (например, из-за недостаточного объема памяти). Критерий защищенности направлен не на предотвращение или исправление ошибок, а на проблему, непосредственно связанную с модульностью - распространением ошибок в модульной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133295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876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Из рассмотренных критериев следуют пять правил, которые должны соблюдаться, чтобы обеспечить </a:t>
            </a:r>
            <a:r>
              <a:rPr lang="ru-RU" i="1" dirty="0"/>
              <a:t>модульность</a:t>
            </a:r>
            <a:r>
              <a:rPr lang="ru-RU" dirty="0" smtClean="0"/>
              <a:t>:</a:t>
            </a:r>
          </a:p>
          <a:p>
            <a:r>
              <a:rPr lang="ru-RU" b="1" dirty="0" smtClean="0"/>
              <a:t>Прямое отображение </a:t>
            </a:r>
            <a:r>
              <a:rPr lang="ru-RU" dirty="0" smtClean="0"/>
              <a:t>- Модульная </a:t>
            </a:r>
            <a:r>
              <a:rPr lang="ru-RU" dirty="0"/>
              <a:t>структура, создаваемая в процессе конструирования ПО, должна оставаться совместимой с модульной структурой, создаваемой в процессе моделирования проблемной области.</a:t>
            </a:r>
          </a:p>
          <a:p>
            <a:r>
              <a:rPr lang="ru-RU" b="1" dirty="0" smtClean="0"/>
              <a:t>Минимум интерфейсов </a:t>
            </a:r>
            <a:r>
              <a:rPr lang="ru-RU" dirty="0" smtClean="0"/>
              <a:t>- Каждый </a:t>
            </a:r>
            <a:r>
              <a:rPr lang="ru-RU" dirty="0"/>
              <a:t>модуль должен поддерживать связь с возможно меньшим числом других модулей</a:t>
            </a:r>
            <a:r>
              <a:rPr lang="ru-RU" dirty="0" smtClean="0"/>
              <a:t>.</a:t>
            </a:r>
          </a:p>
          <a:p>
            <a:r>
              <a:rPr lang="ru-RU" b="1" dirty="0"/>
              <a:t>Слабая связность </a:t>
            </a:r>
            <a:r>
              <a:rPr lang="ru-RU" b="1" dirty="0" smtClean="0"/>
              <a:t>интерфейсов </a:t>
            </a:r>
            <a:r>
              <a:rPr lang="ru-RU" dirty="0" smtClean="0"/>
              <a:t>- Если </a:t>
            </a:r>
            <a:r>
              <a:rPr lang="ru-RU" dirty="0"/>
              <a:t>два модуля общаются между собой, то они должны обмениваться как можно меньшим объемом информации</a:t>
            </a:r>
            <a:r>
              <a:rPr lang="ru-RU" dirty="0" smtClean="0"/>
              <a:t>.</a:t>
            </a:r>
          </a:p>
          <a:p>
            <a:r>
              <a:rPr lang="ru-RU" b="1" dirty="0"/>
              <a:t>Явные </a:t>
            </a:r>
            <a:r>
              <a:rPr lang="ru-RU" b="1" dirty="0" smtClean="0"/>
              <a:t>интерфейсы </a:t>
            </a:r>
            <a:r>
              <a:rPr lang="ru-RU" dirty="0" smtClean="0"/>
              <a:t>- Всякое </a:t>
            </a:r>
            <a:r>
              <a:rPr lang="ru-RU" dirty="0"/>
              <a:t>общение двух модулей A и B между собой должно быть очевидным и отражаться в тексте A и/или B</a:t>
            </a:r>
            <a:r>
              <a:rPr lang="ru-RU" dirty="0" smtClean="0"/>
              <a:t>.</a:t>
            </a:r>
          </a:p>
          <a:p>
            <a:r>
              <a:rPr lang="ru-RU" b="1" dirty="0"/>
              <a:t>Скрытие </a:t>
            </a:r>
            <a:r>
              <a:rPr lang="ru-RU" b="1" dirty="0" smtClean="0"/>
              <a:t>информации </a:t>
            </a:r>
            <a:r>
              <a:rPr lang="ru-RU" dirty="0" smtClean="0"/>
              <a:t>- Разработчик </a:t>
            </a:r>
            <a:r>
              <a:rPr lang="ru-RU" dirty="0"/>
              <a:t>каждого модуля должен выбрать некоторое подмножество свойств модуля в качестве официальной информации о модуле, доступной авторам клиентских модулей.</a:t>
            </a:r>
          </a:p>
        </p:txBody>
      </p:sp>
    </p:spTree>
    <p:extLst>
      <p:ext uri="{BB962C8B-B14F-4D97-AF65-F5344CB8AC3E}">
        <p14:creationId xmlns:p14="http://schemas.microsoft.com/office/powerpoint/2010/main" val="290101346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1385</Words>
  <Application>Microsoft Office PowerPoint</Application>
  <PresentationFormat>Широкоэкранный</PresentationFormat>
  <Paragraphs>77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Ретро</vt:lpstr>
      <vt:lpstr>7. Принципы проектирования, обеспечивающие качество ПО</vt:lpstr>
      <vt:lpstr>Модульность</vt:lpstr>
      <vt:lpstr>Модульный метод</vt:lpstr>
      <vt:lpstr>Декомпозиция</vt:lpstr>
      <vt:lpstr>Модульная Композиция</vt:lpstr>
      <vt:lpstr>Модульная Понятность</vt:lpstr>
      <vt:lpstr>Модульная Непрерывность</vt:lpstr>
      <vt:lpstr>Модульная Защищенность</vt:lpstr>
      <vt:lpstr>Правила</vt:lpstr>
      <vt:lpstr>Принципы</vt:lpstr>
      <vt:lpstr>Принципы SOLID</vt:lpstr>
      <vt:lpstr>Необходимые термины</vt:lpstr>
      <vt:lpstr>Расшифровка</vt:lpstr>
      <vt:lpstr>S – Single Responsibility (Принцип единственной ответственности)</vt:lpstr>
      <vt:lpstr>Презентация PowerPoint</vt:lpstr>
      <vt:lpstr>O — Open-Closed (Принцип открытости-закрытости)</vt:lpstr>
      <vt:lpstr>Презентация PowerPoint</vt:lpstr>
      <vt:lpstr>L — Liskov Substitution (Принцип подстановки Барбары Лисков)</vt:lpstr>
      <vt:lpstr>Презентация PowerPoint</vt:lpstr>
      <vt:lpstr>I — Interface Segregation (Принцип разделения интерфейсов)</vt:lpstr>
      <vt:lpstr>Презентация PowerPoint</vt:lpstr>
      <vt:lpstr>D — Dependency Inversion (Принцип инверсии зависимостей)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Принципы проектирования, обеспечивающие качество ПО</dc:title>
  <dc:creator>Лилия Челищева</dc:creator>
  <cp:lastModifiedBy>Лилия Челищева</cp:lastModifiedBy>
  <cp:revision>6</cp:revision>
  <dcterms:created xsi:type="dcterms:W3CDTF">2022-09-07T22:46:52Z</dcterms:created>
  <dcterms:modified xsi:type="dcterms:W3CDTF">2022-09-08T04:06:41Z</dcterms:modified>
</cp:coreProperties>
</file>