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5" r:id="rId2"/>
    <p:sldId id="312" r:id="rId3"/>
    <p:sldId id="313" r:id="rId4"/>
    <p:sldId id="314" r:id="rId5"/>
    <p:sldId id="286" r:id="rId6"/>
    <p:sldId id="287" r:id="rId7"/>
    <p:sldId id="288" r:id="rId8"/>
    <p:sldId id="289" r:id="rId9"/>
    <p:sldId id="290" r:id="rId10"/>
    <p:sldId id="291" r:id="rId11"/>
    <p:sldId id="292" r:id="rId12"/>
    <p:sldId id="293" r:id="rId13"/>
    <p:sldId id="296" r:id="rId14"/>
    <p:sldId id="297" r:id="rId15"/>
    <p:sldId id="298" r:id="rId16"/>
    <p:sldId id="299" r:id="rId17"/>
    <p:sldId id="301" r:id="rId18"/>
    <p:sldId id="300" r:id="rId19"/>
    <p:sldId id="308" r:id="rId20"/>
    <p:sldId id="303" r:id="rId21"/>
    <p:sldId id="304" r:id="rId22"/>
    <p:sldId id="305" r:id="rId23"/>
    <p:sldId id="307" r:id="rId24"/>
    <p:sldId id="309" r:id="rId25"/>
    <p:sldId id="310" r:id="rId26"/>
    <p:sldId id="315" r:id="rId27"/>
    <p:sldId id="311" r:id="rId28"/>
    <p:sldId id="316" r:id="rId29"/>
    <p:sldId id="317" r:id="rId3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55190E0-6299-4B85-A219-AAA14466BC76}" type="datetimeFigureOut">
              <a:rPr kumimoji="0" lang="ru-RU"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16.09.2022</a:t>
            </a:fld>
            <a:endParaRPr kumimoji="0" lang="ru-RU"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110FD-67B6-4BFA-9D33-FE71FE9DF4B4}" type="slidenum">
              <a:rPr kumimoji="0" lang="ru-RU"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187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55190E0-6299-4B85-A219-AAA14466BC76}" type="datetimeFigureOut">
              <a:rPr kumimoji="0" lang="ru-RU"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16.09.2022</a:t>
            </a:fld>
            <a:endParaRPr kumimoji="0" lang="ru-RU"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110FD-67B6-4BFA-9D33-FE71FE9DF4B4}" type="slidenum">
              <a:rPr kumimoji="0" lang="ru-RU"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0628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55190E0-6299-4B85-A219-AAA14466BC76}" type="datetimeFigureOut">
              <a:rPr kumimoji="0" lang="ru-RU"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16.09.2022</a:t>
            </a:fld>
            <a:endParaRPr kumimoji="0" lang="ru-RU"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110FD-67B6-4BFA-9D33-FE71FE9DF4B4}" type="slidenum">
              <a:rPr kumimoji="0" lang="ru-RU"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40907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55190E0-6299-4B85-A219-AAA14466BC76}" type="datetimeFigureOut">
              <a:rPr kumimoji="0" lang="ru-RU"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16.09.2022</a:t>
            </a:fld>
            <a:endParaRPr kumimoji="0" lang="ru-RU"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110FD-67B6-4BFA-9D33-FE71FE9DF4B4}" type="slidenum">
              <a:rPr kumimoji="0" lang="ru-RU"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0005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55190E0-6299-4B85-A219-AAA14466BC76}" type="datetimeFigureOut">
              <a:rPr kumimoji="0" lang="ru-RU"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16.09.2022</a:t>
            </a:fld>
            <a:endParaRPr kumimoji="0" lang="ru-RU"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110FD-67B6-4BFA-9D33-FE71FE9DF4B4}" type="slidenum">
              <a:rPr kumimoji="0" lang="ru-RU"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877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55190E0-6299-4B85-A219-AAA14466BC76}" type="datetimeFigureOut">
              <a:rPr kumimoji="0" lang="ru-RU"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16.09.2022</a:t>
            </a:fld>
            <a:endParaRPr kumimoji="0" lang="ru-RU"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110FD-67B6-4BFA-9D33-FE71FE9DF4B4}" type="slidenum">
              <a:rPr kumimoji="0" lang="ru-RU"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6561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097280" y="2582334"/>
            <a:ext cx="4937760" cy="3378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17920" y="2582334"/>
            <a:ext cx="4937760" cy="3378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55190E0-6299-4B85-A219-AAA14466BC76}" type="datetimeFigureOut">
              <a:rPr kumimoji="0" lang="ru-RU"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16.09.2022</a:t>
            </a:fld>
            <a:endParaRPr kumimoji="0" lang="ru-RU"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110FD-67B6-4BFA-9D33-FE71FE9DF4B4}" type="slidenum">
              <a:rPr kumimoji="0" lang="ru-RU"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5529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55190E0-6299-4B85-A219-AAA14466BC76}" type="datetimeFigureOut">
              <a:rPr kumimoji="0" lang="ru-RU"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16.09.2022</a:t>
            </a:fld>
            <a:endParaRPr kumimoji="0" lang="ru-RU"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110FD-67B6-4BFA-9D33-FE71FE9DF4B4}" type="slidenum">
              <a:rPr kumimoji="0" lang="ru-RU"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7355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55190E0-6299-4B85-A219-AAA14466BC76}" type="datetimeFigureOut">
              <a:rPr kumimoji="0" lang="ru-RU"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16.09.2022</a:t>
            </a:fld>
            <a:endParaRPr kumimoji="0" lang="ru-RU"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lvl1pPr>
              <a:defRPr>
                <a:solidFill>
                  <a:srgbClr val="FFFFFF"/>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110FD-67B6-4BFA-9D33-FE71FE9DF4B4}" type="slidenum">
              <a:rPr kumimoji="0" lang="ru-RU"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1744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755190E0-6299-4B85-A219-AAA14466BC76}" type="datetimeFigureOut">
              <a:rPr kumimoji="0" lang="ru-RU"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16.09.2022</a:t>
            </a:fld>
            <a:endParaRPr kumimoji="0" lang="ru-RU"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all" spc="0" normalizeH="0" baseline="0" noProof="0">
              <a:ln>
                <a:noFill/>
              </a:ln>
              <a:solidFill>
                <a:srgbClr val="514949"/>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58110FD-67B6-4BFA-9D33-FE71FE9DF4B4}" type="slidenum">
              <a:rPr kumimoji="0" lang="ru-RU" sz="1050" b="0" i="0" u="none" strike="noStrike" kern="1200" cap="none" spc="0" normalizeH="0" baseline="0" noProof="0" smtClean="0">
                <a:ln>
                  <a:noFill/>
                </a:ln>
                <a:solidFill>
                  <a:srgbClr val="514949"/>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050" b="0" i="0" u="none" strike="noStrike" kern="1200" cap="none" spc="0" normalizeH="0" baseline="0" noProof="0">
              <a:ln>
                <a:noFill/>
              </a:ln>
              <a:solidFill>
                <a:srgbClr val="514949"/>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3685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55190E0-6299-4B85-A219-AAA14466BC76}" type="datetimeFigureOut">
              <a:rPr kumimoji="0" lang="ru-RU"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16.09.2022</a:t>
            </a:fld>
            <a:endParaRPr kumimoji="0" lang="ru-RU"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all" spc="0" normalizeH="0" baseline="0" noProof="0" dirty="0">
              <a:ln>
                <a:noFill/>
              </a:ln>
              <a:solidFill>
                <a:srgbClr val="FFFFFF"/>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110FD-67B6-4BFA-9D33-FE71FE9DF4B4}" type="slidenum">
              <a:rPr kumimoji="0" lang="ru-RU"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979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755190E0-6299-4B85-A219-AAA14466BC76}" type="datetimeFigureOut">
              <a:rPr kumimoji="0" lang="ru-RU"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16.09.2022</a:t>
            </a:fld>
            <a:endParaRPr kumimoji="0" lang="ru-RU"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58110FD-67B6-4BFA-9D33-FE71FE9DF4B4}" type="slidenum">
              <a:rPr kumimoji="0" lang="ru-RU"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13698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8. Оценка </a:t>
            </a:r>
            <a:r>
              <a:rPr lang="ru-RU" dirty="0"/>
              <a:t>сложности проекта разработки</a:t>
            </a:r>
          </a:p>
        </p:txBody>
      </p:sp>
      <p:sp>
        <p:nvSpPr>
          <p:cNvPr id="5" name="Текст 4"/>
          <p:cNvSpPr>
            <a:spLocks noGrp="1"/>
          </p:cNvSpPr>
          <p:nvPr>
            <p:ph type="body" idx="1"/>
          </p:nvPr>
        </p:nvSpPr>
        <p:spPr/>
        <p:txBody>
          <a:bodyPr/>
          <a:lstStyle/>
          <a:p>
            <a:endParaRPr lang="ru-RU"/>
          </a:p>
        </p:txBody>
      </p:sp>
    </p:spTree>
    <p:extLst>
      <p:ext uri="{BB962C8B-B14F-4D97-AF65-F5344CB8AC3E}">
        <p14:creationId xmlns:p14="http://schemas.microsoft.com/office/powerpoint/2010/main" val="4184713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Пять признаков сложной системы</a:t>
            </a:r>
          </a:p>
        </p:txBody>
      </p:sp>
      <p:sp>
        <p:nvSpPr>
          <p:cNvPr id="3" name="Объект 2"/>
          <p:cNvSpPr>
            <a:spLocks noGrp="1"/>
          </p:cNvSpPr>
          <p:nvPr>
            <p:ph idx="1"/>
          </p:nvPr>
        </p:nvSpPr>
        <p:spPr/>
        <p:txBody>
          <a:bodyPr>
            <a:normAutofit fontScale="85000" lnSpcReduction="10000"/>
          </a:bodyPr>
          <a:lstStyle/>
          <a:p>
            <a:r>
              <a:rPr lang="ru-RU" dirty="0"/>
              <a:t>1. Сложные системы часто являются иерархическими и состоят из взаимозависимых подсистем, которые в свою очередь также могут быть разделены на подсистемы, и т.д., вплоть до самого низкого уровня.</a:t>
            </a:r>
          </a:p>
          <a:p>
            <a:r>
              <a:rPr lang="ru-RU" dirty="0"/>
              <a:t>Многие сложные системы имеют почти разложимую иерархическую структуру, является главным фактором, позволяющим нам понять, описать и даже "увидеть" такие системы и их части. Скорее всего, мы можем понять лишь те системы, которые имеют иерархическую структуру. Архитектура сложных систем складывается и из компонентов, и из иерархических отношений этих компонентов.</a:t>
            </a:r>
          </a:p>
          <a:p>
            <a:r>
              <a:rPr lang="ru-RU" dirty="0"/>
              <a:t>2. Выбор, какие компоненты в данной системе считаются элементарными, относительно произволен и в большой степени оставляется на усмотрение исследователя. Низший уровень для одного наблюдателя может оказаться достаточно высоким для другого.</a:t>
            </a:r>
          </a:p>
          <a:p>
            <a:r>
              <a:rPr lang="ru-RU" dirty="0"/>
              <a:t>3. </a:t>
            </a:r>
            <a:r>
              <a:rPr lang="ru-RU" dirty="0" err="1"/>
              <a:t>Внутрикомпонентная</a:t>
            </a:r>
            <a:r>
              <a:rPr lang="ru-RU" dirty="0"/>
              <a:t> связь обычно сильнее, чем связь между компонентами. Это обстоятельство позволяет отделять "высокочастотные" взаимодействия внутри компонентов от "низкочастотной" динамики взаимодействия между компонентами.</a:t>
            </a:r>
          </a:p>
          <a:p>
            <a:r>
              <a:rPr lang="ru-RU" dirty="0"/>
              <a:t>Это различие </a:t>
            </a:r>
            <a:r>
              <a:rPr lang="ru-RU" dirty="0" err="1"/>
              <a:t>внутрикомпонентных</a:t>
            </a:r>
            <a:r>
              <a:rPr lang="ru-RU" dirty="0"/>
              <a:t> и межкомпонентных взаимодействий обуславливает разделение функций между частями системы и дает возможность относительно изолированно изучать каждую часть</a:t>
            </a:r>
            <a:r>
              <a:rPr lang="ru-RU" dirty="0" smtClean="0"/>
              <a:t>.</a:t>
            </a:r>
            <a:endParaRPr lang="ru-RU" dirty="0"/>
          </a:p>
        </p:txBody>
      </p:sp>
    </p:spTree>
    <p:extLst>
      <p:ext uri="{BB962C8B-B14F-4D97-AF65-F5344CB8AC3E}">
        <p14:creationId xmlns:p14="http://schemas.microsoft.com/office/powerpoint/2010/main" val="3207956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lnSpcReduction="10000"/>
          </a:bodyPr>
          <a:lstStyle/>
          <a:p>
            <a:r>
              <a:rPr lang="ru-RU" dirty="0"/>
              <a:t>4. Иерархические системы обычно состоят из немногих типов подсистем, по-разному скомбинированных и организованных.</a:t>
            </a:r>
          </a:p>
          <a:p>
            <a:r>
              <a:rPr lang="ru-RU" dirty="0"/>
              <a:t>Иными словами, разные сложные системы содержат одинаковые структурные части. Эти части могут использовать общие более мелкие компоненты, такие как клетки, или более крупные структуры, типа сосудистых систем, имеющиеся и у растений, и у животных.</a:t>
            </a:r>
          </a:p>
          <a:p>
            <a:r>
              <a:rPr lang="ru-RU" dirty="0"/>
              <a:t>5. Любая работающая сложная система является результатом развития работавшей более простой </a:t>
            </a:r>
            <a:r>
              <a:rPr lang="ru-RU" dirty="0" smtClean="0"/>
              <a:t>системы. </a:t>
            </a:r>
            <a:r>
              <a:rPr lang="ru-RU" dirty="0"/>
              <a:t>Сложная система, спроектированная "с нуля", никогда не заработает. Следует начинать с работающей простой системы.</a:t>
            </a:r>
          </a:p>
          <a:p>
            <a:r>
              <a:rPr lang="ru-RU" dirty="0"/>
              <a:t>В процессе развития системы объекты, первоначально </a:t>
            </a:r>
            <a:r>
              <a:rPr lang="ru-RU" dirty="0" err="1"/>
              <a:t>рассматривавшиеся</a:t>
            </a:r>
            <a:r>
              <a:rPr lang="ru-RU" dirty="0"/>
              <a:t> как сложные, становятся элементарными, и из них строятся более сложные системы. Более того, невозможно сразу правильно создать элементарные объекты: с ними надо сначала повозиться, чтобы больше узнать о реальном поведении системы, и затем уже совершенствовать их</a:t>
            </a:r>
            <a:r>
              <a:rPr lang="ru-RU" dirty="0" smtClean="0"/>
              <a:t>.</a:t>
            </a:r>
            <a:endParaRPr lang="ru-RU" dirty="0"/>
          </a:p>
        </p:txBody>
      </p:sp>
    </p:spTree>
    <p:extLst>
      <p:ext uri="{BB962C8B-B14F-4D97-AF65-F5344CB8AC3E}">
        <p14:creationId xmlns:p14="http://schemas.microsoft.com/office/powerpoint/2010/main" val="364646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Распределение </a:t>
            </a:r>
            <a:r>
              <a:rPr lang="ru-RU" dirty="0" smtClean="0"/>
              <a:t>затрат</a:t>
            </a:r>
            <a:endParaRPr lang="ru-RU" dirty="0"/>
          </a:p>
        </p:txBody>
      </p:sp>
      <p:sp>
        <p:nvSpPr>
          <p:cNvPr id="3" name="Объект 2"/>
          <p:cNvSpPr>
            <a:spLocks noGrp="1"/>
          </p:cNvSpPr>
          <p:nvPr>
            <p:ph idx="1"/>
          </p:nvPr>
        </p:nvSpPr>
        <p:spPr/>
        <p:txBody>
          <a:bodyPr/>
          <a:lstStyle/>
          <a:p>
            <a:r>
              <a:rPr lang="ru-RU" dirty="0" smtClean="0"/>
              <a:t>Наблюдаемый последние годы рост </a:t>
            </a:r>
            <a:r>
              <a:rPr lang="ru-RU" dirty="0"/>
              <a:t>спроса на ПС предъявляет существенные требования к инженерному проектированию. Требования эти двоякого рода: во-первых, существенно повысить производительность труда при разработке ПО и, во-вторых, повысить эффективность сопровождения программного </a:t>
            </a:r>
            <a:r>
              <a:rPr lang="ru-RU" dirty="0" smtClean="0"/>
              <a:t>продукта. </a:t>
            </a:r>
            <a:r>
              <a:rPr lang="ru-RU" dirty="0"/>
              <a:t>Последнее особенно важно, поскольку сопровождение требует больших затрат, чем </a:t>
            </a:r>
            <a:r>
              <a:rPr lang="ru-RU" dirty="0" smtClean="0"/>
              <a:t>разработка. </a:t>
            </a:r>
            <a:r>
              <a:rPr lang="ru-RU" dirty="0"/>
              <a:t>В частности, ещё по данным 80-х годов прошлого века, приведённым Б. </a:t>
            </a:r>
            <a:r>
              <a:rPr lang="ru-RU" dirty="0" smtClean="0"/>
              <a:t>Боэмом, </a:t>
            </a:r>
            <a:r>
              <a:rPr lang="ru-RU" dirty="0"/>
              <a:t>среднее распределение затрат по 477 системам обработки данных оказалось следующим: разработка - 43,7 %, сопровождение - 48,8 %, другие работы - 7,9 %.</a:t>
            </a:r>
          </a:p>
        </p:txBody>
      </p:sp>
    </p:spTree>
    <p:extLst>
      <p:ext uri="{BB962C8B-B14F-4D97-AF65-F5344CB8AC3E}">
        <p14:creationId xmlns:p14="http://schemas.microsoft.com/office/powerpoint/2010/main" val="186350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Оценка стоимости проекта</a:t>
            </a:r>
            <a:endParaRPr lang="ru-RU" dirty="0"/>
          </a:p>
        </p:txBody>
      </p:sp>
      <p:sp>
        <p:nvSpPr>
          <p:cNvPr id="3" name="Объект 2"/>
          <p:cNvSpPr>
            <a:spLocks noGrp="1"/>
          </p:cNvSpPr>
          <p:nvPr>
            <p:ph idx="1"/>
          </p:nvPr>
        </p:nvSpPr>
        <p:spPr/>
        <p:txBody>
          <a:bodyPr>
            <a:normAutofit/>
          </a:bodyPr>
          <a:lstStyle/>
          <a:p>
            <a:r>
              <a:rPr lang="ru-RU" dirty="0"/>
              <a:t>Основные виды ресурсов, используемых в любом проекте, </a:t>
            </a:r>
            <a:r>
              <a:rPr lang="ru-RU" dirty="0" smtClean="0"/>
              <a:t>следующие:</a:t>
            </a:r>
            <a:endParaRPr lang="ru-RU" dirty="0"/>
          </a:p>
          <a:p>
            <a:pPr>
              <a:buFont typeface="Wingdings" panose="05000000000000000000" pitchFamily="2" charset="2"/>
              <a:buChar char="Ø"/>
            </a:pPr>
            <a:r>
              <a:rPr lang="ru-RU" dirty="0" smtClean="0"/>
              <a:t>Время.</a:t>
            </a:r>
          </a:p>
          <a:p>
            <a:pPr>
              <a:buFont typeface="Wingdings" panose="05000000000000000000" pitchFamily="2" charset="2"/>
              <a:buChar char="Ø"/>
            </a:pPr>
            <a:r>
              <a:rPr lang="ru-RU" dirty="0"/>
              <a:t>Бюджет</a:t>
            </a:r>
            <a:r>
              <a:rPr lang="ru-RU" dirty="0" smtClean="0"/>
              <a:t>.</a:t>
            </a:r>
          </a:p>
          <a:p>
            <a:pPr>
              <a:buFont typeface="Wingdings" panose="05000000000000000000" pitchFamily="2" charset="2"/>
              <a:buChar char="Ø"/>
            </a:pPr>
            <a:r>
              <a:rPr lang="ru-RU" dirty="0"/>
              <a:t>Персонал</a:t>
            </a:r>
            <a:r>
              <a:rPr lang="ru-RU" dirty="0" smtClean="0"/>
              <a:t>.</a:t>
            </a:r>
          </a:p>
          <a:p>
            <a:pPr>
              <a:buFont typeface="Wingdings" panose="05000000000000000000" pitchFamily="2" charset="2"/>
              <a:buChar char="Ø"/>
            </a:pPr>
            <a:r>
              <a:rPr lang="ru-RU" dirty="0"/>
              <a:t>Используемое оборудование, инструменты, материалы, и т.п</a:t>
            </a:r>
            <a:r>
              <a:rPr lang="ru-RU" dirty="0" smtClean="0"/>
              <a:t>.</a:t>
            </a:r>
          </a:p>
          <a:p>
            <a:pPr marL="0" indent="0">
              <a:buNone/>
            </a:pPr>
            <a:r>
              <a:rPr lang="ru-RU" dirty="0"/>
              <a:t>Одним из главных параметров, входящих в стоимость разработки программных продуктов, является трудоемкость (трудозатраты). К ним относятся юридические, организационно-технические, экономические или другие процедуры, позволяющие оценить полученный продукт</a:t>
            </a:r>
            <a:r>
              <a:rPr lang="ru-RU" dirty="0" smtClean="0"/>
              <a:t>.</a:t>
            </a:r>
            <a:endParaRPr lang="ru-RU" dirty="0"/>
          </a:p>
        </p:txBody>
      </p:sp>
    </p:spTree>
    <p:extLst>
      <p:ext uri="{BB962C8B-B14F-4D97-AF65-F5344CB8AC3E}">
        <p14:creationId xmlns:p14="http://schemas.microsoft.com/office/powerpoint/2010/main" val="4041046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Подходы к оценке стоимости</a:t>
            </a:r>
            <a:endParaRPr lang="ru-RU" dirty="0"/>
          </a:p>
        </p:txBody>
      </p:sp>
      <p:sp>
        <p:nvSpPr>
          <p:cNvPr id="3" name="Объект 2"/>
          <p:cNvSpPr>
            <a:spLocks noGrp="1"/>
          </p:cNvSpPr>
          <p:nvPr>
            <p:ph idx="1"/>
          </p:nvPr>
        </p:nvSpPr>
        <p:spPr/>
        <p:txBody>
          <a:bodyPr>
            <a:normAutofit fontScale="85000" lnSpcReduction="10000"/>
          </a:bodyPr>
          <a:lstStyle/>
          <a:p>
            <a:r>
              <a:rPr lang="ru-RU" dirty="0" smtClean="0"/>
              <a:t>Российские </a:t>
            </a:r>
            <a:r>
              <a:rPr lang="ru-RU" dirty="0"/>
              <a:t>экономисты ориентируются в оценке стоимости ПО на три основных подхода</a:t>
            </a:r>
            <a:r>
              <a:rPr lang="ru-RU" dirty="0" smtClean="0"/>
              <a:t>:</a:t>
            </a:r>
            <a:endParaRPr lang="ru-RU" dirty="0"/>
          </a:p>
          <a:p>
            <a:pPr>
              <a:buFont typeface="Wingdings" panose="05000000000000000000" pitchFamily="2" charset="2"/>
              <a:buChar char="Ø"/>
            </a:pPr>
            <a:r>
              <a:rPr lang="ru-RU" dirty="0"/>
              <a:t>доходный (</a:t>
            </a:r>
            <a:r>
              <a:rPr lang="ru-RU" dirty="0" err="1"/>
              <a:t>Income</a:t>
            </a:r>
            <a:r>
              <a:rPr lang="ru-RU" dirty="0"/>
              <a:t> </a:t>
            </a:r>
            <a:r>
              <a:rPr lang="ru-RU" dirty="0" err="1"/>
              <a:t>Approach</a:t>
            </a:r>
            <a:r>
              <a:rPr lang="ru-RU" dirty="0"/>
              <a:t>);</a:t>
            </a:r>
          </a:p>
          <a:p>
            <a:pPr>
              <a:buFont typeface="Wingdings" panose="05000000000000000000" pitchFamily="2" charset="2"/>
              <a:buChar char="Ø"/>
            </a:pPr>
            <a:r>
              <a:rPr lang="ru-RU" dirty="0"/>
              <a:t>сравнительный (</a:t>
            </a:r>
            <a:r>
              <a:rPr lang="ru-RU" dirty="0" err="1"/>
              <a:t>Market</a:t>
            </a:r>
            <a:r>
              <a:rPr lang="ru-RU" dirty="0"/>
              <a:t> </a:t>
            </a:r>
            <a:r>
              <a:rPr lang="ru-RU" dirty="0" err="1"/>
              <a:t>Approach</a:t>
            </a:r>
            <a:r>
              <a:rPr lang="ru-RU" dirty="0"/>
              <a:t>);</a:t>
            </a:r>
          </a:p>
          <a:p>
            <a:pPr>
              <a:buFont typeface="Wingdings" panose="05000000000000000000" pitchFamily="2" charset="2"/>
              <a:buChar char="Ø"/>
            </a:pPr>
            <a:r>
              <a:rPr lang="ru-RU" dirty="0"/>
              <a:t>затратный (</a:t>
            </a:r>
            <a:r>
              <a:rPr lang="ru-RU" dirty="0" err="1"/>
              <a:t>Asset</a:t>
            </a:r>
            <a:r>
              <a:rPr lang="ru-RU" dirty="0"/>
              <a:t> </a:t>
            </a:r>
            <a:r>
              <a:rPr lang="ru-RU" dirty="0" err="1"/>
              <a:t>Based</a:t>
            </a:r>
            <a:r>
              <a:rPr lang="ru-RU" dirty="0"/>
              <a:t> </a:t>
            </a:r>
            <a:r>
              <a:rPr lang="ru-RU" dirty="0" err="1"/>
              <a:t>Approach</a:t>
            </a:r>
            <a:r>
              <a:rPr lang="ru-RU" dirty="0"/>
              <a:t>).</a:t>
            </a:r>
          </a:p>
          <a:p>
            <a:r>
              <a:rPr lang="ru-RU" dirty="0"/>
              <a:t>Сущность доходного подхода состоит в определении ожидаемого дохода от применения продукта, сравнительного - на сопоставлении программного обеспечения с аналогичными объектами, стоимость которых уже известна. В качестве такого объекта выбирается продукт со схожими экономическими, техническими, материальными и другими показателями. В основе подхода лежит положение о том, что рациональный покупатель не станет приобретать объект дороже, чем стоит аналогичный объект, который равен по полезности оцениваемому. Процедура оценки состоит в разделении программного продукта на элементы, которые сравниваются попарно</a:t>
            </a:r>
            <a:r>
              <a:rPr lang="ru-RU" dirty="0" smtClean="0"/>
              <a:t>.</a:t>
            </a:r>
            <a:endParaRPr lang="ru-RU" dirty="0"/>
          </a:p>
          <a:p>
            <a:r>
              <a:rPr lang="ru-RU" dirty="0"/>
              <a:t>Затратный подход учитывает совокупность затрат, которые необходимы для замены либо воспроизводства оцениваемого продукта с учетом его устаревания. При этом на оценку стоимости объекта влияют стоимость разработки его точной копии с использованием аналогичных технологий и материалов</a:t>
            </a:r>
            <a:r>
              <a:rPr lang="ru-RU" dirty="0" smtClean="0"/>
              <a:t>.</a:t>
            </a:r>
            <a:endParaRPr lang="ru-RU" dirty="0"/>
          </a:p>
        </p:txBody>
      </p:sp>
    </p:spTree>
    <p:extLst>
      <p:ext uri="{BB962C8B-B14F-4D97-AF65-F5344CB8AC3E}">
        <p14:creationId xmlns:p14="http://schemas.microsoft.com/office/powerpoint/2010/main" val="2697795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Классификация методов оценки </a:t>
            </a:r>
            <a:r>
              <a:rPr lang="ru-RU" dirty="0" smtClean="0"/>
              <a:t>ПО</a:t>
            </a:r>
            <a:endParaRPr lang="ru-RU" dirty="0"/>
          </a:p>
        </p:txBody>
      </p:sp>
      <p:sp>
        <p:nvSpPr>
          <p:cNvPr id="3" name="Объект 2"/>
          <p:cNvSpPr>
            <a:spLocks noGrp="1"/>
          </p:cNvSpPr>
          <p:nvPr>
            <p:ph idx="1"/>
          </p:nvPr>
        </p:nvSpPr>
        <p:spPr/>
        <p:txBody>
          <a:bodyPr>
            <a:normAutofit/>
          </a:bodyPr>
          <a:lstStyle/>
          <a:p>
            <a:r>
              <a:rPr lang="ru-RU" dirty="0"/>
              <a:t>Особенность разработки программного обеспечения заключается в большой доле трудозатрат. В связи с этим в процессе оценки важную роль играет показатель трудоемкости. По расчетам стоимости программ существует большое количество исследований. Большой вклад в развитие данного направления внес американский профессор Барри Боэм (</a:t>
            </a:r>
            <a:r>
              <a:rPr lang="ru-RU" dirty="0" err="1"/>
              <a:t>Barry</a:t>
            </a:r>
            <a:r>
              <a:rPr lang="ru-RU" dirty="0"/>
              <a:t> </a:t>
            </a:r>
            <a:r>
              <a:rPr lang="ru-RU" dirty="0" err="1"/>
              <a:t>Boehm</a:t>
            </a:r>
            <a:r>
              <a:rPr lang="ru-RU" dirty="0"/>
              <a:t>). Ученый классифицировал основные алгоритмы определения затрат, представив несколько методов:</a:t>
            </a:r>
          </a:p>
          <a:p>
            <a:pPr>
              <a:buFont typeface="Wingdings" panose="05000000000000000000" pitchFamily="2" charset="2"/>
              <a:buChar char="Ø"/>
            </a:pPr>
            <a:r>
              <a:rPr lang="ru-RU" dirty="0"/>
              <a:t>экспертных оценок;</a:t>
            </a:r>
          </a:p>
          <a:p>
            <a:pPr>
              <a:buFont typeface="Wingdings" panose="05000000000000000000" pitchFamily="2" charset="2"/>
              <a:buChar char="Ø"/>
            </a:pPr>
            <a:r>
              <a:rPr lang="ru-RU" dirty="0"/>
              <a:t>аналогий;</a:t>
            </a:r>
          </a:p>
          <a:p>
            <a:pPr>
              <a:buFont typeface="Wingdings" panose="05000000000000000000" pitchFamily="2" charset="2"/>
              <a:buChar char="Ø"/>
            </a:pPr>
            <a:r>
              <a:rPr lang="ru-RU" dirty="0"/>
              <a:t>исследовательские и эмпирические;</a:t>
            </a:r>
          </a:p>
          <a:p>
            <a:pPr>
              <a:buFont typeface="Wingdings" panose="05000000000000000000" pitchFamily="2" charset="2"/>
              <a:buChar char="Ø"/>
            </a:pPr>
            <a:r>
              <a:rPr lang="ru-RU" dirty="0"/>
              <a:t>алгоритмического моделирования;</a:t>
            </a:r>
          </a:p>
          <a:p>
            <a:pPr>
              <a:buFont typeface="Wingdings" panose="05000000000000000000" pitchFamily="2" charset="2"/>
              <a:buChar char="Ø"/>
            </a:pPr>
            <a:r>
              <a:rPr lang="ru-RU" dirty="0"/>
              <a:t>динамические</a:t>
            </a:r>
            <a:r>
              <a:rPr lang="ru-RU" dirty="0" smtClean="0"/>
              <a:t>;</a:t>
            </a:r>
            <a:endParaRPr lang="ru-RU" dirty="0"/>
          </a:p>
        </p:txBody>
      </p:sp>
    </p:spTree>
    <p:extLst>
      <p:ext uri="{BB962C8B-B14F-4D97-AF65-F5344CB8AC3E}">
        <p14:creationId xmlns:p14="http://schemas.microsoft.com/office/powerpoint/2010/main" val="1189915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a:buFont typeface="Wingdings" panose="05000000000000000000" pitchFamily="2" charset="2"/>
              <a:buChar char="Ø"/>
            </a:pPr>
            <a:r>
              <a:rPr lang="ru-RU" dirty="0" smtClean="0"/>
              <a:t>функциональных </a:t>
            </a:r>
            <a:r>
              <a:rPr lang="ru-RU" dirty="0"/>
              <a:t>точек;</a:t>
            </a:r>
          </a:p>
          <a:p>
            <a:pPr>
              <a:buFont typeface="Wingdings" panose="05000000000000000000" pitchFamily="2" charset="2"/>
              <a:buChar char="Ø"/>
            </a:pPr>
            <a:r>
              <a:rPr lang="ru-RU" dirty="0"/>
              <a:t>имитационного моделирования;</a:t>
            </a:r>
          </a:p>
          <a:p>
            <a:pPr>
              <a:buFont typeface="Wingdings" panose="05000000000000000000" pitchFamily="2" charset="2"/>
              <a:buChar char="Ø"/>
            </a:pPr>
            <a:r>
              <a:rPr lang="ru-RU" dirty="0"/>
              <a:t>математическая модель SLIM (</a:t>
            </a:r>
            <a:r>
              <a:rPr lang="ru-RU" dirty="0" err="1"/>
              <a:t>Software</a:t>
            </a:r>
            <a:r>
              <a:rPr lang="ru-RU" dirty="0"/>
              <a:t> </a:t>
            </a:r>
            <a:r>
              <a:rPr lang="ru-RU" dirty="0" err="1"/>
              <a:t>Life-cycle</a:t>
            </a:r>
            <a:r>
              <a:rPr lang="ru-RU" dirty="0"/>
              <a:t> </a:t>
            </a:r>
            <a:r>
              <a:rPr lang="ru-RU" dirty="0" err="1"/>
              <a:t>Model</a:t>
            </a:r>
            <a:r>
              <a:rPr lang="ru-RU" dirty="0"/>
              <a:t>);</a:t>
            </a:r>
          </a:p>
          <a:p>
            <a:pPr>
              <a:buFont typeface="Wingdings" panose="05000000000000000000" pitchFamily="2" charset="2"/>
              <a:buChar char="Ø"/>
            </a:pPr>
            <a:r>
              <a:rPr lang="ru-RU" dirty="0"/>
              <a:t>нейронные сети;</a:t>
            </a:r>
          </a:p>
          <a:p>
            <a:pPr>
              <a:buFont typeface="Wingdings" panose="05000000000000000000" pitchFamily="2" charset="2"/>
              <a:buChar char="Ø"/>
            </a:pPr>
            <a:r>
              <a:rPr lang="ru-RU" dirty="0"/>
              <a:t>байесовские сети;</a:t>
            </a:r>
          </a:p>
          <a:p>
            <a:pPr>
              <a:buFont typeface="Wingdings" panose="05000000000000000000" pitchFamily="2" charset="2"/>
              <a:buChar char="Ø"/>
            </a:pPr>
            <a:r>
              <a:rPr lang="ru-RU" dirty="0"/>
              <a:t>COCOMO (</a:t>
            </a:r>
            <a:r>
              <a:rPr lang="ru-RU" dirty="0" err="1"/>
              <a:t>COnstructive</a:t>
            </a:r>
            <a:r>
              <a:rPr lang="ru-RU" dirty="0"/>
              <a:t> </a:t>
            </a:r>
            <a:r>
              <a:rPr lang="ru-RU" dirty="0" err="1"/>
              <a:t>COst</a:t>
            </a:r>
            <a:r>
              <a:rPr lang="ru-RU" dirty="0"/>
              <a:t> </a:t>
            </a:r>
            <a:r>
              <a:rPr lang="ru-RU" dirty="0" err="1"/>
              <a:t>MOdel</a:t>
            </a:r>
            <a:r>
              <a:rPr lang="ru-RU" dirty="0"/>
              <a:t>);</a:t>
            </a:r>
          </a:p>
          <a:p>
            <a:pPr>
              <a:buFont typeface="Wingdings" panose="05000000000000000000" pitchFamily="2" charset="2"/>
              <a:buChar char="Ø"/>
            </a:pPr>
            <a:r>
              <a:rPr lang="ru-RU" dirty="0"/>
              <a:t>оценка для получения контракта. </a:t>
            </a:r>
          </a:p>
        </p:txBody>
      </p:sp>
    </p:spTree>
    <p:extLst>
      <p:ext uri="{BB962C8B-B14F-4D97-AF65-F5344CB8AC3E}">
        <p14:creationId xmlns:p14="http://schemas.microsoft.com/office/powerpoint/2010/main" val="1817287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5" name="Объект 4"/>
          <p:cNvPicPr>
            <a:picLocks noGrp="1" noChangeAspect="1"/>
          </p:cNvPicPr>
          <p:nvPr>
            <p:ph idx="1"/>
          </p:nvPr>
        </p:nvPicPr>
        <p:blipFill>
          <a:blip r:embed="rId2"/>
          <a:stretch>
            <a:fillRect/>
          </a:stretch>
        </p:blipFill>
        <p:spPr>
          <a:xfrm>
            <a:off x="1552829" y="2212848"/>
            <a:ext cx="8933864" cy="3328035"/>
          </a:xfrm>
          <a:prstGeom prst="rect">
            <a:avLst/>
          </a:prstGeom>
        </p:spPr>
      </p:pic>
    </p:spTree>
    <p:extLst>
      <p:ext uri="{BB962C8B-B14F-4D97-AF65-F5344CB8AC3E}">
        <p14:creationId xmlns:p14="http://schemas.microsoft.com/office/powerpoint/2010/main" val="3261340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Метод экспертных </a:t>
            </a:r>
            <a:r>
              <a:rPr lang="ru-RU" dirty="0" smtClean="0"/>
              <a:t>оценок</a:t>
            </a:r>
            <a:endParaRPr lang="ru-RU" dirty="0"/>
          </a:p>
        </p:txBody>
      </p:sp>
      <p:sp>
        <p:nvSpPr>
          <p:cNvPr id="3" name="Объект 2"/>
          <p:cNvSpPr>
            <a:spLocks noGrp="1"/>
          </p:cNvSpPr>
          <p:nvPr>
            <p:ph idx="1"/>
          </p:nvPr>
        </p:nvSpPr>
        <p:spPr/>
        <p:txBody>
          <a:bodyPr>
            <a:normAutofit/>
          </a:bodyPr>
          <a:lstStyle/>
          <a:p>
            <a:r>
              <a:rPr lang="ru-RU" sz="2400" dirty="0"/>
              <a:t>Методика основывается на выяснении мнений нескольких экспертов о стоимости разработки программного продукта. Процедура подразумевает участие в опросе компетентных специалистов, которые располагают обширными знаниями в области IT. Обработка мнений специалистов проходит до тех пор, пока не будет установлен окончательный вариант. Надежность метода оценки экспертов достаточно высока, поскольку в процедуре не может преобладать мнение одного специалиста.</a:t>
            </a:r>
          </a:p>
        </p:txBody>
      </p:sp>
    </p:spTree>
    <p:extLst>
      <p:ext uri="{BB962C8B-B14F-4D97-AF65-F5344CB8AC3E}">
        <p14:creationId xmlns:p14="http://schemas.microsoft.com/office/powerpoint/2010/main" val="2245389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Исследовательские и эмпирические методы</a:t>
            </a:r>
          </a:p>
        </p:txBody>
      </p:sp>
      <p:sp>
        <p:nvSpPr>
          <p:cNvPr id="3" name="Объект 2"/>
          <p:cNvSpPr>
            <a:spLocks noGrp="1"/>
          </p:cNvSpPr>
          <p:nvPr>
            <p:ph idx="1"/>
          </p:nvPr>
        </p:nvSpPr>
        <p:spPr/>
        <p:txBody>
          <a:bodyPr>
            <a:normAutofit/>
          </a:bodyPr>
          <a:lstStyle/>
          <a:p>
            <a:r>
              <a:rPr lang="ru-RU" sz="2400" dirty="0"/>
              <a:t>Для использования процедуры проводятся специально разрабатываемые исследования, наблюдения и эксперименты, которые впоследствии обрабатываются с помощью статистических методов. Отличия исследований состоят в используемом для анализа наборе факторов, который включается в расчетные формулы. Немаловажное влияние на результаты экспериментов оказывают способы расчета и корректирующие коэффициенты, которые принимаются за основу измерений параметров и условий разработки программного обеспечения.</a:t>
            </a:r>
          </a:p>
        </p:txBody>
      </p:sp>
    </p:spTree>
    <p:extLst>
      <p:ext uri="{BB962C8B-B14F-4D97-AF65-F5344CB8AC3E}">
        <p14:creationId xmlns:p14="http://schemas.microsoft.com/office/powerpoint/2010/main" val="2934804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Дополнение к лабораторной 1</a:t>
            </a:r>
            <a:endParaRPr lang="ru-RU" dirty="0"/>
          </a:p>
        </p:txBody>
      </p:sp>
      <p:sp>
        <p:nvSpPr>
          <p:cNvPr id="5" name="Объект 4"/>
          <p:cNvSpPr>
            <a:spLocks noGrp="1"/>
          </p:cNvSpPr>
          <p:nvPr>
            <p:ph idx="1"/>
          </p:nvPr>
        </p:nvSpPr>
        <p:spPr>
          <a:xfrm>
            <a:off x="1097280" y="1845734"/>
            <a:ext cx="10058400" cy="4664794"/>
          </a:xfrm>
        </p:spPr>
        <p:txBody>
          <a:bodyPr>
            <a:normAutofit/>
          </a:bodyPr>
          <a:lstStyle/>
          <a:p>
            <a:r>
              <a:rPr lang="ru-RU" dirty="0"/>
              <a:t>Заинтересованные в проекте </a:t>
            </a:r>
            <a:r>
              <a:rPr lang="ru-RU" dirty="0" smtClean="0"/>
              <a:t>лица:</a:t>
            </a:r>
          </a:p>
          <a:p>
            <a:r>
              <a:rPr lang="ru-RU" dirty="0"/>
              <a:t>• </a:t>
            </a:r>
            <a:r>
              <a:rPr lang="ru-RU" b="1" i="1" dirty="0"/>
              <a:t>Спонсор проекта. </a:t>
            </a:r>
            <a:r>
              <a:rPr lang="ru-RU" dirty="0"/>
              <a:t>Это лицо или группа лиц, предоставляющая ресурсы для проекта или формирующая </a:t>
            </a:r>
            <a:r>
              <a:rPr lang="ru-RU" dirty="0" err="1"/>
              <a:t>инвестиционно</a:t>
            </a:r>
            <a:r>
              <a:rPr lang="ru-RU" dirty="0"/>
              <a:t> привлекательную ситуацию вокруг него. Очень важно еще до начала проекта определить его спонсора, поскольку именно с ним нужно решать все вопросы, касающиеся обеспечения проекта ресурсами</a:t>
            </a:r>
            <a:r>
              <a:rPr lang="ru-RU" dirty="0" smtClean="0"/>
              <a:t>.</a:t>
            </a:r>
          </a:p>
          <a:p>
            <a:r>
              <a:rPr lang="ru-RU" dirty="0" smtClean="0"/>
              <a:t>• </a:t>
            </a:r>
            <a:r>
              <a:rPr lang="ru-RU" b="1" i="1" dirty="0"/>
              <a:t>Менеджер проекта</a:t>
            </a:r>
            <a:r>
              <a:rPr lang="ru-RU" b="1" dirty="0"/>
              <a:t>. </a:t>
            </a:r>
            <a:r>
              <a:rPr lang="ru-RU" dirty="0"/>
              <a:t>Это лицо, ответственное за управление проектом, т.е. обеспечение наилучших его результатов в рамках заданных ограничений. Иногда эту роль называют руководителем проекта, но в последнее время одной из функций руководителя принято считать лидерство: наличие авторитета, умение вовлекать людей в проект, создавать команду, вести людей за собой. Менеджер в классическом понимании не обязан быть лидером, он выполняет только административные обязанности</a:t>
            </a:r>
            <a:r>
              <a:rPr lang="ru-RU" dirty="0" smtClean="0"/>
              <a:t>.</a:t>
            </a:r>
          </a:p>
          <a:p>
            <a:r>
              <a:rPr lang="ru-RU" dirty="0" smtClean="0"/>
              <a:t>• </a:t>
            </a:r>
            <a:r>
              <a:rPr lang="ru-RU" b="1" i="1" dirty="0"/>
              <a:t>Лидер проекта. </a:t>
            </a:r>
            <a:r>
              <a:rPr lang="ru-RU" dirty="0"/>
              <a:t>Это наиболее авторитетный человек в команде проекта, к чьему мнению прислушиваются, кто принимает большинство технических решений по ходу проекта. Часто лидер и менеджер проекта — одно лицо. </a:t>
            </a:r>
          </a:p>
        </p:txBody>
      </p:sp>
    </p:spTree>
    <p:extLst>
      <p:ext uri="{BB962C8B-B14F-4D97-AF65-F5344CB8AC3E}">
        <p14:creationId xmlns:p14="http://schemas.microsoft.com/office/powerpoint/2010/main" val="827994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Метод алгоритмического моделирования</a:t>
            </a:r>
          </a:p>
        </p:txBody>
      </p:sp>
      <p:sp>
        <p:nvSpPr>
          <p:cNvPr id="3" name="Объект 2"/>
          <p:cNvSpPr>
            <a:spLocks noGrp="1"/>
          </p:cNvSpPr>
          <p:nvPr>
            <p:ph idx="1"/>
          </p:nvPr>
        </p:nvSpPr>
        <p:spPr/>
        <p:txBody>
          <a:bodyPr>
            <a:normAutofit/>
          </a:bodyPr>
          <a:lstStyle/>
          <a:p>
            <a:r>
              <a:rPr lang="ru-RU" sz="2400" dirty="0"/>
              <a:t>Процедура оценки происходит на основании статистических данных о проектах, которые уже используются на практике. Трудоемкость объекта рассчитывается на основании определения количественного параметра программного продукта. Обычно в расчетах используется величина программного кода. После осуществления оценки данного параметра для нового проекта проводится моделирование будущих затрат.</a:t>
            </a:r>
          </a:p>
        </p:txBody>
      </p:sp>
    </p:spTree>
    <p:extLst>
      <p:ext uri="{BB962C8B-B14F-4D97-AF65-F5344CB8AC3E}">
        <p14:creationId xmlns:p14="http://schemas.microsoft.com/office/powerpoint/2010/main" val="1898960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Динамические методы</a:t>
            </a:r>
          </a:p>
        </p:txBody>
      </p:sp>
      <p:sp>
        <p:nvSpPr>
          <p:cNvPr id="3" name="Объект 2"/>
          <p:cNvSpPr>
            <a:spLocks noGrp="1"/>
          </p:cNvSpPr>
          <p:nvPr>
            <p:ph idx="1"/>
          </p:nvPr>
        </p:nvSpPr>
        <p:spPr/>
        <p:txBody>
          <a:bodyPr>
            <a:normAutofit/>
          </a:bodyPr>
          <a:lstStyle/>
          <a:p>
            <a:r>
              <a:rPr lang="ru-RU" sz="2400" dirty="0"/>
              <a:t>Такой подход призван оценить стоимость разработки в динамике. То есть многие факторы, влияющие на затраты в ходе разработки проекта могут существенно измениться. Это касается исходных требований, заложенных заказчиком, опыта разработчиков, длительности процесса реализации, необходимости обучения и т. д. Большое количество переменных, заложенных в алгоритм оценивания, позволяют рассчитать затраты с учетом развития тех или иных показателей.</a:t>
            </a:r>
          </a:p>
        </p:txBody>
      </p:sp>
    </p:spTree>
    <p:extLst>
      <p:ext uri="{BB962C8B-B14F-4D97-AF65-F5344CB8AC3E}">
        <p14:creationId xmlns:p14="http://schemas.microsoft.com/office/powerpoint/2010/main" val="1102907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Метод функциональных точек</a:t>
            </a:r>
          </a:p>
        </p:txBody>
      </p:sp>
      <p:sp>
        <p:nvSpPr>
          <p:cNvPr id="3" name="Объект 2"/>
          <p:cNvSpPr>
            <a:spLocks noGrp="1"/>
          </p:cNvSpPr>
          <p:nvPr>
            <p:ph idx="1"/>
          </p:nvPr>
        </p:nvSpPr>
        <p:spPr/>
        <p:txBody>
          <a:bodyPr>
            <a:normAutofit/>
          </a:bodyPr>
          <a:lstStyle/>
          <a:p>
            <a:r>
              <a:rPr lang="ru-RU" sz="2400" dirty="0"/>
              <a:t>Метод фокусируется на так называемых «функциональных точках», представляющих собой единицы измерения объема функциональности, которую продукт предоставляет пользователю. Система расчета стоимости разработок с точки зрения пользователя была выдвинута Аланом Альбрехтом в 70-х годах прошлого столетия. В число параметров включены количественные показатели входов/выходов и запросов пользователя, файлов, внешних интерфейсов.</a:t>
            </a:r>
          </a:p>
        </p:txBody>
      </p:sp>
    </p:spTree>
    <p:extLst>
      <p:ext uri="{BB962C8B-B14F-4D97-AF65-F5344CB8AC3E}">
        <p14:creationId xmlns:p14="http://schemas.microsoft.com/office/powerpoint/2010/main" val="795999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
            </a:r>
            <a:br>
              <a:rPr lang="ru-RU" dirty="0"/>
            </a:br>
            <a:r>
              <a:rPr lang="ru-RU" dirty="0"/>
              <a:t>Математическая модель </a:t>
            </a:r>
            <a:r>
              <a:rPr lang="en-US" dirty="0"/>
              <a:t>SLIM</a:t>
            </a:r>
            <a:endParaRPr lang="ru-RU" dirty="0"/>
          </a:p>
        </p:txBody>
      </p:sp>
      <p:sp>
        <p:nvSpPr>
          <p:cNvPr id="3" name="Объект 2"/>
          <p:cNvSpPr>
            <a:spLocks noGrp="1"/>
          </p:cNvSpPr>
          <p:nvPr>
            <p:ph idx="1"/>
          </p:nvPr>
        </p:nvSpPr>
        <p:spPr/>
        <p:txBody>
          <a:bodyPr>
            <a:normAutofit/>
          </a:bodyPr>
          <a:lstStyle/>
          <a:p>
            <a:r>
              <a:rPr lang="ru-RU" sz="2400" dirty="0"/>
              <a:t>Модель была разработана Лоуренсом </a:t>
            </a:r>
            <a:r>
              <a:rPr lang="ru-RU" sz="2400" dirty="0" err="1"/>
              <a:t>Патнамом</a:t>
            </a:r>
            <a:r>
              <a:rPr lang="ru-RU" sz="2400" dirty="0"/>
              <a:t> при проектировании программного обеспечения для американских военных. Ученый установил, что при оценке ПО возникает определенная взаимосвязь между размером, графиком и трудозатратами. В случае увеличения размеров ПО значительно возрастают трудозатраты и время на разработку. При этом количество дефектов также растет. При сокращении размера продукта снижаются время и трудозатраты.</a:t>
            </a:r>
          </a:p>
        </p:txBody>
      </p:sp>
    </p:spTree>
    <p:extLst>
      <p:ext uri="{BB962C8B-B14F-4D97-AF65-F5344CB8AC3E}">
        <p14:creationId xmlns:p14="http://schemas.microsoft.com/office/powerpoint/2010/main" val="1262473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 так же:</a:t>
            </a:r>
            <a:endParaRPr lang="ru-RU" dirty="0"/>
          </a:p>
        </p:txBody>
      </p:sp>
      <p:sp>
        <p:nvSpPr>
          <p:cNvPr id="3" name="Объект 2"/>
          <p:cNvSpPr>
            <a:spLocks noGrp="1"/>
          </p:cNvSpPr>
          <p:nvPr>
            <p:ph idx="1"/>
          </p:nvPr>
        </p:nvSpPr>
        <p:spPr/>
        <p:txBody>
          <a:bodyPr>
            <a:normAutofit/>
          </a:bodyPr>
          <a:lstStyle/>
          <a:p>
            <a:r>
              <a:rPr lang="ru-RU" sz="2200" dirty="0" smtClean="0"/>
              <a:t>Метод аналогий</a:t>
            </a:r>
          </a:p>
          <a:p>
            <a:r>
              <a:rPr lang="ru-RU" sz="2200" dirty="0"/>
              <a:t>Нейронные сети</a:t>
            </a:r>
          </a:p>
          <a:p>
            <a:r>
              <a:rPr lang="ru-RU" sz="2200" dirty="0"/>
              <a:t>Байесовские </a:t>
            </a:r>
            <a:r>
              <a:rPr lang="ru-RU" sz="2200" dirty="0" smtClean="0"/>
              <a:t>сети</a:t>
            </a:r>
          </a:p>
          <a:p>
            <a:r>
              <a:rPr lang="ru-RU" sz="2200" dirty="0" smtClean="0"/>
              <a:t>…</a:t>
            </a:r>
          </a:p>
          <a:p>
            <a:endParaRPr lang="ru-RU" sz="2200" dirty="0"/>
          </a:p>
          <a:p>
            <a:r>
              <a:rPr lang="ru-RU" sz="2200" dirty="0"/>
              <a:t>Для определения стоимости ПО во всем мире используют классические методики: функциональных точек и COCOMO II. </a:t>
            </a:r>
            <a:endParaRPr lang="ru-RU" sz="2200" dirty="0" smtClean="0"/>
          </a:p>
          <a:p>
            <a:endParaRPr lang="ru-RU" sz="2200" dirty="0"/>
          </a:p>
        </p:txBody>
      </p:sp>
    </p:spTree>
    <p:extLst>
      <p:ext uri="{BB962C8B-B14F-4D97-AF65-F5344CB8AC3E}">
        <p14:creationId xmlns:p14="http://schemas.microsoft.com/office/powerpoint/2010/main" val="3677283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Конструктивная модель стоимости</a:t>
            </a:r>
          </a:p>
        </p:txBody>
      </p:sp>
      <p:sp>
        <p:nvSpPr>
          <p:cNvPr id="3" name="Объект 2"/>
          <p:cNvSpPr>
            <a:spLocks noGrp="1"/>
          </p:cNvSpPr>
          <p:nvPr>
            <p:ph idx="1"/>
          </p:nvPr>
        </p:nvSpPr>
        <p:spPr>
          <a:xfrm>
            <a:off x="1097280" y="1737360"/>
            <a:ext cx="10058400" cy="4654296"/>
          </a:xfrm>
        </p:spPr>
        <p:txBody>
          <a:bodyPr>
            <a:noAutofit/>
          </a:bodyPr>
          <a:lstStyle/>
          <a:p>
            <a:r>
              <a:rPr lang="ru-RU" sz="2200" dirty="0"/>
              <a:t>Американский инженер Барри Боэм во второй половине прошлого века предложил систему оценки объемов трудозатрат при проектировании программного обеспечения. Алгоритм был назван </a:t>
            </a:r>
            <a:r>
              <a:rPr lang="ru-RU" sz="2200" b="1" dirty="0"/>
              <a:t>COCOMO</a:t>
            </a:r>
            <a:r>
              <a:rPr lang="ru-RU" sz="2200" dirty="0"/>
              <a:t> – конструктивная модель стоимости (</a:t>
            </a:r>
            <a:r>
              <a:rPr lang="ru-RU" sz="2200" dirty="0" err="1"/>
              <a:t>COnstructive</a:t>
            </a:r>
            <a:r>
              <a:rPr lang="ru-RU" sz="2200" dirty="0"/>
              <a:t> </a:t>
            </a:r>
            <a:r>
              <a:rPr lang="ru-RU" sz="2200" dirty="0" err="1"/>
              <a:t>COst</a:t>
            </a:r>
            <a:r>
              <a:rPr lang="ru-RU" sz="2200" dirty="0"/>
              <a:t> </a:t>
            </a:r>
            <a:r>
              <a:rPr lang="ru-RU" sz="2200" dirty="0" err="1"/>
              <a:t>MOdel</a:t>
            </a:r>
            <a:r>
              <a:rPr lang="ru-RU" sz="2200" dirty="0"/>
              <a:t>). Система получила широкое распространение, поскольку ее можно применять на любом этапе разработки ПО. Ученый проанализировал большое количество разработок, выполненных по заказу американских военных, и вывел закономерность, которая определяет взаимосвязь между размером продукта, его классом и трудозатратами</a:t>
            </a:r>
            <a:r>
              <a:rPr lang="ru-RU" sz="2200" dirty="0" smtClean="0"/>
              <a:t>.</a:t>
            </a:r>
          </a:p>
          <a:p>
            <a:r>
              <a:rPr lang="ru-RU" sz="2200" dirty="0"/>
              <a:t>Основу системы COCOMO составляет расчет цены программного продукта во взаимосвязи с оценкой кода программы и с учетом других параметров (стоимость оборудования, трудозатраты разработчиков, субъективная оценка объекта и др.). Сегодня существует несколько вариантов модели, которые могут охватывать все параметры программного продукта с возможностью оценивания каждого этапа, начиная с анализа и проектирования</a:t>
            </a:r>
            <a:r>
              <a:rPr lang="ru-RU" sz="2200" dirty="0" smtClean="0"/>
              <a:t>.</a:t>
            </a:r>
            <a:endParaRPr lang="ru-RU" sz="2200" dirty="0"/>
          </a:p>
        </p:txBody>
      </p:sp>
    </p:spTree>
    <p:extLst>
      <p:ext uri="{BB962C8B-B14F-4D97-AF65-F5344CB8AC3E}">
        <p14:creationId xmlns:p14="http://schemas.microsoft.com/office/powerpoint/2010/main" val="97539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Поправочные факторы</a:t>
            </a:r>
            <a:endParaRPr lang="ru-RU" dirty="0"/>
          </a:p>
        </p:txBody>
      </p:sp>
      <p:sp>
        <p:nvSpPr>
          <p:cNvPr id="3" name="Объект 2"/>
          <p:cNvSpPr>
            <a:spLocks noGrp="1"/>
          </p:cNvSpPr>
          <p:nvPr>
            <p:ph idx="1"/>
          </p:nvPr>
        </p:nvSpPr>
        <p:spPr>
          <a:xfrm>
            <a:off x="786384" y="1845734"/>
            <a:ext cx="10689336" cy="4472770"/>
          </a:xfrm>
        </p:spPr>
        <p:txBody>
          <a:bodyPr>
            <a:normAutofit lnSpcReduction="10000"/>
          </a:bodyPr>
          <a:lstStyle/>
          <a:p>
            <a:r>
              <a:rPr lang="ru-RU" dirty="0" smtClean="0"/>
              <a:t>Количество </a:t>
            </a:r>
            <a:r>
              <a:rPr lang="ru-RU" dirty="0"/>
              <a:t>поправочных факторов, которые учитываются при использовании COCOMO, охватывает 15 пунктов. Они группируются по четырем категориям, оцениваемым по шкале в 6 баллов</a:t>
            </a:r>
            <a:r>
              <a:rPr lang="ru-RU" dirty="0" smtClean="0"/>
              <a:t>:</a:t>
            </a:r>
            <a:endParaRPr lang="ru-RU" dirty="0"/>
          </a:p>
          <a:p>
            <a:pPr>
              <a:buFont typeface="Wingdings" panose="05000000000000000000" pitchFamily="2" charset="2"/>
              <a:buChar char="Ø"/>
            </a:pPr>
            <a:r>
              <a:rPr lang="ru-RU" dirty="0"/>
              <a:t>свойства продукта, включающие в себя сложность, надежность, конструкцию архитектуры, величину базы данных;</a:t>
            </a:r>
          </a:p>
          <a:p>
            <a:pPr>
              <a:buFont typeface="Wingdings" panose="05000000000000000000" pitchFamily="2" charset="2"/>
              <a:buChar char="Ø"/>
            </a:pPr>
            <a:r>
              <a:rPr lang="ru-RU" dirty="0"/>
              <a:t>свойства системы, то есть лимиты оперативной памяти, время, затраченное на разработку и сборку приложения, эффективность применяемых машин;</a:t>
            </a:r>
          </a:p>
          <a:p>
            <a:pPr>
              <a:buFont typeface="Wingdings" panose="05000000000000000000" pitchFamily="2" charset="2"/>
              <a:buChar char="Ø"/>
            </a:pPr>
            <a:r>
              <a:rPr lang="ru-RU" dirty="0"/>
              <a:t>свойства команды инженеров, такие, как способность к аналитике, опыт в прикладной сфере и в плане разработок, а также знания языков программирования;</a:t>
            </a:r>
          </a:p>
          <a:p>
            <a:pPr>
              <a:buFont typeface="Wingdings" panose="05000000000000000000" pitchFamily="2" charset="2"/>
              <a:buChar char="Ø"/>
            </a:pPr>
            <a:r>
              <a:rPr lang="ru-RU" dirty="0"/>
              <a:t>свойства проекта, включающие в себя применяемые средства и методы разработки и контроля деятельности.</a:t>
            </a:r>
          </a:p>
          <a:p>
            <a:r>
              <a:rPr lang="ru-RU" i="1" dirty="0"/>
              <a:t>Однако система обладает рядом недостатков. К примеру, при расчетах учитывается размер кода, то есть количество логических строк. Однако не принимается во внимание квалификация разработчиков.</a:t>
            </a:r>
          </a:p>
        </p:txBody>
      </p:sp>
    </p:spTree>
    <p:extLst>
      <p:ext uri="{BB962C8B-B14F-4D97-AF65-F5344CB8AC3E}">
        <p14:creationId xmlns:p14="http://schemas.microsoft.com/office/powerpoint/2010/main" val="16101438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Классы проектов</a:t>
            </a:r>
            <a:endParaRPr lang="ru-RU" dirty="0"/>
          </a:p>
        </p:txBody>
      </p:sp>
      <p:sp>
        <p:nvSpPr>
          <p:cNvPr id="3" name="Объект 2"/>
          <p:cNvSpPr>
            <a:spLocks noGrp="1"/>
          </p:cNvSpPr>
          <p:nvPr>
            <p:ph idx="1"/>
          </p:nvPr>
        </p:nvSpPr>
        <p:spPr>
          <a:xfrm>
            <a:off x="1097280" y="1845734"/>
            <a:ext cx="10058400" cy="4335610"/>
          </a:xfrm>
        </p:spPr>
        <p:txBody>
          <a:bodyPr>
            <a:normAutofit/>
          </a:bodyPr>
          <a:lstStyle/>
          <a:p>
            <a:r>
              <a:rPr lang="ru-RU" sz="2400" dirty="0"/>
              <a:t>В системе COCOMO разрабатываемые проекты делятся условно на три класса:</a:t>
            </a:r>
          </a:p>
          <a:p>
            <a:r>
              <a:rPr lang="ru-RU" sz="2400" b="1" dirty="0" smtClean="0"/>
              <a:t>Ограниченные</a:t>
            </a:r>
            <a:r>
              <a:rPr lang="ru-RU" sz="2400" dirty="0"/>
              <a:t>. К ним относятся небольшие по размеру проекты, к которым предъявляются не очень жесткие требования. Продукт может быть произведен любым IT-инженером или малой компанией.</a:t>
            </a:r>
          </a:p>
          <a:p>
            <a:r>
              <a:rPr lang="ru-RU" sz="2400" b="1" dirty="0" err="1"/>
              <a:t>Полуинтегрированные</a:t>
            </a:r>
            <a:r>
              <a:rPr lang="ru-RU" sz="2400" dirty="0"/>
              <a:t>. Продукт имеет средний размер с четкими требованиями и может быть выполнен группой производителей ПО с различным опытом работы.</a:t>
            </a:r>
          </a:p>
          <a:p>
            <a:r>
              <a:rPr lang="ru-RU" sz="2400" b="1" dirty="0"/>
              <a:t>«Встроенные системы»</a:t>
            </a:r>
            <a:r>
              <a:rPr lang="ru-RU" sz="2400" dirty="0"/>
              <a:t>. К подобным программам предъявляются жесткие требования по спецификации. Продукт производится со значительными ограничениями и отличается повышенной надежностью и безопасностью.</a:t>
            </a:r>
          </a:p>
        </p:txBody>
      </p:sp>
    </p:spTree>
    <p:extLst>
      <p:ext uri="{BB962C8B-B14F-4D97-AF65-F5344CB8AC3E}">
        <p14:creationId xmlns:p14="http://schemas.microsoft.com/office/powerpoint/2010/main" val="19994092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Аналогичные системы</a:t>
            </a:r>
            <a:endParaRPr lang="ru-RU" dirty="0"/>
          </a:p>
        </p:txBody>
      </p:sp>
      <p:sp>
        <p:nvSpPr>
          <p:cNvPr id="3" name="Объект 2"/>
          <p:cNvSpPr>
            <a:spLocks noGrp="1"/>
          </p:cNvSpPr>
          <p:nvPr>
            <p:ph idx="1"/>
          </p:nvPr>
        </p:nvSpPr>
        <p:spPr/>
        <p:txBody>
          <a:bodyPr>
            <a:noAutofit/>
          </a:bodyPr>
          <a:lstStyle/>
          <a:p>
            <a:r>
              <a:rPr lang="ru-RU" dirty="0"/>
              <a:t>Аналогичные, но более узкие системы предложили и другие разработчики</a:t>
            </a:r>
            <a:r>
              <a:rPr lang="ru-RU" dirty="0" smtClean="0"/>
              <a:t>:</a:t>
            </a:r>
            <a:endParaRPr lang="ru-RU" dirty="0"/>
          </a:p>
          <a:p>
            <a:pPr>
              <a:buFont typeface="Wingdings" panose="05000000000000000000" pitchFamily="2" charset="2"/>
              <a:buChar char="Ø"/>
            </a:pPr>
            <a:r>
              <a:rPr lang="ru-RU" dirty="0" err="1"/>
              <a:t>Feature</a:t>
            </a:r>
            <a:r>
              <a:rPr lang="ru-RU" dirty="0"/>
              <a:t> </a:t>
            </a:r>
            <a:r>
              <a:rPr lang="ru-RU" dirty="0" err="1"/>
              <a:t>Points</a:t>
            </a:r>
            <a:r>
              <a:rPr lang="ru-RU" dirty="0"/>
              <a:t>, предложенная К. Джонсом, более точно оценивает размеры сложных систем;</a:t>
            </a:r>
          </a:p>
          <a:p>
            <a:pPr>
              <a:buFont typeface="Wingdings" panose="05000000000000000000" pitchFamily="2" charset="2"/>
              <a:buChar char="Ø"/>
            </a:pPr>
            <a:r>
              <a:rPr lang="ru-RU" dirty="0"/>
              <a:t>3D </a:t>
            </a:r>
            <a:r>
              <a:rPr lang="ru-RU" dirty="0" err="1"/>
              <a:t>Points</a:t>
            </a:r>
            <a:r>
              <a:rPr lang="ru-RU" dirty="0"/>
              <a:t>, представленная авиационным гигантом «Боинг».</a:t>
            </a:r>
          </a:p>
          <a:p>
            <a:pPr>
              <a:buFont typeface="Wingdings" panose="05000000000000000000" pitchFamily="2" charset="2"/>
              <a:buChar char="Ø"/>
            </a:pPr>
            <a:r>
              <a:rPr lang="ru-RU" dirty="0"/>
              <a:t>По прошествии времени появились новые требования к системам, и алгоритм COCOMO стал устаревать. В конце XX века в методику были внесены изменения, и появилась система </a:t>
            </a:r>
            <a:r>
              <a:rPr lang="ru-RU" sz="1800" b="1" dirty="0"/>
              <a:t>COCOMO II</a:t>
            </a:r>
            <a:r>
              <a:rPr lang="ru-RU" sz="1800" dirty="0"/>
              <a:t>. </a:t>
            </a:r>
            <a:endParaRPr lang="ru-RU" sz="1600" dirty="0"/>
          </a:p>
        </p:txBody>
      </p:sp>
    </p:spTree>
    <p:extLst>
      <p:ext uri="{BB962C8B-B14F-4D97-AF65-F5344CB8AC3E}">
        <p14:creationId xmlns:p14="http://schemas.microsoft.com/office/powerpoint/2010/main" val="12876332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COCOMO -&gt; COCOMO II</a:t>
            </a:r>
            <a:endParaRPr lang="ru-RU" dirty="0"/>
          </a:p>
        </p:txBody>
      </p:sp>
      <p:sp>
        <p:nvSpPr>
          <p:cNvPr id="3" name="Объект 2"/>
          <p:cNvSpPr>
            <a:spLocks noGrp="1"/>
          </p:cNvSpPr>
          <p:nvPr>
            <p:ph idx="1"/>
          </p:nvPr>
        </p:nvSpPr>
        <p:spPr/>
        <p:txBody>
          <a:bodyPr/>
          <a:lstStyle/>
          <a:p>
            <a:pPr marL="0" indent="0">
              <a:buNone/>
            </a:pPr>
            <a:r>
              <a:rPr lang="ru-RU" dirty="0"/>
              <a:t>Основными новшествами, введенными в метод, являются:</a:t>
            </a:r>
          </a:p>
          <a:p>
            <a:pPr marL="457200" indent="-457200">
              <a:buFont typeface="+mj-lt"/>
              <a:buAutoNum type="arabicPeriod"/>
            </a:pPr>
            <a:r>
              <a:rPr lang="ru-RU" dirty="0"/>
              <a:t>учет входных данных на раннем этапе разработки для оценивания сложности системы;</a:t>
            </a:r>
          </a:p>
          <a:p>
            <a:pPr marL="457200" indent="-457200">
              <a:buFont typeface="+mj-lt"/>
              <a:buAutoNum type="arabicPeriod"/>
            </a:pPr>
            <a:r>
              <a:rPr lang="ru-RU" dirty="0"/>
              <a:t>повторное использование, то есть применение разработанных ранее коммерческих продуктов, разработка приложений;</a:t>
            </a:r>
          </a:p>
          <a:p>
            <a:pPr marL="457200" indent="-457200">
              <a:buFont typeface="+mj-lt"/>
              <a:buAutoNum type="arabicPeriod"/>
            </a:pPr>
            <a:r>
              <a:rPr lang="ru-RU" dirty="0"/>
              <a:t>ориентация на объект, которая поддерживается на уровне ПО промежуточного слоя;</a:t>
            </a:r>
          </a:p>
          <a:p>
            <a:pPr marL="457200" indent="-457200">
              <a:buFont typeface="+mj-lt"/>
              <a:buAutoNum type="arabicPeriod"/>
            </a:pPr>
            <a:r>
              <a:rPr lang="ru-RU" dirty="0"/>
              <a:t>обновленные алгоритмы процесса разработки (обобщенные или циклические);</a:t>
            </a:r>
          </a:p>
          <a:p>
            <a:pPr marL="457200" indent="-457200">
              <a:buFont typeface="+mj-lt"/>
              <a:buAutoNum type="arabicPeriod"/>
            </a:pPr>
            <a:r>
              <a:rPr lang="ru-RU" dirty="0" err="1"/>
              <a:t>сформированность</a:t>
            </a:r>
            <a:r>
              <a:rPr lang="ru-RU" dirty="0"/>
              <a:t> процесса проектирования.</a:t>
            </a:r>
          </a:p>
          <a:p>
            <a:endParaRPr lang="ru-RU" dirty="0"/>
          </a:p>
        </p:txBody>
      </p:sp>
    </p:spTree>
    <p:extLst>
      <p:ext uri="{BB962C8B-B14F-4D97-AF65-F5344CB8AC3E}">
        <p14:creationId xmlns:p14="http://schemas.microsoft.com/office/powerpoint/2010/main" val="2309797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a:xfrm>
            <a:off x="1097280" y="1845734"/>
            <a:ext cx="10387584" cy="4628218"/>
          </a:xfrm>
        </p:spPr>
        <p:txBody>
          <a:bodyPr>
            <a:normAutofit/>
          </a:bodyPr>
          <a:lstStyle/>
          <a:p>
            <a:r>
              <a:rPr lang="ru-RU" dirty="0"/>
              <a:t>• </a:t>
            </a:r>
            <a:r>
              <a:rPr lang="ru-RU" b="1" i="1" dirty="0"/>
              <a:t>Заказчик. </a:t>
            </a:r>
            <a:r>
              <a:rPr lang="ru-RU" dirty="0"/>
              <a:t>Это лицо или организация, которые получают результаты проекта в собственность того или иного вида</a:t>
            </a:r>
            <a:r>
              <a:rPr lang="ru-RU" dirty="0" smtClean="0"/>
              <a:t>.</a:t>
            </a:r>
          </a:p>
          <a:p>
            <a:r>
              <a:rPr lang="ru-RU" dirty="0" smtClean="0"/>
              <a:t>• </a:t>
            </a:r>
            <a:r>
              <a:rPr lang="ru-RU" b="1" i="1" dirty="0"/>
              <a:t>Пользователи. </a:t>
            </a:r>
            <a:r>
              <a:rPr lang="ru-RU" dirty="0"/>
              <a:t>Эта лица и организации, непосредственно использующие результаты проекта в своей деятельности</a:t>
            </a:r>
            <a:r>
              <a:rPr lang="ru-RU" dirty="0" smtClean="0"/>
              <a:t>.</a:t>
            </a:r>
          </a:p>
          <a:p>
            <a:r>
              <a:rPr lang="ru-RU" dirty="0" smtClean="0"/>
              <a:t>• </a:t>
            </a:r>
            <a:r>
              <a:rPr lang="ru-RU" b="1" i="1" dirty="0"/>
              <a:t>Организация-исполнитель. </a:t>
            </a:r>
            <a:r>
              <a:rPr lang="ru-RU" dirty="0"/>
              <a:t>Это организация, в которой проводится проект и которая несет ответственность перед заказчиком за его выполнение. Такая организация может быть создана для проведения одного конкретного проекта и состоять только из его команды. </a:t>
            </a:r>
            <a:endParaRPr lang="ru-RU" dirty="0" smtClean="0"/>
          </a:p>
          <a:p>
            <a:r>
              <a:rPr lang="ru-RU" dirty="0"/>
              <a:t>• </a:t>
            </a:r>
            <a:r>
              <a:rPr lang="ru-RU" b="1" i="1" dirty="0"/>
              <a:t>Команда проекта. </a:t>
            </a:r>
            <a:r>
              <a:rPr lang="ru-RU" dirty="0"/>
              <a:t>Это служащие организации-исполнителя, выполняющие работы по проекту. Менеджер проекта и лидер проекта входят в команду</a:t>
            </a:r>
            <a:r>
              <a:rPr lang="ru-RU" dirty="0" smtClean="0"/>
              <a:t>.</a:t>
            </a:r>
          </a:p>
          <a:p>
            <a:r>
              <a:rPr lang="ru-RU" dirty="0" smtClean="0"/>
              <a:t>• </a:t>
            </a:r>
            <a:r>
              <a:rPr lang="ru-RU" b="1" i="1" dirty="0"/>
              <a:t>Команда управления проектом. </a:t>
            </a:r>
            <a:r>
              <a:rPr lang="ru-RU" dirty="0"/>
              <a:t>Это часть команды проекта, непосредственно участвующая в деятельности по управлению проектом. Сюда входят менеджер проекта и его лидер, может входить секретарь менеджера, эксперты, помогающие в принятии решений и т.д. </a:t>
            </a:r>
          </a:p>
        </p:txBody>
      </p:sp>
    </p:spTree>
    <p:extLst>
      <p:ext uri="{BB962C8B-B14F-4D97-AF65-F5344CB8AC3E}">
        <p14:creationId xmlns:p14="http://schemas.microsoft.com/office/powerpoint/2010/main" val="228709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Взаимоотношения между заинтересованными лицами проекта</a:t>
            </a:r>
          </a:p>
        </p:txBody>
      </p:sp>
      <p:pic>
        <p:nvPicPr>
          <p:cNvPr id="4" name="Объект 3"/>
          <p:cNvPicPr>
            <a:picLocks noGrp="1" noChangeAspect="1"/>
          </p:cNvPicPr>
          <p:nvPr>
            <p:ph idx="1"/>
          </p:nvPr>
        </p:nvPicPr>
        <p:blipFill>
          <a:blip r:embed="rId2"/>
          <a:stretch>
            <a:fillRect/>
          </a:stretch>
        </p:blipFill>
        <p:spPr>
          <a:xfrm>
            <a:off x="1934578" y="2142886"/>
            <a:ext cx="8383170" cy="3429479"/>
          </a:xfrm>
          <a:prstGeom prst="rect">
            <a:avLst/>
          </a:prstGeom>
        </p:spPr>
      </p:pic>
    </p:spTree>
    <p:extLst>
      <p:ext uri="{BB962C8B-B14F-4D97-AF65-F5344CB8AC3E}">
        <p14:creationId xmlns:p14="http://schemas.microsoft.com/office/powerpoint/2010/main" val="1571226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Сложность программного обеспечения</a:t>
            </a:r>
          </a:p>
        </p:txBody>
      </p:sp>
      <p:sp>
        <p:nvSpPr>
          <p:cNvPr id="5" name="Объект 4"/>
          <p:cNvSpPr>
            <a:spLocks noGrp="1"/>
          </p:cNvSpPr>
          <p:nvPr>
            <p:ph idx="1"/>
          </p:nvPr>
        </p:nvSpPr>
        <p:spPr/>
        <p:txBody>
          <a:bodyPr/>
          <a:lstStyle/>
          <a:p>
            <a:r>
              <a:rPr lang="ru-RU" dirty="0"/>
              <a:t>Сложность вызывается четырьмя основными причинами:</a:t>
            </a:r>
          </a:p>
          <a:p>
            <a:pPr>
              <a:buFont typeface="Wingdings" panose="05000000000000000000" pitchFamily="2" charset="2"/>
              <a:buChar char="Ø"/>
            </a:pPr>
            <a:r>
              <a:rPr lang="ru-RU" dirty="0"/>
              <a:t>сложностью реальной предметной области, из которой исходит заказ на разработку</a:t>
            </a:r>
            <a:r>
              <a:rPr lang="ru-RU" dirty="0" smtClean="0"/>
              <a:t>;</a:t>
            </a:r>
            <a:endParaRPr lang="ru-RU" dirty="0"/>
          </a:p>
          <a:p>
            <a:pPr>
              <a:buFont typeface="Wingdings" panose="05000000000000000000" pitchFamily="2" charset="2"/>
              <a:buChar char="Ø"/>
            </a:pPr>
            <a:r>
              <a:rPr lang="ru-RU" dirty="0"/>
              <a:t>трудностью управления процессом разработки</a:t>
            </a:r>
            <a:r>
              <a:rPr lang="ru-RU" dirty="0" smtClean="0"/>
              <a:t>;</a:t>
            </a:r>
            <a:endParaRPr lang="ru-RU" dirty="0"/>
          </a:p>
          <a:p>
            <a:pPr>
              <a:buFont typeface="Wingdings" panose="05000000000000000000" pitchFamily="2" charset="2"/>
              <a:buChar char="Ø"/>
            </a:pPr>
            <a:r>
              <a:rPr lang="ru-RU" dirty="0"/>
              <a:t>необходимостью обеспечить достаточную гибкость программы</a:t>
            </a:r>
            <a:r>
              <a:rPr lang="ru-RU" dirty="0" smtClean="0"/>
              <a:t>;</a:t>
            </a:r>
            <a:endParaRPr lang="ru-RU" dirty="0"/>
          </a:p>
          <a:p>
            <a:pPr>
              <a:buFont typeface="Wingdings" panose="05000000000000000000" pitchFamily="2" charset="2"/>
              <a:buChar char="Ø"/>
            </a:pPr>
            <a:r>
              <a:rPr lang="ru-RU" dirty="0"/>
              <a:t>неудовлетворительными способами описания поведения больших дискретных систем</a:t>
            </a:r>
            <a:r>
              <a:rPr lang="ru-RU" dirty="0" smtClean="0"/>
              <a:t>.</a:t>
            </a:r>
            <a:endParaRPr lang="ru-RU" dirty="0"/>
          </a:p>
        </p:txBody>
      </p:sp>
    </p:spTree>
    <p:extLst>
      <p:ext uri="{BB962C8B-B14F-4D97-AF65-F5344CB8AC3E}">
        <p14:creationId xmlns:p14="http://schemas.microsoft.com/office/powerpoint/2010/main" val="3774166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Сложность реального мира</a:t>
            </a:r>
          </a:p>
        </p:txBody>
      </p:sp>
      <p:sp>
        <p:nvSpPr>
          <p:cNvPr id="3" name="Объект 2"/>
          <p:cNvSpPr>
            <a:spLocks noGrp="1"/>
          </p:cNvSpPr>
          <p:nvPr>
            <p:ph idx="1"/>
          </p:nvPr>
        </p:nvSpPr>
        <p:spPr/>
        <p:txBody>
          <a:bodyPr>
            <a:normAutofit/>
          </a:bodyPr>
          <a:lstStyle/>
          <a:p>
            <a:r>
              <a:rPr lang="ru-RU" b="1" dirty="0"/>
              <a:t>Сложность реального мира.</a:t>
            </a:r>
            <a:r>
              <a:rPr lang="ru-RU" dirty="0"/>
              <a:t> Проблемы, которые мы пытаемся решить с помощью программного обеспечения, часто неизбежно содержат сложные элементы, а к соответствующим программам предъявляется множество различных, порой взаимоисключающих требований. У пользователей и разработчиков разные взгляды на сущность проблемы, и они делают различные выводы о возможных путях ее решения. Знакомство с первыми версиями системы позволяет пользователям лучше понять и отчетливей сформулировать то, что им действительно нужно. В то же время процесс разработки повышает квалификацию разработчиков в предметной области и позволяет им задавать более осмысленные вопросы, которые проясняют темные места в проектируемой системе</a:t>
            </a:r>
            <a:r>
              <a:rPr lang="ru-RU" dirty="0" smtClean="0"/>
              <a:t>.</a:t>
            </a:r>
            <a:endParaRPr lang="ru-RU" dirty="0"/>
          </a:p>
        </p:txBody>
      </p:sp>
    </p:spTree>
    <p:extLst>
      <p:ext uri="{BB962C8B-B14F-4D97-AF65-F5344CB8AC3E}">
        <p14:creationId xmlns:p14="http://schemas.microsoft.com/office/powerpoint/2010/main" val="2215483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Трудности управления процессом разработки</a:t>
            </a:r>
          </a:p>
        </p:txBody>
      </p:sp>
      <p:sp>
        <p:nvSpPr>
          <p:cNvPr id="3" name="Объект 2"/>
          <p:cNvSpPr>
            <a:spLocks noGrp="1"/>
          </p:cNvSpPr>
          <p:nvPr>
            <p:ph idx="1"/>
          </p:nvPr>
        </p:nvSpPr>
        <p:spPr/>
        <p:txBody>
          <a:bodyPr/>
          <a:lstStyle/>
          <a:p>
            <a:r>
              <a:rPr lang="ru-RU" b="1" dirty="0"/>
              <a:t>Трудности управления процессом разработки.</a:t>
            </a:r>
            <a:r>
              <a:rPr lang="ru-RU" dirty="0"/>
              <a:t> Основная задача разработчиков состоит в создании иллюзии простоты, в защите пользователей от сложности описываемого предмета или процесса. Сегодня обычными стали программные системы, размер которых исчисляется десятками тысяч или даже миллионами строк на языках высокого уровня. Ни один человек никогда не сможет полностью понять такую систему. Поэтому такой объем работ потребует привлечения команды разработчиков. Чем больше разработчиков, тем сложнее связи между ними и тем сложнее координация, особенно если участники работ географически удалены друг от друга.</a:t>
            </a:r>
          </a:p>
          <a:p>
            <a:endParaRPr lang="ru-RU" dirty="0"/>
          </a:p>
        </p:txBody>
      </p:sp>
    </p:spTree>
    <p:extLst>
      <p:ext uri="{BB962C8B-B14F-4D97-AF65-F5344CB8AC3E}">
        <p14:creationId xmlns:p14="http://schemas.microsoft.com/office/powerpoint/2010/main" val="2644148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Гибкость программного обеспечения</a:t>
            </a:r>
          </a:p>
        </p:txBody>
      </p:sp>
      <p:sp>
        <p:nvSpPr>
          <p:cNvPr id="3" name="Объект 2"/>
          <p:cNvSpPr>
            <a:spLocks noGrp="1"/>
          </p:cNvSpPr>
          <p:nvPr>
            <p:ph idx="1"/>
          </p:nvPr>
        </p:nvSpPr>
        <p:spPr/>
        <p:txBody>
          <a:bodyPr/>
          <a:lstStyle/>
          <a:p>
            <a:r>
              <a:rPr lang="ru-RU" b="1" dirty="0"/>
              <a:t>Гибкость программного обеспечения</a:t>
            </a:r>
            <a:r>
              <a:rPr lang="ru-RU" dirty="0"/>
              <a:t>. Программирование обладает предельной гибкостью, и разработчик может сам обеспечить себя всеми необходимыми элементами, относящимися к любому уровню абстракции. Такая гибкость чрезвычайно соблазнительна. Она заставляет разработчика создавать своими силами все базовые строительные блоки будущей конструкции, из которых составляются элементы более высоких уровней абстракции. В отличие от строительной индустрии, где существуют единые стандарты на многие конструктивные элементы и качество материалов, в программной индустрии таких стандартов почти нет. Кроме того, часто приходится выполнять настройку программы под индивидуальные требования конкретного пользователя и системное окружение. Поэтому программные разработки остаются очень трудоемким делом.</a:t>
            </a:r>
          </a:p>
        </p:txBody>
      </p:sp>
    </p:spTree>
    <p:extLst>
      <p:ext uri="{BB962C8B-B14F-4D97-AF65-F5344CB8AC3E}">
        <p14:creationId xmlns:p14="http://schemas.microsoft.com/office/powerpoint/2010/main" val="1787192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Проблема описания поведения больших дискретных систем</a:t>
            </a:r>
          </a:p>
        </p:txBody>
      </p:sp>
      <p:sp>
        <p:nvSpPr>
          <p:cNvPr id="3" name="Объект 2"/>
          <p:cNvSpPr>
            <a:spLocks noGrp="1"/>
          </p:cNvSpPr>
          <p:nvPr>
            <p:ph idx="1"/>
          </p:nvPr>
        </p:nvSpPr>
        <p:spPr/>
        <p:txBody>
          <a:bodyPr/>
          <a:lstStyle/>
          <a:p>
            <a:r>
              <a:rPr lang="ru-RU" b="1" dirty="0"/>
              <a:t>Проблема описания поведения больших дискретных систем</a:t>
            </a:r>
            <a:r>
              <a:rPr lang="ru-RU" dirty="0"/>
              <a:t>. Аналоговые системы, такие, как движение брошенного мяча, напротив, являются непрерывными. Небольшие изменения входных параметров всегда вызовут небольшие изменения выходных. С другой стороны, дискретные системы по самой своей природе имеют конечное число возможных состояний. Мы стараемся проектировать системы, разделяя их на части так, чтобы одна часть минимально воздействовало на другую. Каждое событие, внешнее по отношению к программной системе, может перевести ее в новое состояние, и, более того, переход из одного состояния в другое не всегда детерминирован. Всеобъемлющее тестирование таких программ провести невозможно. При неблагоприятных условиях небольшое внешнее событие может привести к критической ошибке системы.</a:t>
            </a:r>
          </a:p>
        </p:txBody>
      </p:sp>
    </p:spTree>
    <p:extLst>
      <p:ext uri="{BB962C8B-B14F-4D97-AF65-F5344CB8AC3E}">
        <p14:creationId xmlns:p14="http://schemas.microsoft.com/office/powerpoint/2010/main" val="1779277440"/>
      </p:ext>
    </p:extLst>
  </p:cSld>
  <p:clrMapOvr>
    <a:masterClrMapping/>
  </p:clrMapOvr>
</p:sld>
</file>

<file path=ppt/theme/theme1.xml><?xml version="1.0" encoding="utf-8"?>
<a:theme xmlns:a="http://schemas.openxmlformats.org/drawingml/2006/main" name="Ретро">
  <a:themeElements>
    <a:clrScheme name="Ретро">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Ретр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Ретр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TotalTime>695</TotalTime>
  <Words>2227</Words>
  <Application>Microsoft Office PowerPoint</Application>
  <PresentationFormat>Широкоэкранный</PresentationFormat>
  <Paragraphs>112</Paragraphs>
  <Slides>29</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29</vt:i4>
      </vt:variant>
    </vt:vector>
  </HeadingPairs>
  <TitlesOfParts>
    <vt:vector size="33" baseType="lpstr">
      <vt:lpstr>Calibri</vt:lpstr>
      <vt:lpstr>Calibri Light</vt:lpstr>
      <vt:lpstr>Wingdings</vt:lpstr>
      <vt:lpstr>Ретро</vt:lpstr>
      <vt:lpstr>8. Оценка сложности проекта разработки</vt:lpstr>
      <vt:lpstr>Дополнение к лабораторной 1</vt:lpstr>
      <vt:lpstr>Презентация PowerPoint</vt:lpstr>
      <vt:lpstr>Взаимоотношения между заинтересованными лицами проекта</vt:lpstr>
      <vt:lpstr>Сложность программного обеспечения</vt:lpstr>
      <vt:lpstr>Сложность реального мира</vt:lpstr>
      <vt:lpstr>Трудности управления процессом разработки</vt:lpstr>
      <vt:lpstr>Гибкость программного обеспечения</vt:lpstr>
      <vt:lpstr>Проблема описания поведения больших дискретных систем</vt:lpstr>
      <vt:lpstr>Пять признаков сложной системы</vt:lpstr>
      <vt:lpstr>Презентация PowerPoint</vt:lpstr>
      <vt:lpstr>Распределение затрат</vt:lpstr>
      <vt:lpstr>Оценка стоимости проекта</vt:lpstr>
      <vt:lpstr>Подходы к оценке стоимости</vt:lpstr>
      <vt:lpstr>Классификация методов оценки ПО</vt:lpstr>
      <vt:lpstr>Презентация PowerPoint</vt:lpstr>
      <vt:lpstr>Презентация PowerPoint</vt:lpstr>
      <vt:lpstr>Метод экспертных оценок</vt:lpstr>
      <vt:lpstr>Исследовательские и эмпирические методы</vt:lpstr>
      <vt:lpstr>Метод алгоритмического моделирования</vt:lpstr>
      <vt:lpstr>Динамические методы</vt:lpstr>
      <vt:lpstr>Метод функциональных точек</vt:lpstr>
      <vt:lpstr> Математическая модель SLIM</vt:lpstr>
      <vt:lpstr>А так же:</vt:lpstr>
      <vt:lpstr>Конструктивная модель стоимости</vt:lpstr>
      <vt:lpstr>Поправочные факторы</vt:lpstr>
      <vt:lpstr>Классы проектов</vt:lpstr>
      <vt:lpstr>Аналогичные системы</vt:lpstr>
      <vt:lpstr>COCOMO -&gt; COCOMO II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 Реляционная алгебра</dc:title>
  <dc:creator>Лилия Челищева</dc:creator>
  <cp:lastModifiedBy>Лилия Челищева</cp:lastModifiedBy>
  <cp:revision>18</cp:revision>
  <dcterms:created xsi:type="dcterms:W3CDTF">2022-09-06T01:34:48Z</dcterms:created>
  <dcterms:modified xsi:type="dcterms:W3CDTF">2022-09-16T10:42:08Z</dcterms:modified>
</cp:coreProperties>
</file>