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95" r:id="rId4"/>
    <p:sldId id="296" r:id="rId5"/>
    <p:sldId id="297" r:id="rId6"/>
    <p:sldId id="258" r:id="rId7"/>
    <p:sldId id="298" r:id="rId8"/>
    <p:sldId id="293" r:id="rId9"/>
    <p:sldId id="294" r:id="rId10"/>
    <p:sldId id="259" r:id="rId11"/>
    <p:sldId id="260" r:id="rId12"/>
    <p:sldId id="261" r:id="rId13"/>
    <p:sldId id="262" r:id="rId14"/>
    <p:sldId id="263" r:id="rId15"/>
    <p:sldId id="264" r:id="rId16"/>
    <p:sldId id="299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300" r:id="rId33"/>
    <p:sldId id="281" r:id="rId34"/>
    <p:sldId id="282" r:id="rId35"/>
    <p:sldId id="285" r:id="rId36"/>
    <p:sldId id="287" r:id="rId37"/>
    <p:sldId id="289" r:id="rId38"/>
    <p:sldId id="290" r:id="rId39"/>
    <p:sldId id="291" r:id="rId40"/>
    <p:sldId id="292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D135D-F03C-4A1C-83D5-408A50B36D75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092DA-1CBF-438E-B278-7332835EA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403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8BEBE5-075A-4132-83A2-C1B7E027F7BA}" type="datetime1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9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F35978-B65D-483D-87B1-08E5B193D84D}" type="datetime1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85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C8FEED-19B6-4F72-BEB7-99D38DD61984}" type="datetime1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34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784BD7-48AA-46C9-811E-CFA5EA1418D4}" type="datetime1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1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28337-B162-419B-92B3-848225B2E577}" type="datetime1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63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FD6C89-EF2E-452D-9CCE-3C4CE4F03E03}" type="datetime1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98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81927A-D141-4E0E-B7F8-7DF20342ECA4}" type="datetime1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91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E4742E-15DA-4043-8BD5-B25F2218EE7A}" type="datetime1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94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F1C5E4-6F2D-48B0-A9D8-80032A8DAA31}" type="datetime1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54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04451-295F-4A05-991C-338E3188FEBF}" type="datetime1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51494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51494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51494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09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76984F-A7D8-4E4E-8116-3B32F323F05A}" type="datetime1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42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25CBEF-3F61-418B-BA7B-354B78A951A4}" type="datetime1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7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9. </a:t>
            </a:r>
            <a:r>
              <a:rPr lang="en-US" dirty="0" smtClean="0"/>
              <a:t>UML. Use Case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6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Зачем нужны </a:t>
            </a:r>
            <a:r>
              <a:rPr lang="ru-RU" altLang="ru-RU" dirty="0" smtClean="0"/>
              <a:t>модели</a:t>
            </a:r>
            <a:endParaRPr lang="ru-RU" altLang="ru-RU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altLang="ru-RU" sz="2400" dirty="0"/>
              <a:t>Модели строятся для того, чтобы понять, будет ли некая конструкция работать</a:t>
            </a:r>
            <a:r>
              <a:rPr lang="ru-RU" altLang="ru-RU" sz="2400" dirty="0" smtClean="0"/>
              <a:t>.</a:t>
            </a:r>
            <a:endParaRPr lang="ru-RU" altLang="ru-RU" sz="2400" dirty="0"/>
          </a:p>
          <a:p>
            <a:pPr lvl="1"/>
            <a:r>
              <a:rPr lang="ru-RU" altLang="ru-RU" sz="2400" dirty="0"/>
              <a:t>Модели должны быть пригодны для испытаний</a:t>
            </a:r>
            <a:r>
              <a:rPr lang="ru-RU" altLang="ru-RU" sz="2400" dirty="0" smtClean="0"/>
              <a:t>.</a:t>
            </a:r>
            <a:endParaRPr lang="ru-RU" altLang="ru-RU" sz="2400" dirty="0"/>
          </a:p>
          <a:p>
            <a:pPr lvl="1"/>
            <a:r>
              <a:rPr lang="ru-RU" altLang="ru-RU" sz="2400" dirty="0"/>
              <a:t>Если модель нельзя оценить, она бесполезна</a:t>
            </a:r>
            <a:r>
              <a:rPr lang="ru-RU" altLang="ru-RU" sz="2400" dirty="0" smtClean="0"/>
              <a:t>.</a:t>
            </a:r>
            <a:endParaRPr lang="ru-RU" altLang="ru-RU" sz="2400" dirty="0"/>
          </a:p>
          <a:p>
            <a:pPr lvl="1"/>
            <a:r>
              <a:rPr lang="ru-RU" altLang="ru-RU" sz="2400" dirty="0"/>
              <a:t>Проект изучается на модели, когда модель обходится существенно дешевле, чем реальный предмет.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7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Зачем нужны диаграммы </a:t>
            </a:r>
            <a:r>
              <a:rPr lang="en-US" altLang="ru-RU"/>
              <a:t>UML</a:t>
            </a:r>
            <a:endParaRPr lang="ru-RU" altLang="ru-RU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ru-RU" sz="2400" dirty="0"/>
              <a:t>UML</a:t>
            </a:r>
            <a:r>
              <a:rPr lang="ru-RU" altLang="ru-RU" sz="2400" dirty="0"/>
              <a:t>-диаграммы используются, когда имеется нечто определенное, что хочется проверить, а применение </a:t>
            </a:r>
            <a:r>
              <a:rPr lang="en-US" altLang="ru-RU" sz="2400" dirty="0"/>
              <a:t>UML</a:t>
            </a:r>
            <a:r>
              <a:rPr lang="ru-RU" altLang="ru-RU" sz="2400" dirty="0"/>
              <a:t> обходится дешевле, чем написание кода</a:t>
            </a:r>
            <a:r>
              <a:rPr lang="ru-RU" altLang="ru-RU" sz="2400" dirty="0" smtClean="0"/>
              <a:t>.</a:t>
            </a:r>
            <a:endParaRPr lang="ru-RU" altLang="ru-RU" sz="2400" dirty="0"/>
          </a:p>
          <a:p>
            <a:pPr lvl="1"/>
            <a:r>
              <a:rPr lang="ru-RU" altLang="ru-RU" sz="2400" dirty="0"/>
              <a:t>Диаграммы полезны для общения с другими людьми и для выявления проектных проблем</a:t>
            </a:r>
            <a:r>
              <a:rPr lang="ru-RU" altLang="ru-RU" sz="2400" dirty="0" smtClean="0"/>
              <a:t>.</a:t>
            </a:r>
            <a:endParaRPr lang="ru-RU" altLang="ru-RU" sz="2400" dirty="0"/>
          </a:p>
          <a:p>
            <a:pPr lvl="1"/>
            <a:r>
              <a:rPr lang="en-US" altLang="ru-RU" sz="2400" dirty="0"/>
              <a:t>UML</a:t>
            </a:r>
            <a:r>
              <a:rPr lang="ru-RU" altLang="ru-RU" sz="2400" dirty="0"/>
              <a:t>-диаграммы удобны для распространения проектных концепций в среде разработчиков.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1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Когда применять </a:t>
            </a:r>
            <a:r>
              <a:rPr lang="en-US" altLang="ru-RU" dirty="0"/>
              <a:t>UML</a:t>
            </a:r>
            <a:endParaRPr lang="ru-RU" altLang="ru-RU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altLang="ru-RU" sz="2400" dirty="0"/>
              <a:t>Финальная документация</a:t>
            </a:r>
          </a:p>
          <a:p>
            <a:pPr lvl="1"/>
            <a:r>
              <a:rPr lang="ru-RU" altLang="ru-RU" sz="2400" dirty="0"/>
              <a:t>Диаграммы, документирующие сложные протоколы, которые трудно понять из кода.</a:t>
            </a:r>
          </a:p>
          <a:p>
            <a:pPr lvl="1"/>
            <a:r>
              <a:rPr lang="ru-RU" altLang="ru-RU" sz="2400" dirty="0"/>
              <a:t>Диаграммы-карты тех частей системы, в которые заглядывают относительно редко.</a:t>
            </a:r>
          </a:p>
          <a:p>
            <a:pPr lvl="1"/>
            <a:r>
              <a:rPr lang="ru-RU" altLang="ru-RU" sz="2400" dirty="0"/>
              <a:t>Диаграммы, которые выражают общую идею дизайна системы.</a:t>
            </a:r>
          </a:p>
          <a:p>
            <a:pPr lvl="1"/>
            <a:r>
              <a:rPr lang="ru-RU" altLang="ru-RU" sz="2400" dirty="0"/>
              <a:t>Диаграммы, которые выражают намерения проектировщика лучше, чем это может сделать код.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6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Когда рисовать диаграммы?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ru-RU" altLang="ru-RU" sz="2400" dirty="0"/>
              <a:t>Несколько человек должны понимать структуру конкретной части дизайна, поскольку будут работать над ней одновременно. Остановитесь, когда общее понимание достигнуто.</a:t>
            </a:r>
          </a:p>
          <a:p>
            <a:pPr lvl="1">
              <a:lnSpc>
                <a:spcPct val="90000"/>
              </a:lnSpc>
            </a:pPr>
            <a:r>
              <a:rPr lang="ru-RU" altLang="ru-RU" sz="2400" dirty="0"/>
              <a:t>Необходимо добиться консенсуса, но хотя бы два человека не согласны с конкретным элементом дизайна. Ограничьте время обсуждения, а затем определите способ принятия решения, например голосование или мнение беспристрастного арбитра. Остановитесь, когда время истекло или решение уже можно принять. Затем сотрите диаграмму.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28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Когда рисовать диаграммы?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ru-RU" altLang="ru-RU" sz="2400" dirty="0"/>
              <a:t>Возникает потребность мысленно визуализировать идею дизайна, и диаграммы могут помочь в ее обдумывании. Остановитесь, когда понимаете, что закончить мысль уже можно в коде. Выбросьте диаграммы.</a:t>
            </a:r>
          </a:p>
          <a:p>
            <a:pPr lvl="1">
              <a:lnSpc>
                <a:spcPct val="90000"/>
              </a:lnSpc>
            </a:pPr>
            <a:r>
              <a:rPr lang="ru-RU" altLang="ru-RU" sz="2400" dirty="0"/>
              <a:t>Требуется объяснить структуру части кода самому себе или кому-то еще. Остановитесь, когда поймете, что объяснять лучше, глядя на код.</a:t>
            </a:r>
          </a:p>
          <a:p>
            <a:pPr lvl="1">
              <a:lnSpc>
                <a:spcPct val="90000"/>
              </a:lnSpc>
            </a:pPr>
            <a:r>
              <a:rPr lang="ru-RU" altLang="ru-RU" sz="2400" dirty="0"/>
              <a:t>Близится конец проекта, и заказчик попросил представить диаграммы как часть документации для третьих лиц.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4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 dirty="0"/>
              <a:t>Когда НЕ рисовать диаграммы?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altLang="ru-RU" sz="2400" dirty="0" smtClean="0"/>
              <a:t>Только потому, что так велит процесс.</a:t>
            </a:r>
          </a:p>
          <a:p>
            <a:pPr lvl="1"/>
            <a:r>
              <a:rPr lang="ru-RU" altLang="ru-RU" sz="2400" dirty="0" smtClean="0"/>
              <a:t>Потому, что вы чувствуете себя виноватым в том, что не рисуете их, или думаете, что так поступают все хорошие проектировщики. Хорошие проектировщики пишут код. Диаграммы они рисуют только по мере необходимости.</a:t>
            </a:r>
            <a:endParaRPr lang="en-US" altLang="ru-RU" sz="2400" dirty="0" smtClean="0"/>
          </a:p>
          <a:p>
            <a:pPr lvl="1"/>
            <a:r>
              <a:rPr lang="ru-RU" altLang="ru-RU" sz="2400" dirty="0"/>
              <a:t>Чтобы создать полную документацию этапа проектирования перед тем, как приступить к кодированию. Такие документы почти всегда оказываются бесполезны, зато отнимают немало времени.</a:t>
            </a:r>
          </a:p>
          <a:p>
            <a:pPr lvl="1"/>
            <a:r>
              <a:rPr lang="ru-RU" altLang="ru-RU" sz="2400" dirty="0"/>
              <a:t>Чтобы по ним могли кодировать другие люди. Настоящие архитекторы программ принимают непосредственное участие в кодировании того, что спроектировали</a:t>
            </a:r>
            <a:r>
              <a:rPr lang="ru-RU" altLang="ru-RU" sz="2400" dirty="0" smtClean="0"/>
              <a:t>.</a:t>
            </a:r>
            <a:endParaRPr lang="ru-RU" alt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6000" dirty="0" err="1"/>
              <a:t>User</a:t>
            </a:r>
            <a:r>
              <a:rPr lang="ru-RU" altLang="ru-RU" sz="6000" dirty="0"/>
              <a:t> </a:t>
            </a:r>
            <a:r>
              <a:rPr lang="ru-RU" altLang="ru-RU" sz="6000" dirty="0" err="1"/>
              <a:t>Stories</a:t>
            </a:r>
            <a:r>
              <a:rPr lang="ru-RU" altLang="ru-RU" sz="6000" dirty="0"/>
              <a:t> </a:t>
            </a:r>
            <a:r>
              <a:rPr lang="en-US" altLang="ru-RU" sz="6000" dirty="0"/>
              <a:t>&amp;</a:t>
            </a:r>
            <a:r>
              <a:rPr lang="ru-RU" altLang="ru-RU" sz="6000" dirty="0"/>
              <a:t> </a:t>
            </a:r>
            <a:r>
              <a:rPr lang="ru-RU" altLang="ru-RU" sz="6000" dirty="0" err="1"/>
              <a:t>Use</a:t>
            </a:r>
            <a:r>
              <a:rPr lang="ru-RU" altLang="ru-RU" sz="6000" dirty="0"/>
              <a:t> </a:t>
            </a:r>
            <a:r>
              <a:rPr lang="ru-RU" altLang="ru-RU" sz="6000" dirty="0" err="1"/>
              <a:t>Cases</a:t>
            </a:r>
            <a:endParaRPr lang="ru-RU" sz="6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73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err="1"/>
              <a:t>User</a:t>
            </a:r>
            <a:r>
              <a:rPr lang="ru-RU" altLang="ru-RU" dirty="0"/>
              <a:t> </a:t>
            </a:r>
            <a:r>
              <a:rPr lang="ru-RU" altLang="ru-RU" dirty="0" err="1"/>
              <a:t>Stories</a:t>
            </a:r>
            <a:r>
              <a:rPr lang="ru-RU" altLang="ru-RU" dirty="0"/>
              <a:t> </a:t>
            </a:r>
            <a:r>
              <a:rPr lang="en-US" altLang="ru-RU" dirty="0"/>
              <a:t>&amp;</a:t>
            </a:r>
            <a:r>
              <a:rPr lang="ru-RU" altLang="ru-RU" dirty="0"/>
              <a:t> </a:t>
            </a:r>
            <a:r>
              <a:rPr lang="ru-RU" altLang="ru-RU" dirty="0" err="1"/>
              <a:t>Use</a:t>
            </a:r>
            <a:r>
              <a:rPr lang="ru-RU" altLang="ru-RU" dirty="0"/>
              <a:t> </a:t>
            </a:r>
            <a:r>
              <a:rPr lang="ru-RU" altLang="ru-RU" dirty="0" err="1"/>
              <a:t>Cases</a:t>
            </a:r>
            <a:endParaRPr lang="ru-RU" altLang="ru-RU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altLang="ru-RU" sz="2400" b="1" dirty="0" err="1"/>
              <a:t>User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Story</a:t>
            </a:r>
            <a:r>
              <a:rPr lang="ru-RU" altLang="ru-RU" sz="2400" dirty="0"/>
              <a:t> – это </a:t>
            </a:r>
            <a:r>
              <a:rPr lang="ru-RU" altLang="ru-RU" sz="2400" dirty="0" err="1"/>
              <a:t>пользовательско</a:t>
            </a:r>
            <a:r>
              <a:rPr lang="ru-RU" altLang="ru-RU" sz="2400" dirty="0"/>
              <a:t>-ориентированное</a:t>
            </a:r>
            <a:r>
              <a:rPr lang="en-US" altLang="ru-RU" sz="2400" dirty="0"/>
              <a:t> </a:t>
            </a:r>
            <a:r>
              <a:rPr lang="ru-RU" altLang="ru-RU" sz="2400" b="1" i="1" dirty="0"/>
              <a:t>описание целей</a:t>
            </a:r>
            <a:r>
              <a:rPr lang="ru-RU" altLang="ru-RU" sz="2400" dirty="0"/>
              <a:t>, которые люди смогут достичь, используя ваш продукт, написанное повседневным языком</a:t>
            </a:r>
            <a:r>
              <a:rPr lang="ru-RU" altLang="ru-RU" sz="2400" dirty="0" smtClean="0"/>
              <a:t>.</a:t>
            </a:r>
            <a:endParaRPr lang="en-US" altLang="ru-RU" sz="2400" dirty="0"/>
          </a:p>
          <a:p>
            <a:r>
              <a:rPr lang="ru-RU" altLang="ru-RU" sz="2400" b="1" i="1" dirty="0"/>
              <a:t>Формат</a:t>
            </a:r>
            <a:r>
              <a:rPr lang="ru-RU" altLang="ru-RU" sz="2400" dirty="0"/>
              <a:t>:</a:t>
            </a:r>
          </a:p>
          <a:p>
            <a:r>
              <a:rPr lang="ru-RU" altLang="ru-RU" sz="2400" dirty="0"/>
              <a:t>Я как ______, хочу ______, для того чтобы </a:t>
            </a:r>
            <a:r>
              <a:rPr lang="ru-RU" altLang="ru-RU" sz="2400" dirty="0" smtClean="0"/>
              <a:t>_______</a:t>
            </a:r>
            <a:endParaRPr lang="ru-RU" altLang="ru-RU" sz="2400" dirty="0"/>
          </a:p>
          <a:p>
            <a:r>
              <a:rPr lang="ru-RU" altLang="ru-RU" sz="2400" dirty="0"/>
              <a:t>Как &lt;пользователь&gt;, я могу &lt;действие&gt;, для того, чтобы &lt;цель&gt;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042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Основные вопросы User Stories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altLang="ru-RU" sz="2800" dirty="0"/>
              <a:t>КТО хочет? </a:t>
            </a:r>
            <a:endParaRPr lang="en-US" altLang="ru-RU" sz="2800" dirty="0"/>
          </a:p>
          <a:p>
            <a:pPr algn="ctr">
              <a:lnSpc>
                <a:spcPct val="90000"/>
              </a:lnSpc>
            </a:pPr>
            <a:r>
              <a:rPr lang="ru-RU" altLang="ru-RU" sz="2800" dirty="0" smtClean="0"/>
              <a:t>ЧТО </a:t>
            </a:r>
            <a:r>
              <a:rPr lang="ru-RU" altLang="ru-RU" sz="2800" dirty="0"/>
              <a:t>хочет? </a:t>
            </a:r>
            <a:endParaRPr lang="en-US" altLang="ru-RU" sz="2800" dirty="0"/>
          </a:p>
          <a:p>
            <a:pPr algn="ctr">
              <a:lnSpc>
                <a:spcPct val="90000"/>
              </a:lnSpc>
            </a:pPr>
            <a:r>
              <a:rPr lang="ru-RU" altLang="ru-RU" sz="2800" dirty="0" smtClean="0"/>
              <a:t>ЗАЧЕМ </a:t>
            </a:r>
            <a:r>
              <a:rPr lang="ru-RU" altLang="ru-RU" sz="2800" dirty="0"/>
              <a:t>хочет?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379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 dirty="0"/>
              <a:t>Пример пользовательского </a:t>
            </a:r>
            <a:r>
              <a:rPr lang="ru-RU" altLang="ru-RU" sz="4000" dirty="0" smtClean="0"/>
              <a:t>сценария</a:t>
            </a:r>
            <a:endParaRPr lang="ru-RU" altLang="ru-RU" sz="4000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altLang="ru-RU" sz="2400" dirty="0" smtClean="0"/>
              <a:t>Как </a:t>
            </a:r>
            <a:r>
              <a:rPr lang="ru-RU" altLang="ru-RU" sz="2400" dirty="0"/>
              <a:t>администратор компании, я</a:t>
            </a:r>
            <a:r>
              <a:rPr lang="ru-RU" altLang="ru-RU" sz="2400" dirty="0" smtClean="0"/>
              <a:t> </a:t>
            </a:r>
            <a:r>
              <a:rPr lang="ru-RU" altLang="ru-RU" sz="2400" dirty="0"/>
              <a:t>хочу иметь возможность устанавливать заданные программы на удаленные рабочие столы, для того чтобы не тратить время на перемещение по офису и не отвлекать сотрудников от работы.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73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4000"/>
              <a:t>UML – Unified Modeling Language</a:t>
            </a:r>
            <a:endParaRPr lang="ru-RU" altLang="ru-RU" sz="40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73166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ru-RU" dirty="0"/>
              <a:t>UML – </a:t>
            </a:r>
            <a:r>
              <a:rPr lang="ru-RU" altLang="ru-RU" b="1" dirty="0"/>
              <a:t>унифицированный язык моделирования</a:t>
            </a:r>
            <a:r>
              <a:rPr lang="ru-RU" altLang="ru-RU" dirty="0"/>
              <a:t> – </a:t>
            </a:r>
            <a:r>
              <a:rPr lang="ru-RU" dirty="0"/>
              <a:t>это язык визуального моделирования, позволяющий </a:t>
            </a:r>
            <a:r>
              <a:rPr lang="ru-RU" dirty="0" smtClean="0"/>
              <a:t>разрабатывать </a:t>
            </a:r>
            <a:r>
              <a:rPr lang="ru-RU" dirty="0"/>
              <a:t>концептуальные, логические и физические модели сложных </a:t>
            </a:r>
            <a:r>
              <a:rPr lang="ru-RU" dirty="0" smtClean="0"/>
              <a:t>систем. Он </a:t>
            </a:r>
            <a:r>
              <a:rPr lang="ru-RU" dirty="0"/>
              <a:t>предназначен для визуализации, анализа, спецификации, проектирования </a:t>
            </a:r>
            <a:r>
              <a:rPr lang="ru-RU" dirty="0" smtClean="0"/>
              <a:t>и документирования </a:t>
            </a:r>
            <a:r>
              <a:rPr lang="ru-RU" dirty="0"/>
              <a:t>предметных областей, сложных систем вообще и ПС </a:t>
            </a:r>
            <a:r>
              <a:rPr lang="ru-RU" dirty="0" smtClean="0"/>
              <a:t>в частности</a:t>
            </a:r>
            <a:r>
              <a:rPr lang="ru-RU" dirty="0"/>
              <a:t>.</a:t>
            </a:r>
            <a:endParaRPr lang="ru-RU" altLang="ru-RU" dirty="0"/>
          </a:p>
          <a:p>
            <a:r>
              <a:rPr lang="ru-RU" altLang="ru-RU" sz="2800" dirty="0"/>
              <a:t>Уровни </a:t>
            </a:r>
            <a:r>
              <a:rPr lang="ru-RU" altLang="ru-RU" sz="2800" dirty="0" smtClean="0"/>
              <a:t>моделей:</a:t>
            </a:r>
            <a:endParaRPr lang="ru-RU" altLang="ru-RU" sz="2800" dirty="0"/>
          </a:p>
          <a:p>
            <a:pPr lvl="1"/>
            <a:r>
              <a:rPr lang="ru-RU" altLang="ru-RU" sz="2400" dirty="0"/>
              <a:t>концептуальный;</a:t>
            </a:r>
          </a:p>
          <a:p>
            <a:pPr lvl="1"/>
            <a:r>
              <a:rPr lang="ru-RU" altLang="ru-RU" sz="2400" dirty="0"/>
              <a:t>спецификаций;</a:t>
            </a:r>
          </a:p>
          <a:p>
            <a:pPr lvl="1"/>
            <a:r>
              <a:rPr lang="ru-RU" altLang="ru-RU" sz="2400" dirty="0"/>
              <a:t>реализации.</a:t>
            </a:r>
          </a:p>
        </p:txBody>
      </p:sp>
      <p:sp>
        <p:nvSpPr>
          <p:cNvPr id="35844" name="AutoShape 4"/>
          <p:cNvSpPr>
            <a:spLocks/>
          </p:cNvSpPr>
          <p:nvPr/>
        </p:nvSpPr>
        <p:spPr bwMode="auto">
          <a:xfrm>
            <a:off x="5035550" y="4684713"/>
            <a:ext cx="431800" cy="792162"/>
          </a:xfrm>
          <a:prstGeom prst="rightBrace">
            <a:avLst>
              <a:gd name="adj1" fmla="val 15288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799716" y="4003452"/>
            <a:ext cx="23083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800" dirty="0">
                <a:solidFill>
                  <a:schemeClr val="accent2"/>
                </a:solidFill>
              </a:rPr>
              <a:t>исходный код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799716" y="3403714"/>
            <a:ext cx="31089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800" dirty="0">
                <a:solidFill>
                  <a:schemeClr val="accent2"/>
                </a:solidFill>
              </a:rPr>
              <a:t>человеческий язык</a:t>
            </a: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3395346" y="4089410"/>
            <a:ext cx="360363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3755709" y="3729332"/>
            <a:ext cx="10440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Правая фигурная скобка 4"/>
          <p:cNvSpPr/>
          <p:nvPr/>
        </p:nvSpPr>
        <p:spPr>
          <a:xfrm>
            <a:off x="3755709" y="4073926"/>
            <a:ext cx="212787" cy="523220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9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User Stories </a:t>
            </a:r>
            <a:r>
              <a:rPr lang="en-US" altLang="ru-RU"/>
              <a:t>&amp;</a:t>
            </a:r>
            <a:r>
              <a:rPr lang="ru-RU" altLang="ru-RU"/>
              <a:t> Use Cases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altLang="ru-RU" sz="2400" b="1" dirty="0" err="1" smtClean="0"/>
              <a:t>Use</a:t>
            </a:r>
            <a:r>
              <a:rPr lang="ru-RU" altLang="ru-RU" sz="2400" b="1" dirty="0" smtClean="0"/>
              <a:t> </a:t>
            </a:r>
            <a:r>
              <a:rPr lang="ru-RU" altLang="ru-RU" sz="2400" b="1" dirty="0" err="1"/>
              <a:t>Cases</a:t>
            </a:r>
            <a:r>
              <a:rPr lang="ru-RU" altLang="ru-RU" sz="2400" dirty="0"/>
              <a:t> </a:t>
            </a:r>
            <a:r>
              <a:rPr lang="ru-RU" altLang="ru-RU" sz="2400" dirty="0" smtClean="0"/>
              <a:t>- представляют </a:t>
            </a:r>
            <a:r>
              <a:rPr lang="ru-RU" altLang="ru-RU" sz="2400" dirty="0"/>
              <a:t>собой документированное описание того, как продукт будет использован. </a:t>
            </a:r>
            <a:endParaRPr lang="en-US" altLang="ru-RU" sz="2400" dirty="0"/>
          </a:p>
          <a:p>
            <a:r>
              <a:rPr lang="ru-RU" altLang="ru-RU" sz="2400" dirty="0"/>
              <a:t>Их написание сопровождается соблюдением определенных «церемоний», но они описывают все варианты того, как какой-либо человек будет выполнять некоторые действия (или их </a:t>
            </a:r>
            <a:r>
              <a:rPr lang="ru-RU" altLang="ru-RU" sz="2400" b="1" dirty="0"/>
              <a:t>вариации</a:t>
            </a:r>
            <a:r>
              <a:rPr lang="ru-RU" altLang="ru-RU" sz="2400" dirty="0"/>
              <a:t>)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981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 dirty="0"/>
              <a:t>Вариант </a:t>
            </a:r>
            <a:r>
              <a:rPr lang="ru-RU" altLang="ru-RU" sz="4000" dirty="0" smtClean="0"/>
              <a:t>использования</a:t>
            </a:r>
            <a:endParaRPr lang="ru-RU" altLang="ru-RU" sz="4000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altLang="ru-RU" sz="2400" b="1" dirty="0" smtClean="0"/>
              <a:t>Вариант </a:t>
            </a:r>
            <a:r>
              <a:rPr lang="ru-RU" altLang="ru-RU" sz="2400" b="1" dirty="0"/>
              <a:t>использования (</a:t>
            </a:r>
            <a:r>
              <a:rPr lang="ru-RU" altLang="ru-RU" sz="2400" b="1" dirty="0" err="1"/>
              <a:t>Use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case</a:t>
            </a:r>
            <a:r>
              <a:rPr lang="ru-RU" altLang="ru-RU" sz="2400" b="1" dirty="0"/>
              <a:t>, прецедент)</a:t>
            </a:r>
            <a:r>
              <a:rPr lang="ru-RU" altLang="ru-RU" sz="2400" dirty="0"/>
              <a:t> - описание поведения системы при ее взаимодействии с окружающим миром. </a:t>
            </a:r>
          </a:p>
          <a:p>
            <a:pPr>
              <a:lnSpc>
                <a:spcPct val="90000"/>
              </a:lnSpc>
            </a:pPr>
            <a:r>
              <a:rPr lang="ru-RU" altLang="ru-RU" sz="2400" b="1" dirty="0" err="1" smtClean="0"/>
              <a:t>Use</a:t>
            </a:r>
            <a:r>
              <a:rPr lang="ru-RU" altLang="ru-RU" sz="2400" b="1" dirty="0" smtClean="0"/>
              <a:t> </a:t>
            </a:r>
            <a:r>
              <a:rPr lang="ru-RU" altLang="ru-RU" sz="2400" b="1" dirty="0" err="1"/>
              <a:t>case</a:t>
            </a:r>
            <a:r>
              <a:rPr lang="ru-RU" altLang="ru-RU" sz="2400" dirty="0"/>
              <a:t> описывает то, как действующее лицо пытается достичь некой цели, используя систему.</a:t>
            </a:r>
          </a:p>
          <a:p>
            <a:pPr>
              <a:lnSpc>
                <a:spcPct val="90000"/>
              </a:lnSpc>
            </a:pPr>
            <a:r>
              <a:rPr lang="en-US" altLang="ru-RU" sz="2400" b="1" dirty="0" smtClean="0"/>
              <a:t>Use </a:t>
            </a:r>
            <a:r>
              <a:rPr lang="en-US" altLang="ru-RU" sz="2400" b="1" dirty="0"/>
              <a:t>case</a:t>
            </a:r>
            <a:r>
              <a:rPr lang="ru-RU" altLang="ru-RU" sz="2400" dirty="0"/>
              <a:t> четко показывает, что именно должна выполнить система, причем ничего не говорит о том, как она это делает. 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Что такое действующее лицо?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400" b="1"/>
              <a:t>Действующее лицо</a:t>
            </a:r>
            <a:r>
              <a:rPr lang="ru-RU" altLang="ru-RU" sz="2400"/>
              <a:t> – некто или нечто внешнее по отношению к системе и взаимодействующее с системой для достижения определенной цели.</a:t>
            </a:r>
          </a:p>
          <a:p>
            <a:pPr lvl="1"/>
            <a:r>
              <a:rPr lang="ru-RU" altLang="ru-RU" sz="2400"/>
              <a:t>«Представитель» внешней среды, который взаимодействует с системой </a:t>
            </a:r>
          </a:p>
          <a:p>
            <a:pPr lvl="1"/>
            <a:r>
              <a:rPr lang="ru-RU" altLang="ru-RU" sz="2400"/>
              <a:t>Роль, исполняемая сущностью из внешней среды </a:t>
            </a:r>
          </a:p>
          <a:p>
            <a:r>
              <a:rPr lang="ru-RU" altLang="ru-RU" sz="2400" b="1"/>
              <a:t>Виды действующих лиц </a:t>
            </a:r>
          </a:p>
          <a:p>
            <a:pPr lvl="1"/>
            <a:r>
              <a:rPr lang="ru-RU" altLang="ru-RU" sz="2400"/>
              <a:t>Пользователь </a:t>
            </a:r>
          </a:p>
          <a:p>
            <a:pPr lvl="1"/>
            <a:r>
              <a:rPr lang="ru-RU" altLang="ru-RU" sz="2400"/>
              <a:t>Внешняя система </a:t>
            </a:r>
          </a:p>
          <a:p>
            <a:pPr lvl="1"/>
            <a:r>
              <a:rPr lang="ru-RU" altLang="ru-RU" sz="2400"/>
              <a:t>Внешнее устройство </a:t>
            </a:r>
          </a:p>
          <a:p>
            <a:pPr lvl="1"/>
            <a:r>
              <a:rPr lang="ru-RU" altLang="ru-RU" sz="2400"/>
              <a:t>Время 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276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4000" dirty="0"/>
              <a:t>Use </a:t>
            </a:r>
            <a:r>
              <a:rPr lang="en-US" altLang="ru-RU" sz="4000" dirty="0" smtClean="0"/>
              <a:t>Case</a:t>
            </a:r>
            <a:r>
              <a:rPr lang="ru-RU" altLang="ru-RU" sz="4000" dirty="0" smtClean="0"/>
              <a:t>, пример:</a:t>
            </a:r>
            <a:r>
              <a:rPr lang="en-US" altLang="ru-RU" sz="4000" dirty="0" smtClean="0"/>
              <a:t> </a:t>
            </a:r>
            <a:r>
              <a:rPr lang="ru-RU" altLang="ru-RU" sz="4000" dirty="0"/>
              <a:t/>
            </a:r>
            <a:br>
              <a:rPr lang="ru-RU" altLang="ru-RU" sz="4000" dirty="0"/>
            </a:br>
            <a:r>
              <a:rPr lang="ru-RU" altLang="ru-RU" sz="4000" dirty="0"/>
              <a:t>Зарегистрироваться на </a:t>
            </a:r>
            <a:r>
              <a:rPr lang="ru-RU" altLang="ru-RU" sz="4000" dirty="0" smtClean="0"/>
              <a:t>сайте</a:t>
            </a:r>
            <a:endParaRPr lang="ru-RU" altLang="ru-RU" sz="4000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80000"/>
              </a:lnSpc>
            </a:pPr>
            <a:r>
              <a:rPr lang="ru-RU" altLang="ru-RU" sz="2400" b="1" i="1" dirty="0"/>
              <a:t>UC</a:t>
            </a:r>
            <a:r>
              <a:rPr lang="ru-RU" altLang="ru-RU" sz="2400" b="1" dirty="0"/>
              <a:t>. Зарегистрироваться на сайте</a:t>
            </a:r>
            <a:r>
              <a:rPr lang="ru-RU" altLang="ru-RU" sz="2400" dirty="0"/>
              <a:t> </a:t>
            </a:r>
          </a:p>
          <a:p>
            <a:pPr marL="457200" indent="-457200">
              <a:lnSpc>
                <a:spcPct val="80000"/>
              </a:lnSpc>
            </a:pPr>
            <a:r>
              <a:rPr lang="ru-RU" altLang="ru-RU" sz="2400" b="1" i="1" dirty="0"/>
              <a:t>Действующее лицо:</a:t>
            </a:r>
            <a:r>
              <a:rPr lang="ru-RU" altLang="ru-RU" sz="2400" dirty="0"/>
              <a:t> пользователь сайта</a:t>
            </a:r>
          </a:p>
          <a:p>
            <a:pPr marL="457200" indent="-457200">
              <a:lnSpc>
                <a:spcPct val="80000"/>
              </a:lnSpc>
            </a:pPr>
            <a:r>
              <a:rPr lang="ru-RU" altLang="ru-RU" sz="2400" b="1" i="1" dirty="0"/>
              <a:t>Предусловия</a:t>
            </a:r>
            <a:r>
              <a:rPr lang="ru-RU" altLang="ru-RU" sz="2400" dirty="0"/>
              <a:t>: пользователь находится на главной странице сайта</a:t>
            </a:r>
          </a:p>
          <a:p>
            <a:pPr marL="457200" indent="-457200">
              <a:lnSpc>
                <a:spcPct val="80000"/>
              </a:lnSpc>
            </a:pPr>
            <a:r>
              <a:rPr lang="ru-RU" altLang="ru-RU" sz="2400" b="1" i="1" dirty="0"/>
              <a:t>Основной сценарий:</a:t>
            </a:r>
          </a:p>
          <a:p>
            <a:pPr marL="636588" lvl="1" indent="-457200">
              <a:lnSpc>
                <a:spcPct val="80000"/>
              </a:lnSpc>
              <a:buSzPct val="105000"/>
              <a:buFont typeface="Wingdings" panose="05000000000000000000" pitchFamily="2" charset="2"/>
              <a:buAutoNum type="arabicPeriod"/>
            </a:pPr>
            <a:r>
              <a:rPr lang="ru-RU" altLang="ru-RU" sz="2400" dirty="0"/>
              <a:t>Пользователь нажимает кнопку «Зарегистрироваться»</a:t>
            </a:r>
          </a:p>
          <a:p>
            <a:pPr marL="636588" lvl="1" indent="-457200">
              <a:lnSpc>
                <a:spcPct val="80000"/>
              </a:lnSpc>
              <a:buSzPct val="105000"/>
              <a:buFont typeface="Wingdings" panose="05000000000000000000" pitchFamily="2" charset="2"/>
              <a:buAutoNum type="arabicPeriod"/>
            </a:pPr>
            <a:r>
              <a:rPr lang="ru-RU" altLang="ru-RU" sz="2400" dirty="0"/>
              <a:t>Сайт отображает форму регистрации</a:t>
            </a:r>
          </a:p>
          <a:p>
            <a:pPr marL="636588" lvl="1" indent="-457200">
              <a:lnSpc>
                <a:spcPct val="80000"/>
              </a:lnSpc>
              <a:buSzPct val="105000"/>
              <a:buFont typeface="Wingdings" panose="05000000000000000000" pitchFamily="2" charset="2"/>
              <a:buAutoNum type="arabicPeriod"/>
            </a:pPr>
            <a:r>
              <a:rPr lang="ru-RU" altLang="ru-RU" sz="2400" dirty="0"/>
              <a:t>Пользователь заполняет поля формы и подтверждает регистрацию</a:t>
            </a:r>
          </a:p>
          <a:p>
            <a:pPr marL="636588" lvl="1" indent="-457200">
              <a:lnSpc>
                <a:spcPct val="80000"/>
              </a:lnSpc>
              <a:buSzPct val="105000"/>
              <a:buFont typeface="Wingdings" panose="05000000000000000000" pitchFamily="2" charset="2"/>
              <a:buAutoNum type="arabicPeriod"/>
            </a:pPr>
            <a:r>
              <a:rPr lang="ru-RU" altLang="ru-RU" sz="2400" dirty="0"/>
              <a:t>Сайт подтверждает правильность заполнения формы</a:t>
            </a:r>
          </a:p>
          <a:p>
            <a:pPr marL="636588" lvl="1" indent="-457200">
              <a:lnSpc>
                <a:spcPct val="80000"/>
              </a:lnSpc>
              <a:buSzPct val="105000"/>
              <a:buFont typeface="Wingdings" panose="05000000000000000000" pitchFamily="2" charset="2"/>
              <a:buAutoNum type="arabicPeriod"/>
            </a:pPr>
            <a:r>
              <a:rPr lang="ru-RU" altLang="ru-RU" sz="2400" dirty="0"/>
              <a:t>Сайт регистрирует пользователя и отправляет на его e-</a:t>
            </a:r>
            <a:r>
              <a:rPr lang="ru-RU" altLang="ru-RU" sz="2400" dirty="0" err="1"/>
              <a:t>mail</a:t>
            </a:r>
            <a:r>
              <a:rPr lang="ru-RU" altLang="ru-RU" sz="2400" dirty="0"/>
              <a:t> письмо с подтверждением регистрации</a:t>
            </a:r>
          </a:p>
          <a:p>
            <a:pPr marL="457200" indent="-457200">
              <a:lnSpc>
                <a:spcPct val="80000"/>
              </a:lnSpc>
            </a:pPr>
            <a:r>
              <a:rPr lang="ru-RU" altLang="ru-RU" sz="2400" b="1" i="1" dirty="0"/>
              <a:t>Альтернативные сценарии:</a:t>
            </a:r>
          </a:p>
          <a:p>
            <a:pPr marL="636588" lvl="1" indent="-457200">
              <a:lnSpc>
                <a:spcPct val="80000"/>
              </a:lnSpc>
              <a:buNone/>
            </a:pPr>
            <a:r>
              <a:rPr lang="ru-RU" altLang="ru-RU" sz="2400" dirty="0"/>
              <a:t>	…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83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Шаблон описания </a:t>
            </a:r>
            <a:r>
              <a:rPr lang="en-US" altLang="ru-RU"/>
              <a:t>Use Case</a:t>
            </a:r>
            <a:endParaRPr lang="ru-RU" altLang="ru-RU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60388" lvl="1" indent="-381000">
              <a:lnSpc>
                <a:spcPct val="80000"/>
              </a:lnSpc>
              <a:buSzPct val="105000"/>
              <a:buFont typeface="Wingdings" panose="05000000000000000000" pitchFamily="2" charset="2"/>
              <a:buAutoNum type="arabicPeriod"/>
            </a:pPr>
            <a:r>
              <a:rPr lang="ru-RU" altLang="ru-RU" sz="2400"/>
              <a:t>Идентификатор</a:t>
            </a:r>
          </a:p>
          <a:p>
            <a:pPr marL="560388" lvl="1" indent="-381000">
              <a:lnSpc>
                <a:spcPct val="80000"/>
              </a:lnSpc>
              <a:buSzPct val="105000"/>
              <a:buFont typeface="Wingdings" panose="05000000000000000000" pitchFamily="2" charset="2"/>
              <a:buAutoNum type="arabicPeriod"/>
            </a:pPr>
            <a:r>
              <a:rPr lang="ru-RU" altLang="ru-RU" sz="2400"/>
              <a:t>Название</a:t>
            </a:r>
          </a:p>
          <a:p>
            <a:pPr marL="560388" lvl="1" indent="-381000">
              <a:lnSpc>
                <a:spcPct val="80000"/>
              </a:lnSpc>
              <a:buSzPct val="105000"/>
              <a:buFont typeface="Wingdings" panose="05000000000000000000" pitchFamily="2" charset="2"/>
              <a:buAutoNum type="arabicPeriod"/>
            </a:pPr>
            <a:r>
              <a:rPr lang="ru-RU" altLang="ru-RU" sz="2400"/>
              <a:t>Цель, краткое описание</a:t>
            </a:r>
            <a:endParaRPr lang="en-US" altLang="ru-RU" sz="2400"/>
          </a:p>
          <a:p>
            <a:pPr marL="560388" lvl="1" indent="-381000">
              <a:lnSpc>
                <a:spcPct val="80000"/>
              </a:lnSpc>
              <a:buSzPct val="105000"/>
              <a:buFont typeface="Wingdings" panose="05000000000000000000" pitchFamily="2" charset="2"/>
              <a:buAutoNum type="arabicPeriod"/>
            </a:pPr>
            <a:r>
              <a:rPr lang="ru-RU" altLang="ru-RU" sz="2400"/>
              <a:t>Действующие лица</a:t>
            </a:r>
            <a:endParaRPr lang="en-US" altLang="ru-RU" sz="2400"/>
          </a:p>
          <a:p>
            <a:pPr marL="560388" lvl="1" indent="-381000">
              <a:lnSpc>
                <a:spcPct val="80000"/>
              </a:lnSpc>
              <a:buSzPct val="105000"/>
              <a:buFont typeface="Wingdings" panose="05000000000000000000" pitchFamily="2" charset="2"/>
              <a:buAutoNum type="arabicPeriod"/>
            </a:pPr>
            <a:r>
              <a:rPr lang="ru-RU" altLang="ru-RU" sz="2400"/>
              <a:t>Предусловие</a:t>
            </a:r>
          </a:p>
          <a:p>
            <a:pPr marL="560388" lvl="1" indent="-381000">
              <a:lnSpc>
                <a:spcPct val="80000"/>
              </a:lnSpc>
              <a:buSzPct val="105000"/>
              <a:buFont typeface="Wingdings" panose="05000000000000000000" pitchFamily="2" charset="2"/>
              <a:buAutoNum type="arabicPeriod"/>
            </a:pPr>
            <a:r>
              <a:rPr lang="ru-RU" altLang="ru-RU" sz="2400"/>
              <a:t>Постусловие</a:t>
            </a:r>
          </a:p>
          <a:p>
            <a:pPr marL="560388" lvl="1" indent="-381000">
              <a:lnSpc>
                <a:spcPct val="80000"/>
              </a:lnSpc>
              <a:buSzPct val="105000"/>
              <a:buFont typeface="Wingdings" panose="05000000000000000000" pitchFamily="2" charset="2"/>
              <a:buAutoNum type="arabicPeriod"/>
            </a:pPr>
            <a:r>
              <a:rPr lang="ru-RU" altLang="ru-RU" sz="2400"/>
              <a:t>Потоки событий:</a:t>
            </a:r>
            <a:endParaRPr lang="en-US" altLang="ru-RU" sz="2400"/>
          </a:p>
          <a:p>
            <a:pPr marL="739775" lvl="2" indent="-381000">
              <a:lnSpc>
                <a:spcPct val="80000"/>
              </a:lnSpc>
              <a:buSzPct val="105000"/>
              <a:buFont typeface="Wingdings" panose="05000000000000000000" pitchFamily="2" charset="2"/>
              <a:buChar char="n"/>
            </a:pPr>
            <a:r>
              <a:rPr lang="ru-RU" altLang="ru-RU" sz="2200"/>
              <a:t>Основной поток событий </a:t>
            </a:r>
            <a:r>
              <a:rPr lang="en-US" altLang="ru-RU" sz="2200"/>
              <a:t>{basic}</a:t>
            </a:r>
          </a:p>
          <a:p>
            <a:pPr marL="739775" lvl="2" indent="-381000">
              <a:lnSpc>
                <a:spcPct val="80000"/>
              </a:lnSpc>
              <a:buSzPct val="105000"/>
              <a:buFont typeface="Wingdings" panose="05000000000000000000" pitchFamily="2" charset="2"/>
              <a:buChar char="n"/>
            </a:pPr>
            <a:r>
              <a:rPr lang="ru-RU" altLang="ru-RU" sz="2200"/>
              <a:t>Альтернативные потоки событий </a:t>
            </a:r>
            <a:r>
              <a:rPr lang="en-US" altLang="ru-RU" sz="2200"/>
              <a:t>{alt}</a:t>
            </a:r>
          </a:p>
          <a:p>
            <a:pPr marL="739775" lvl="2" indent="-381000">
              <a:lnSpc>
                <a:spcPct val="80000"/>
              </a:lnSpc>
              <a:buSzPct val="105000"/>
              <a:buFont typeface="Wingdings" panose="05000000000000000000" pitchFamily="2" charset="2"/>
              <a:buChar char="n"/>
            </a:pPr>
            <a:r>
              <a:rPr lang="ru-RU" altLang="ru-RU" sz="2200"/>
              <a:t>Ошибки и исключения </a:t>
            </a:r>
            <a:r>
              <a:rPr lang="en-US" altLang="ru-RU" sz="2200"/>
              <a:t>{err}</a:t>
            </a:r>
          </a:p>
          <a:p>
            <a:pPr marL="739775" lvl="2" indent="-381000">
              <a:lnSpc>
                <a:spcPct val="80000"/>
              </a:lnSpc>
              <a:buSzPct val="105000"/>
              <a:buFont typeface="Wingdings" panose="05000000000000000000" pitchFamily="2" charset="2"/>
              <a:buChar char="n"/>
            </a:pPr>
            <a:r>
              <a:rPr lang="ru-RU" altLang="ru-RU" sz="2200"/>
              <a:t>Подпотоки </a:t>
            </a:r>
            <a:r>
              <a:rPr lang="en-US" altLang="ru-RU" sz="2200"/>
              <a:t>{sub}</a:t>
            </a:r>
          </a:p>
          <a:p>
            <a:pPr marL="560388" lvl="1" indent="-381000">
              <a:lnSpc>
                <a:spcPct val="80000"/>
              </a:lnSpc>
              <a:buSzPct val="105000"/>
              <a:buFont typeface="Wingdings" panose="05000000000000000000" pitchFamily="2" charset="2"/>
              <a:buAutoNum type="arabicPeriod"/>
            </a:pPr>
            <a:r>
              <a:rPr lang="ru-RU" altLang="ru-RU" sz="2400"/>
              <a:t>Точки расширения</a:t>
            </a:r>
          </a:p>
          <a:p>
            <a:pPr marL="560388" lvl="1" indent="-381000">
              <a:lnSpc>
                <a:spcPct val="80000"/>
              </a:lnSpc>
              <a:buSzPct val="105000"/>
              <a:buFont typeface="Wingdings" panose="05000000000000000000" pitchFamily="2" charset="2"/>
              <a:buAutoNum type="arabicPeriod"/>
            </a:pPr>
            <a:r>
              <a:rPr lang="ru-RU" altLang="ru-RU" sz="2400"/>
              <a:t>Примечания и допущения</a:t>
            </a:r>
          </a:p>
          <a:p>
            <a:pPr marL="560388" lvl="1" indent="-381000">
              <a:lnSpc>
                <a:spcPct val="80000"/>
              </a:lnSpc>
              <a:buSzPct val="105000"/>
              <a:buFont typeface="Wingdings" panose="05000000000000000000" pitchFamily="2" charset="2"/>
              <a:buAutoNum type="arabicPeriod"/>
            </a:pPr>
            <a:r>
              <a:rPr lang="ru-RU" altLang="ru-RU" sz="2400"/>
              <a:t>Правила и дополнительные требования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6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Шаблон описания </a:t>
            </a:r>
            <a:r>
              <a:rPr lang="en-US" altLang="ru-RU" sz="4000"/>
              <a:t>Use Case</a:t>
            </a:r>
            <a:r>
              <a:rPr lang="ru-RU" altLang="ru-RU" sz="4000"/>
              <a:t>: Название и идентификатор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altLang="ru-RU" b="1"/>
              <a:t>Название варианта использования </a:t>
            </a:r>
          </a:p>
          <a:p>
            <a:pPr lvl="1">
              <a:lnSpc>
                <a:spcPct val="90000"/>
              </a:lnSpc>
            </a:pPr>
            <a:r>
              <a:rPr lang="ru-RU" altLang="ru-RU" sz="2000"/>
              <a:t>Глагол + существительное </a:t>
            </a:r>
          </a:p>
          <a:p>
            <a:pPr lvl="1">
              <a:lnSpc>
                <a:spcPct val="90000"/>
              </a:lnSpc>
            </a:pPr>
            <a:r>
              <a:rPr lang="ru-RU" altLang="ru-RU" sz="2000"/>
              <a:t>Отражает цель действующего лица </a:t>
            </a:r>
          </a:p>
          <a:p>
            <a:pPr lvl="1">
              <a:lnSpc>
                <a:spcPct val="90000"/>
              </a:lnSpc>
            </a:pPr>
            <a:r>
              <a:rPr lang="ru-RU" altLang="ru-RU" sz="2000"/>
              <a:t>Уникальное в рамках системы (подсистемы) </a:t>
            </a:r>
          </a:p>
          <a:p>
            <a:pPr>
              <a:lnSpc>
                <a:spcPct val="90000"/>
              </a:lnSpc>
            </a:pPr>
            <a:r>
              <a:rPr lang="ru-RU" altLang="ru-RU" b="1"/>
              <a:t>Уникальный идентификатор</a:t>
            </a:r>
            <a:r>
              <a:rPr lang="ru-RU" altLang="ru-RU"/>
              <a:t> </a:t>
            </a:r>
          </a:p>
          <a:p>
            <a:pPr lvl="1">
              <a:lnSpc>
                <a:spcPct val="90000"/>
              </a:lnSpc>
            </a:pPr>
            <a:r>
              <a:rPr lang="ru-RU" altLang="ru-RU" sz="2000"/>
              <a:t>В документе перед названием варианта использования </a:t>
            </a:r>
          </a:p>
          <a:p>
            <a:pPr lvl="1">
              <a:lnSpc>
                <a:spcPct val="90000"/>
              </a:lnSpc>
            </a:pPr>
            <a:r>
              <a:rPr lang="ru-RU" altLang="ru-RU" sz="2000"/>
              <a:t>Уникальный в рамках всей системы (документации) </a:t>
            </a:r>
          </a:p>
          <a:p>
            <a:pPr lvl="1">
              <a:lnSpc>
                <a:spcPct val="90000"/>
              </a:lnSpc>
            </a:pPr>
            <a:r>
              <a:rPr lang="ru-RU" altLang="ru-RU" sz="2000"/>
              <a:t>Упрощает поиск требований в документации </a:t>
            </a:r>
          </a:p>
          <a:p>
            <a:pPr lvl="1">
              <a:lnSpc>
                <a:spcPct val="90000"/>
              </a:lnSpc>
            </a:pPr>
            <a:r>
              <a:rPr lang="ru-RU" altLang="ru-RU" sz="2000"/>
              <a:t>Используется при трассировке требований</a:t>
            </a:r>
          </a:p>
          <a:p>
            <a:pPr>
              <a:lnSpc>
                <a:spcPct val="90000"/>
              </a:lnSpc>
            </a:pPr>
            <a:r>
              <a:rPr lang="ru-RU" altLang="ru-RU" b="1"/>
              <a:t>Примеры:</a:t>
            </a:r>
          </a:p>
          <a:p>
            <a:pPr lvl="1">
              <a:lnSpc>
                <a:spcPct val="90000"/>
              </a:lnSpc>
            </a:pPr>
            <a:r>
              <a:rPr lang="ru-RU" altLang="ru-RU" sz="2000"/>
              <a:t>UC134 Создать документ с требованиями </a:t>
            </a:r>
          </a:p>
          <a:p>
            <a:pPr lvl="1">
              <a:lnSpc>
                <a:spcPct val="90000"/>
              </a:lnSpc>
            </a:pPr>
            <a:r>
              <a:rPr lang="ru-RU" altLang="ru-RU" sz="2000"/>
              <a:t>UC.07.09.14 Оплатить банковский счет </a:t>
            </a:r>
          </a:p>
          <a:p>
            <a:pPr lvl="1">
              <a:lnSpc>
                <a:spcPct val="90000"/>
              </a:lnSpc>
            </a:pPr>
            <a:r>
              <a:rPr lang="ru-RU" altLang="ru-RU" sz="2000"/>
              <a:t>ВИ-23 Оформить покупку товара </a:t>
            </a:r>
          </a:p>
          <a:p>
            <a:pPr lvl="1">
              <a:lnSpc>
                <a:spcPct val="90000"/>
              </a:lnSpc>
            </a:pPr>
            <a:r>
              <a:rPr lang="ru-RU" altLang="ru-RU" sz="2000"/>
              <a:t>ВИ15_12 Зарегистрировать пользователя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587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Шаблон описания </a:t>
            </a:r>
            <a:r>
              <a:rPr lang="en-US" altLang="ru-RU" sz="4000"/>
              <a:t>Use Case</a:t>
            </a:r>
            <a:r>
              <a:rPr lang="ru-RU" altLang="ru-RU" sz="4000"/>
              <a:t>: Краткое описание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ru-RU" altLang="ru-RU" sz="2400"/>
              <a:t>несколько предложений </a:t>
            </a:r>
          </a:p>
          <a:p>
            <a:pPr lvl="1"/>
            <a:r>
              <a:rPr lang="ru-RU" altLang="ru-RU" sz="2400"/>
              <a:t>отражает назначение данного варианта использования </a:t>
            </a:r>
          </a:p>
          <a:p>
            <a:pPr lvl="1"/>
            <a:r>
              <a:rPr lang="ru-RU" altLang="ru-RU" sz="2400"/>
              <a:t>отражает цель пользователя </a:t>
            </a:r>
          </a:p>
          <a:p>
            <a:pPr lvl="1"/>
            <a:r>
              <a:rPr lang="ru-RU" altLang="ru-RU" sz="2400"/>
              <a:t>краткое описании основного потока событий. </a:t>
            </a:r>
          </a:p>
          <a:p>
            <a:pPr lvl="1"/>
            <a:endParaRPr lang="ru-RU" altLang="ru-RU" sz="2400"/>
          </a:p>
          <a:p>
            <a:r>
              <a:rPr lang="ru-RU" altLang="ru-RU" sz="2400" b="1"/>
              <a:t>Пример: </a:t>
            </a:r>
          </a:p>
          <a:p>
            <a:r>
              <a:rPr lang="ru-RU" altLang="ru-RU" sz="2400"/>
              <a:t>Данный вариант использования позволяет кладовщику создавать и сохранять в системе новый документ с описанием товара. Каждому документу в системе присваивается уникальный идентификатор, и для документа устанавливается связь с товаром на складе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94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 dirty="0"/>
              <a:t>Шаблон описания </a:t>
            </a:r>
            <a:r>
              <a:rPr lang="en-US" altLang="ru-RU" sz="4000" dirty="0"/>
              <a:t>Use Case</a:t>
            </a:r>
            <a:r>
              <a:rPr lang="ru-RU" altLang="ru-RU" sz="4000" dirty="0" smtClean="0"/>
              <a:t>:</a:t>
            </a:r>
            <a:br>
              <a:rPr lang="ru-RU" altLang="ru-RU" sz="4000" dirty="0" smtClean="0"/>
            </a:br>
            <a:r>
              <a:rPr lang="ru-RU" altLang="ru-RU" sz="4000" dirty="0" smtClean="0"/>
              <a:t>предусловие </a:t>
            </a:r>
            <a:r>
              <a:rPr lang="ru-RU" altLang="ru-RU" sz="4000" dirty="0"/>
              <a:t>и постусловие 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 sz="2400" b="1" dirty="0"/>
              <a:t>Предусловие</a:t>
            </a:r>
            <a:r>
              <a:rPr lang="ru-RU" altLang="ru-RU" sz="2400" dirty="0"/>
              <a:t>: Состояние или событие, которое должно быть истинно для того, чтобы вариант использования начался. </a:t>
            </a:r>
          </a:p>
          <a:p>
            <a:pPr>
              <a:lnSpc>
                <a:spcPct val="90000"/>
              </a:lnSpc>
            </a:pPr>
            <a:r>
              <a:rPr lang="ru-RU" altLang="ru-RU" sz="2400" b="1" dirty="0"/>
              <a:t>Постусловие</a:t>
            </a:r>
            <a:r>
              <a:rPr lang="ru-RU" altLang="ru-RU" sz="2400" dirty="0"/>
              <a:t>: Состояния или данные, которые появляются в результате выполнения варианта использования</a:t>
            </a:r>
            <a:r>
              <a:rPr lang="ru-RU" altLang="ru-RU" sz="2400" dirty="0" smtClean="0"/>
              <a:t>.</a:t>
            </a:r>
            <a:endParaRPr lang="ru-RU" altLang="ru-RU" sz="2400" dirty="0"/>
          </a:p>
          <a:p>
            <a:pPr>
              <a:lnSpc>
                <a:spcPct val="90000"/>
              </a:lnSpc>
            </a:pPr>
            <a:r>
              <a:rPr lang="ru-RU" altLang="ru-RU" sz="2400" b="1" dirty="0"/>
              <a:t>Примеры:</a:t>
            </a:r>
          </a:p>
          <a:p>
            <a:pPr lvl="1">
              <a:lnSpc>
                <a:spcPct val="90000"/>
              </a:lnSpc>
            </a:pPr>
            <a:r>
              <a:rPr lang="ru-RU" altLang="ru-RU" sz="2400" dirty="0"/>
              <a:t>Пользователь должен быть авторизирован в системе</a:t>
            </a:r>
          </a:p>
          <a:p>
            <a:pPr lvl="1">
              <a:lnSpc>
                <a:spcPct val="90000"/>
              </a:lnSpc>
            </a:pPr>
            <a:r>
              <a:rPr lang="ru-RU" altLang="ru-RU" sz="2400" dirty="0"/>
              <a:t>Документ должен иметь статус черновика </a:t>
            </a:r>
          </a:p>
          <a:p>
            <a:pPr lvl="1">
              <a:lnSpc>
                <a:spcPct val="90000"/>
              </a:lnSpc>
            </a:pPr>
            <a:endParaRPr lang="ru-RU" altLang="ru-RU" sz="2400" dirty="0"/>
          </a:p>
          <a:p>
            <a:pPr lvl="1">
              <a:lnSpc>
                <a:spcPct val="90000"/>
              </a:lnSpc>
            </a:pPr>
            <a:r>
              <a:rPr lang="ru-RU" altLang="ru-RU" sz="2400" dirty="0"/>
              <a:t>Документ разнесен на лицевой счет </a:t>
            </a:r>
          </a:p>
          <a:p>
            <a:pPr lvl="1">
              <a:lnSpc>
                <a:spcPct val="90000"/>
              </a:lnSpc>
            </a:pPr>
            <a:r>
              <a:rPr lang="ru-RU" altLang="ru-RU" sz="2400" dirty="0"/>
              <a:t>Создана новая учетная запись пользователя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30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Шаблон описания </a:t>
            </a:r>
            <a:r>
              <a:rPr lang="en-US" altLang="ru-RU" sz="4000"/>
              <a:t>Use Case</a:t>
            </a:r>
            <a:r>
              <a:rPr lang="ru-RU" altLang="ru-RU" sz="4000"/>
              <a:t>: потоки событий 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b="1"/>
              <a:t>Поток событий</a:t>
            </a:r>
            <a:r>
              <a:rPr lang="ru-RU" altLang="ru-RU"/>
              <a:t> – последовательность действий пользователя и откликов системы </a:t>
            </a:r>
          </a:p>
          <a:p>
            <a:r>
              <a:rPr lang="ru-RU" altLang="ru-RU" b="1"/>
              <a:t>Рекомендации: </a:t>
            </a:r>
          </a:p>
          <a:p>
            <a:pPr lvl="1"/>
            <a:r>
              <a:rPr lang="ru-RU" altLang="ru-RU"/>
              <a:t>Пишите КТО совершает действие – пользователь или система </a:t>
            </a:r>
          </a:p>
          <a:p>
            <a:pPr lvl="1"/>
            <a:r>
              <a:rPr lang="ru-RU" altLang="ru-RU"/>
              <a:t>Отделяйте шаги друг от друга </a:t>
            </a:r>
          </a:p>
          <a:p>
            <a:pPr lvl="1"/>
            <a:r>
              <a:rPr lang="ru-RU" altLang="ru-RU"/>
              <a:t>Давайте названия потокам событий </a:t>
            </a:r>
          </a:p>
          <a:p>
            <a:r>
              <a:rPr lang="ru-RU" altLang="ru-RU" b="1"/>
              <a:t>Шаблон: </a:t>
            </a:r>
          </a:p>
          <a:p>
            <a:r>
              <a:rPr lang="ru-RU" altLang="ru-RU"/>
              <a:t>Шаг 1. [Действующее лицо] совершает [Действие] </a:t>
            </a:r>
          </a:p>
          <a:p>
            <a:r>
              <a:rPr lang="ru-RU" altLang="ru-RU"/>
              <a:t>Шаг 2. [Система] отвечает [Откликом]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93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0"/>
              <a:t>Use Case и User Story</a:t>
            </a:r>
            <a:r>
              <a:rPr lang="ru-RU" altLang="ru-RU"/>
              <a:t> </a:t>
            </a:r>
          </a:p>
        </p:txBody>
      </p:sp>
      <p:pic>
        <p:nvPicPr>
          <p:cNvPr id="113668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7" t="31750" r="40836" b="29498"/>
          <a:stretch>
            <a:fillRect/>
          </a:stretch>
        </p:blipFill>
        <p:spPr>
          <a:xfrm>
            <a:off x="2214056" y="1881062"/>
            <a:ext cx="6079685" cy="3239578"/>
          </a:xfrm>
        </p:spPr>
      </p:pic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1877124" y="5120640"/>
            <a:ext cx="89646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 altLang="ru-RU" sz="2000" dirty="0" err="1"/>
              <a:t>User</a:t>
            </a:r>
            <a:r>
              <a:rPr lang="ru-RU" altLang="ru-RU" sz="2000" dirty="0"/>
              <a:t> </a:t>
            </a:r>
            <a:r>
              <a:rPr lang="ru-RU" altLang="ru-RU" sz="2000" dirty="0" err="1"/>
              <a:t>Story</a:t>
            </a:r>
            <a:r>
              <a:rPr lang="ru-RU" altLang="ru-RU" sz="2000" dirty="0"/>
              <a:t> это один из сценариев, тогда как </a:t>
            </a:r>
            <a:r>
              <a:rPr lang="ru-RU" altLang="ru-RU" sz="2000" dirty="0" err="1"/>
              <a:t>Use</a:t>
            </a:r>
            <a:r>
              <a:rPr lang="ru-RU" altLang="ru-RU" sz="2000" dirty="0"/>
              <a:t> </a:t>
            </a:r>
            <a:r>
              <a:rPr lang="ru-RU" altLang="ru-RU" sz="2000" dirty="0" err="1"/>
              <a:t>Case</a:t>
            </a:r>
            <a:r>
              <a:rPr lang="ru-RU" altLang="ru-RU" sz="2000" dirty="0"/>
              <a:t> это набор сценариев</a:t>
            </a:r>
          </a:p>
          <a:p>
            <a:pPr>
              <a:buFontTx/>
              <a:buChar char="•"/>
            </a:pPr>
            <a:r>
              <a:rPr lang="ru-RU" altLang="ru-RU" sz="2000" dirty="0" err="1"/>
              <a:t>Use</a:t>
            </a:r>
            <a:r>
              <a:rPr lang="ru-RU" altLang="ru-RU" sz="2000" dirty="0"/>
              <a:t> </a:t>
            </a:r>
            <a:r>
              <a:rPr lang="ru-RU" altLang="ru-RU" sz="2000" dirty="0" err="1"/>
              <a:t>Case</a:t>
            </a:r>
            <a:r>
              <a:rPr lang="ru-RU" altLang="ru-RU" sz="2000" dirty="0"/>
              <a:t> объединяет несколько сценариев и показывает отношения между ними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197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· </a:t>
            </a:r>
            <a:r>
              <a:rPr lang="ru-RU" i="1" dirty="0"/>
              <a:t>Сущности </a:t>
            </a:r>
            <a:r>
              <a:rPr lang="ru-RU" dirty="0"/>
              <a:t>– абстракции, являющиеся основными элементами модели;</a:t>
            </a:r>
          </a:p>
          <a:p>
            <a:r>
              <a:rPr lang="ru-RU" dirty="0"/>
              <a:t>· </a:t>
            </a:r>
            <a:r>
              <a:rPr lang="ru-RU" i="1" dirty="0"/>
              <a:t>Отношения </a:t>
            </a:r>
            <a:r>
              <a:rPr lang="ru-RU" dirty="0"/>
              <a:t>– связывают различные сущности;</a:t>
            </a:r>
          </a:p>
          <a:p>
            <a:r>
              <a:rPr lang="ru-RU" dirty="0"/>
              <a:t>· </a:t>
            </a:r>
            <a:r>
              <a:rPr lang="ru-RU" i="1" dirty="0"/>
              <a:t>Диаграммы </a:t>
            </a:r>
            <a:r>
              <a:rPr lang="ru-RU" dirty="0"/>
              <a:t>– группируют представляющие интерес совокупности сущностей</a:t>
            </a:r>
            <a:r>
              <a:rPr lang="ru-RU" dirty="0" smtClean="0"/>
              <a:t>.</a:t>
            </a:r>
          </a:p>
          <a:p>
            <a:r>
              <a:rPr lang="ru-RU" dirty="0"/>
              <a:t>В </a:t>
            </a:r>
            <a:r>
              <a:rPr lang="ru-RU" i="1" dirty="0"/>
              <a:t>UML</a:t>
            </a:r>
            <a:r>
              <a:rPr lang="ru-RU" dirty="0"/>
              <a:t> имеется четыре типа сущностей:</a:t>
            </a:r>
          </a:p>
          <a:p>
            <a:r>
              <a:rPr lang="ru-RU" dirty="0"/>
              <a:t>структурные;</a:t>
            </a:r>
          </a:p>
          <a:p>
            <a:r>
              <a:rPr lang="ru-RU" dirty="0"/>
              <a:t>поведенческие;</a:t>
            </a:r>
          </a:p>
          <a:p>
            <a:r>
              <a:rPr lang="ru-RU" dirty="0"/>
              <a:t>группирующие;</a:t>
            </a:r>
          </a:p>
          <a:p>
            <a:r>
              <a:rPr lang="ru-RU" dirty="0"/>
              <a:t>аннотационные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99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Когда не стоит использовать </a:t>
            </a:r>
            <a:br>
              <a:rPr lang="ru-RU" altLang="ru-RU" sz="4000"/>
            </a:br>
            <a:r>
              <a:rPr lang="ru-RU" altLang="ru-RU" sz="4000"/>
              <a:t>Use Case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ru-RU" altLang="ru-RU" dirty="0"/>
              <a:t>Когда требуется описать сложный алгоритм </a:t>
            </a:r>
          </a:p>
          <a:p>
            <a:pPr>
              <a:buFont typeface="Wingdings" panose="05000000000000000000" pitchFamily="2" charset="2"/>
              <a:buChar char="n"/>
            </a:pPr>
            <a:endParaRPr lang="ru-RU" altLang="ru-RU" dirty="0"/>
          </a:p>
          <a:p>
            <a:pPr>
              <a:buFont typeface="Wingdings" panose="05000000000000000000" pitchFamily="2" charset="2"/>
              <a:buChar char="n"/>
            </a:pPr>
            <a:endParaRPr lang="ru-RU" altLang="ru-RU" dirty="0"/>
          </a:p>
          <a:p>
            <a:pPr>
              <a:buFont typeface="Wingdings" panose="05000000000000000000" pitchFamily="2" charset="2"/>
              <a:buChar char="n"/>
            </a:pPr>
            <a:endParaRPr lang="ru-RU" altLang="ru-RU" dirty="0"/>
          </a:p>
          <a:p>
            <a:pPr>
              <a:buFont typeface="Wingdings" panose="05000000000000000000" pitchFamily="2" charset="2"/>
              <a:buChar char="n"/>
            </a:pPr>
            <a:endParaRPr lang="ru-RU" altLang="ru-RU" dirty="0"/>
          </a:p>
          <a:p>
            <a:pPr>
              <a:buFont typeface="Wingdings" panose="05000000000000000000" pitchFamily="2" charset="2"/>
              <a:buChar char="n"/>
            </a:pPr>
            <a:endParaRPr lang="ru-RU" altLang="ru-RU" dirty="0"/>
          </a:p>
          <a:p>
            <a:pPr>
              <a:buFont typeface="Wingdings" panose="05000000000000000000" pitchFamily="2" charset="2"/>
              <a:buChar char="n"/>
            </a:pPr>
            <a:r>
              <a:rPr lang="ru-RU" altLang="ru-RU" dirty="0"/>
              <a:t>Для описания пользовательского интерфейса </a:t>
            </a:r>
            <a:r>
              <a:rPr lang="en-US" altLang="ru-RU" sz="2000" dirty="0" smtClean="0"/>
              <a:t>(</a:t>
            </a:r>
            <a:r>
              <a:rPr lang="ru-RU" altLang="ru-RU" sz="2000" dirty="0"/>
              <a:t>никаких кнопок ОК, полей ввода и выбора, окон и последовательности их появления)</a:t>
            </a:r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8" t="46072" r="65495" b="39171"/>
          <a:stretch>
            <a:fillRect/>
          </a:stretch>
        </p:blipFill>
        <p:spPr bwMode="auto">
          <a:xfrm>
            <a:off x="2495551" y="2324101"/>
            <a:ext cx="3313113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77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dirty="0"/>
              <a:t>Диаграмма вариантов использования </a:t>
            </a:r>
            <a:r>
              <a:rPr lang="ru-RU" altLang="ru-RU" sz="3600" dirty="0" smtClean="0"/>
              <a:t>(</a:t>
            </a:r>
            <a:r>
              <a:rPr lang="en-US" altLang="ru-RU" sz="3600" dirty="0"/>
              <a:t>Use Case Diagram)</a:t>
            </a:r>
            <a:endParaRPr lang="ru-RU" altLang="ru-RU" sz="3600" dirty="0"/>
          </a:p>
        </p:txBody>
      </p:sp>
      <p:pic>
        <p:nvPicPr>
          <p:cNvPr id="157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9" t="33073" r="57370" b="28537"/>
          <a:stretch>
            <a:fillRect/>
          </a:stretch>
        </p:blipFill>
        <p:spPr bwMode="auto">
          <a:xfrm>
            <a:off x="3179763" y="1903161"/>
            <a:ext cx="5175947" cy="420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972892" y="1737360"/>
            <a:ext cx="228966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800" dirty="0">
                <a:solidFill>
                  <a:schemeClr val="accent2"/>
                </a:solidFill>
              </a:rPr>
              <a:t>Действующее</a:t>
            </a:r>
          </a:p>
          <a:p>
            <a:r>
              <a:rPr lang="ru-RU" altLang="ru-RU" sz="2800" dirty="0">
                <a:solidFill>
                  <a:schemeClr val="accent2"/>
                </a:solidFill>
              </a:rPr>
              <a:t>лицо</a:t>
            </a:r>
            <a:endParaRPr lang="en-US" altLang="ru-RU" sz="2800" dirty="0">
              <a:solidFill>
                <a:schemeClr val="accent2"/>
              </a:solidFill>
            </a:endParaRPr>
          </a:p>
          <a:p>
            <a:r>
              <a:rPr lang="en-US" altLang="ru-RU" sz="2800" dirty="0">
                <a:solidFill>
                  <a:schemeClr val="accent2"/>
                </a:solidFill>
              </a:rPr>
              <a:t>Actor</a:t>
            </a:r>
            <a:endParaRPr lang="ru-RU" altLang="ru-RU" sz="2800" dirty="0">
              <a:solidFill>
                <a:schemeClr val="accent2"/>
              </a:solidFill>
            </a:endParaRPr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>
            <a:off x="2711451" y="2205037"/>
            <a:ext cx="1102215" cy="6642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8969518" y="1747113"/>
            <a:ext cx="249273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800">
                <a:solidFill>
                  <a:schemeClr val="accent2"/>
                </a:solidFill>
              </a:rPr>
              <a:t>Вариант </a:t>
            </a:r>
          </a:p>
          <a:p>
            <a:r>
              <a:rPr lang="ru-RU" altLang="ru-RU" sz="2800">
                <a:solidFill>
                  <a:schemeClr val="accent2"/>
                </a:solidFill>
              </a:rPr>
              <a:t>использования</a:t>
            </a:r>
          </a:p>
          <a:p>
            <a:r>
              <a:rPr lang="en-US" altLang="ru-RU" sz="2800">
                <a:solidFill>
                  <a:schemeClr val="accent2"/>
                </a:solidFill>
              </a:rPr>
              <a:t>Use Case</a:t>
            </a:r>
            <a:endParaRPr lang="ru-RU" altLang="ru-RU" sz="2800">
              <a:solidFill>
                <a:schemeClr val="accent2"/>
              </a:solidFill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8767924" y="3453780"/>
            <a:ext cx="289592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800" dirty="0">
                <a:solidFill>
                  <a:schemeClr val="accent2"/>
                </a:solidFill>
              </a:rPr>
              <a:t>Зависимости </a:t>
            </a:r>
          </a:p>
          <a:p>
            <a:r>
              <a:rPr lang="en-US" altLang="ru-RU" sz="2800" dirty="0">
                <a:solidFill>
                  <a:schemeClr val="accent2"/>
                </a:solidFill>
              </a:rPr>
              <a:t>include </a:t>
            </a:r>
            <a:r>
              <a:rPr lang="ru-RU" altLang="ru-RU" sz="2800" dirty="0">
                <a:solidFill>
                  <a:schemeClr val="accent2"/>
                </a:solidFill>
              </a:rPr>
              <a:t>и </a:t>
            </a:r>
            <a:r>
              <a:rPr lang="en-US" altLang="ru-RU" sz="2800" dirty="0" err="1">
                <a:solidFill>
                  <a:schemeClr val="accent2"/>
                </a:solidFill>
              </a:rPr>
              <a:t>extented</a:t>
            </a:r>
            <a:endParaRPr lang="ru-RU" altLang="ru-RU" sz="2800" dirty="0">
              <a:solidFill>
                <a:schemeClr val="accent2"/>
              </a:solidFill>
            </a:endParaRPr>
          </a:p>
        </p:txBody>
      </p:sp>
      <p:sp>
        <p:nvSpPr>
          <p:cNvPr id="157710" name="Line 14"/>
          <p:cNvSpPr>
            <a:spLocks noChangeShapeType="1"/>
          </p:cNvSpPr>
          <p:nvPr/>
        </p:nvSpPr>
        <p:spPr bwMode="auto">
          <a:xfrm flipH="1" flipV="1">
            <a:off x="6656830" y="3611880"/>
            <a:ext cx="2111093" cy="356616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8824021" y="4966896"/>
            <a:ext cx="286123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800" dirty="0">
                <a:solidFill>
                  <a:schemeClr val="accent2"/>
                </a:solidFill>
              </a:rPr>
              <a:t>Пакеты и </a:t>
            </a:r>
          </a:p>
          <a:p>
            <a:r>
              <a:rPr lang="ru-RU" altLang="ru-RU" sz="2800" dirty="0">
                <a:solidFill>
                  <a:schemeClr val="accent2"/>
                </a:solidFill>
              </a:rPr>
              <a:t>границы системы</a:t>
            </a:r>
          </a:p>
        </p:txBody>
      </p:sp>
      <p:sp>
        <p:nvSpPr>
          <p:cNvPr id="157714" name="Line 18"/>
          <p:cNvSpPr>
            <a:spLocks noChangeShapeType="1"/>
          </p:cNvSpPr>
          <p:nvPr/>
        </p:nvSpPr>
        <p:spPr bwMode="auto">
          <a:xfrm flipH="1">
            <a:off x="6547104" y="2308138"/>
            <a:ext cx="2276917" cy="385598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7873744" y="5413248"/>
            <a:ext cx="1095773" cy="5023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70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9" grpId="0"/>
      <p:bldP spid="1577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Действующее лицо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82310"/>
            <a:ext cx="10058400" cy="4023360"/>
          </a:xfrm>
        </p:spPr>
        <p:txBody>
          <a:bodyPr>
            <a:normAutofit/>
          </a:bodyPr>
          <a:lstStyle/>
          <a:p>
            <a:r>
              <a:rPr lang="ru-RU" sz="2400" dirty="0"/>
              <a:t>Любые (в том числе и программные) системы проектируются с учетом того, что в процессе своей работы они будут использоваться людьми и/или взаимодействовать с другими системами. Сущности, с которыми взаимодействует система в процессе своей работы, называются </a:t>
            </a:r>
            <a:r>
              <a:rPr lang="ru-RU" sz="2400" dirty="0" err="1"/>
              <a:t>actor</a:t>
            </a:r>
            <a:r>
              <a:rPr lang="ru-RU" sz="2400" dirty="0" smtClean="0"/>
              <a:t>, </a:t>
            </a:r>
            <a:r>
              <a:rPr lang="ru-RU" sz="2400" dirty="0"/>
              <a:t>причем каждый </a:t>
            </a:r>
            <a:r>
              <a:rPr lang="ru-RU" sz="2400" dirty="0" err="1"/>
              <a:t>actor</a:t>
            </a:r>
            <a:r>
              <a:rPr lang="ru-RU" sz="2400" dirty="0" smtClean="0"/>
              <a:t> </a:t>
            </a:r>
            <a:r>
              <a:rPr lang="ru-RU" sz="2400" dirty="0"/>
              <a:t>ожидает, что система будет вести себя строго определенным, предсказуемым образом. </a:t>
            </a:r>
          </a:p>
          <a:p>
            <a:r>
              <a:rPr lang="en-US" sz="2400" b="1" dirty="0" smtClean="0"/>
              <a:t>Actor</a:t>
            </a:r>
            <a:r>
              <a:rPr lang="ru-RU" sz="2400" dirty="0" smtClean="0"/>
              <a:t> - </a:t>
            </a:r>
            <a:r>
              <a:rPr lang="ru-RU" sz="2400" dirty="0"/>
              <a:t>это множество логически связанных ролей, исполняемых при взаимодействии с прецедентами или сущностями (система, подсистема или класс). </a:t>
            </a:r>
            <a:r>
              <a:rPr lang="ru-RU" sz="2400" dirty="0" smtClean="0"/>
              <a:t>Им </a:t>
            </a:r>
            <a:r>
              <a:rPr lang="ru-RU" sz="2400" dirty="0"/>
              <a:t>может быть человек или другая система, подсистема или класс, которые представляют нечто вне сущности.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Вариант использования и действующее лицо</a:t>
            </a:r>
          </a:p>
        </p:txBody>
      </p:sp>
      <p:pic>
        <p:nvPicPr>
          <p:cNvPr id="158725" name="Picture 5" descr="use-cases-26-7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" t="15149" r="45995" b="46297"/>
          <a:stretch>
            <a:fillRect/>
          </a:stretch>
        </p:blipFill>
        <p:spPr bwMode="auto">
          <a:xfrm>
            <a:off x="1524001" y="2060575"/>
            <a:ext cx="5148263" cy="375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0826" y="2060575"/>
            <a:ext cx="5176646" cy="460851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400" b="1" dirty="0"/>
              <a:t>Действующие лица</a:t>
            </a:r>
          </a:p>
          <a:p>
            <a:pPr lvl="1">
              <a:lnSpc>
                <a:spcPct val="80000"/>
              </a:lnSpc>
            </a:pPr>
            <a:r>
              <a:rPr lang="ru-RU" altLang="ru-RU" sz="2400" b="1" dirty="0"/>
              <a:t>Основные</a:t>
            </a:r>
            <a:r>
              <a:rPr lang="ru-RU" altLang="ru-RU" sz="2400" dirty="0"/>
              <a:t> – инициируют вариант использования </a:t>
            </a:r>
          </a:p>
          <a:p>
            <a:pPr lvl="1">
              <a:lnSpc>
                <a:spcPct val="80000"/>
              </a:lnSpc>
            </a:pPr>
            <a:r>
              <a:rPr lang="ru-RU" altLang="ru-RU" sz="2400" b="1" dirty="0"/>
              <a:t>Вспомогательные</a:t>
            </a:r>
            <a:r>
              <a:rPr lang="ru-RU" altLang="ru-RU" sz="2400" dirty="0"/>
              <a:t> - участвуют в варианте использования</a:t>
            </a:r>
          </a:p>
          <a:p>
            <a:pPr lvl="1">
              <a:lnSpc>
                <a:spcPct val="80000"/>
              </a:lnSpc>
            </a:pPr>
            <a:r>
              <a:rPr lang="ru-RU" altLang="ru-RU" sz="2400" dirty="0"/>
              <a:t>Всегда ВНЕ границ системы</a:t>
            </a:r>
          </a:p>
          <a:p>
            <a:pPr>
              <a:lnSpc>
                <a:spcPct val="80000"/>
              </a:lnSpc>
            </a:pPr>
            <a:r>
              <a:rPr lang="ru-RU" altLang="ru-RU" sz="2400" b="1" dirty="0"/>
              <a:t>Вариант использования </a:t>
            </a:r>
          </a:p>
          <a:p>
            <a:pPr lvl="1">
              <a:lnSpc>
                <a:spcPct val="80000"/>
              </a:lnSpc>
            </a:pPr>
            <a:r>
              <a:rPr lang="ru-RU" altLang="ru-RU" sz="2400" dirty="0"/>
              <a:t>связан с действующим лицом ассоциацией </a:t>
            </a:r>
          </a:p>
          <a:p>
            <a:pPr lvl="1">
              <a:lnSpc>
                <a:spcPct val="80000"/>
              </a:lnSpc>
            </a:pPr>
            <a:r>
              <a:rPr lang="ru-RU" altLang="ru-RU" sz="2400" dirty="0"/>
              <a:t>всегда ВНУТРИ границ системы 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481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0392" y="286603"/>
            <a:ext cx="7936992" cy="1450757"/>
          </a:xfrm>
        </p:spPr>
        <p:txBody>
          <a:bodyPr/>
          <a:lstStyle/>
          <a:p>
            <a:r>
              <a:rPr lang="ru-RU" altLang="ru-RU" sz="4000" dirty="0"/>
              <a:t>Обобщение </a:t>
            </a:r>
            <a:r>
              <a:rPr lang="en-US" altLang="ru-RU" sz="4000" dirty="0" smtClean="0"/>
              <a:t>use case</a:t>
            </a:r>
            <a:r>
              <a:rPr lang="ru-RU" altLang="ru-RU" sz="4000" dirty="0" smtClean="0"/>
              <a:t> </a:t>
            </a:r>
            <a:r>
              <a:rPr lang="ru-RU" altLang="ru-RU" sz="4000" dirty="0"/>
              <a:t>и </a:t>
            </a:r>
            <a:r>
              <a:rPr lang="en-US" altLang="ru-RU" sz="4000" dirty="0" smtClean="0"/>
              <a:t>actors</a:t>
            </a:r>
            <a:endParaRPr lang="ru-RU" altLang="ru-RU" sz="4000" dirty="0"/>
          </a:p>
        </p:txBody>
      </p:sp>
      <p:pic>
        <p:nvPicPr>
          <p:cNvPr id="162821" name="Picture 5" descr="use-cases-27-7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" t="13828" r="47391" b="5861"/>
          <a:stretch>
            <a:fillRect/>
          </a:stretch>
        </p:blipFill>
        <p:spPr bwMode="auto">
          <a:xfrm>
            <a:off x="6958583" y="492887"/>
            <a:ext cx="4752975" cy="566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1" y="1737360"/>
            <a:ext cx="5111495" cy="4931729"/>
          </a:xfrm>
        </p:spPr>
        <p:txBody>
          <a:bodyPr/>
          <a:lstStyle/>
          <a:p>
            <a:pPr lvl="1"/>
            <a:r>
              <a:rPr lang="ru-RU" altLang="ru-RU" sz="2400" dirty="0"/>
              <a:t>Абстрактный вариант использования описывает общее поведение системы </a:t>
            </a:r>
          </a:p>
          <a:p>
            <a:pPr lvl="1"/>
            <a:r>
              <a:rPr lang="ru-RU" altLang="ru-RU" sz="2400" dirty="0"/>
              <a:t>Абстрактное действующее лицо описывает общую роль в системе </a:t>
            </a:r>
          </a:p>
          <a:p>
            <a:pPr lvl="1"/>
            <a:r>
              <a:rPr lang="ru-RU" altLang="ru-RU" sz="2400" dirty="0"/>
              <a:t>Абстрактный вариант использования и абстрактное действующее лицо не могут иметь экземпляров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417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Зависимость «include»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56362" y="1929384"/>
            <a:ext cx="5174805" cy="473970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ru-RU" altLang="ru-RU" sz="2400" dirty="0"/>
              <a:t>Общее поведение выносится во включаемый вариант использования</a:t>
            </a:r>
          </a:p>
          <a:p>
            <a:pPr lvl="1">
              <a:lnSpc>
                <a:spcPct val="80000"/>
              </a:lnSpc>
            </a:pPr>
            <a:r>
              <a:rPr lang="ru-RU" altLang="ru-RU" sz="2400" dirty="0"/>
              <a:t>Экземпляр базового варианта использования не может существовать без шагов включаемого варианта использования </a:t>
            </a:r>
          </a:p>
          <a:p>
            <a:pPr lvl="1">
              <a:lnSpc>
                <a:spcPct val="80000"/>
              </a:lnSpc>
            </a:pPr>
            <a:r>
              <a:rPr lang="ru-RU" altLang="ru-RU" sz="2400" dirty="0"/>
              <a:t>Включаемый вариант использования, который не инициируется самостоятельно не может иметь экземпляров </a:t>
            </a:r>
          </a:p>
        </p:txBody>
      </p:sp>
      <p:pic>
        <p:nvPicPr>
          <p:cNvPr id="163845" name="Picture 5" descr="use-cases-32-7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4" t="24939" r="48077" b="30739"/>
          <a:stretch>
            <a:fillRect/>
          </a:stretch>
        </p:blipFill>
        <p:spPr bwMode="auto">
          <a:xfrm>
            <a:off x="1560513" y="1995488"/>
            <a:ext cx="5040312" cy="373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331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Зависимость «extend»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8162" y="1814515"/>
            <a:ext cx="4834445" cy="4101654"/>
          </a:xfrm>
        </p:spPr>
        <p:txBody>
          <a:bodyPr/>
          <a:lstStyle/>
          <a:p>
            <a:pPr lvl="1"/>
            <a:r>
              <a:rPr lang="ru-RU" altLang="ru-RU" sz="2400" dirty="0"/>
              <a:t>Вводит новое поведение в базовый вариант использования</a:t>
            </a:r>
          </a:p>
          <a:p>
            <a:pPr lvl="1"/>
            <a:r>
              <a:rPr lang="ru-RU" altLang="ru-RU" sz="2400" dirty="0"/>
              <a:t>Точки расширения = точки входа </a:t>
            </a:r>
          </a:p>
          <a:p>
            <a:pPr lvl="1"/>
            <a:r>
              <a:rPr lang="ru-RU" altLang="ru-RU" sz="2400" dirty="0"/>
              <a:t>Базовый вариант использования «не знает» про расширяющий вариант использования </a:t>
            </a:r>
          </a:p>
        </p:txBody>
      </p:sp>
      <p:pic>
        <p:nvPicPr>
          <p:cNvPr id="166917" name="Picture 5" descr="use-cases-34-7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" t="22162" r="42880" b="19688"/>
          <a:stretch>
            <a:fillRect/>
          </a:stretch>
        </p:blipFill>
        <p:spPr bwMode="auto">
          <a:xfrm>
            <a:off x="1558925" y="1814514"/>
            <a:ext cx="5473700" cy="442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379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Пакеты</a:t>
            </a:r>
          </a:p>
        </p:txBody>
      </p:sp>
      <p:pic>
        <p:nvPicPr>
          <p:cNvPr id="169989" name="Picture 5" descr="use-cases-36-7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" t="14011" r="42720" b="23688"/>
          <a:stretch>
            <a:fillRect/>
          </a:stretch>
        </p:blipFill>
        <p:spPr bwMode="auto">
          <a:xfrm>
            <a:off x="947929" y="1737360"/>
            <a:ext cx="52927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0005" y="1847088"/>
            <a:ext cx="4915026" cy="48220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altLang="ru-RU" sz="2400" b="1" dirty="0"/>
              <a:t>Пакеты:</a:t>
            </a:r>
          </a:p>
          <a:p>
            <a:pPr lvl="1">
              <a:lnSpc>
                <a:spcPct val="90000"/>
              </a:lnSpc>
            </a:pPr>
            <a:r>
              <a:rPr lang="ru-RU" altLang="ru-RU" sz="2400" dirty="0"/>
              <a:t>структурируют модель </a:t>
            </a:r>
          </a:p>
          <a:p>
            <a:pPr lvl="1">
              <a:lnSpc>
                <a:spcPct val="90000"/>
              </a:lnSpc>
            </a:pPr>
            <a:r>
              <a:rPr lang="ru-RU" altLang="ru-RU" sz="2400" dirty="0"/>
              <a:t>очерчивают границы системы </a:t>
            </a:r>
          </a:p>
          <a:p>
            <a:pPr lvl="1">
              <a:lnSpc>
                <a:spcPct val="90000"/>
              </a:lnSpc>
            </a:pPr>
            <a:r>
              <a:rPr lang="ru-RU" altLang="ru-RU" sz="2400" dirty="0"/>
              <a:t>«черновики» для компонентов </a:t>
            </a:r>
          </a:p>
          <a:p>
            <a:pPr>
              <a:lnSpc>
                <a:spcPct val="90000"/>
              </a:lnSpc>
            </a:pPr>
            <a:r>
              <a:rPr lang="ru-RU" altLang="ru-RU" sz="2400" b="1" dirty="0"/>
              <a:t>Рекомендации: </a:t>
            </a:r>
          </a:p>
          <a:p>
            <a:pPr lvl="1">
              <a:lnSpc>
                <a:spcPct val="90000"/>
              </a:lnSpc>
            </a:pPr>
            <a:r>
              <a:rPr lang="ru-RU" altLang="ru-RU" sz="2400" dirty="0"/>
              <a:t>Группируйте варианты использования по пакетам </a:t>
            </a:r>
          </a:p>
          <a:p>
            <a:pPr lvl="1">
              <a:lnSpc>
                <a:spcPct val="90000"/>
              </a:lnSpc>
            </a:pPr>
            <a:r>
              <a:rPr lang="ru-RU" altLang="ru-RU" sz="2400" dirty="0"/>
              <a:t>Группируйте действующих лиц по пакетам </a:t>
            </a:r>
          </a:p>
          <a:p>
            <a:pPr lvl="1">
              <a:lnSpc>
                <a:spcPct val="90000"/>
              </a:lnSpc>
            </a:pPr>
            <a:r>
              <a:rPr lang="ru-RU" altLang="ru-RU" sz="2400" dirty="0"/>
              <a:t>1 пакет – 3-9 вариантов использования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29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Пример диаграммы</a:t>
            </a:r>
            <a:endParaRPr lang="ru-RU" altLang="ru-RU" dirty="0"/>
          </a:p>
        </p:txBody>
      </p:sp>
      <p:pic>
        <p:nvPicPr>
          <p:cNvPr id="171015" name="Picture 7" descr="02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29" y="1870394"/>
            <a:ext cx="6767512" cy="466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84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Пример диаграммы</a:t>
            </a:r>
          </a:p>
        </p:txBody>
      </p:sp>
      <p:pic>
        <p:nvPicPr>
          <p:cNvPr id="173063" name="Picture 7" descr="02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424" y="1592630"/>
            <a:ext cx="5926391" cy="526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67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сущностей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Структурные сущности</a:t>
            </a:r>
            <a:r>
              <a:rPr lang="ru-RU" dirty="0"/>
              <a:t> - это имена существительные в моделях на языке </a:t>
            </a:r>
            <a:r>
              <a:rPr lang="ru-RU" i="1" dirty="0"/>
              <a:t>UML</a:t>
            </a:r>
            <a:r>
              <a:rPr lang="ru-RU" dirty="0"/>
              <a:t>. Как правило, они представляют собой статические части модели, соответствующие концептуальным или физическим элементам системы. Существует семь разновидностей структурных сущностей: </a:t>
            </a:r>
            <a:r>
              <a:rPr lang="ru-RU" b="1" dirty="0"/>
              <a:t>Класс, Интерфейс, Кооперация, Прецедент, Активный класс, Компонент, Узел</a:t>
            </a:r>
            <a:r>
              <a:rPr lang="ru-RU" dirty="0"/>
              <a:t>.</a:t>
            </a:r>
          </a:p>
          <a:p>
            <a:r>
              <a:rPr lang="ru-RU" b="1" dirty="0"/>
              <a:t>Поведенческие сущности</a:t>
            </a:r>
            <a:r>
              <a:rPr lang="ru-RU" dirty="0"/>
              <a:t> являются динамическими составляющими модели </a:t>
            </a:r>
            <a:r>
              <a:rPr lang="ru-RU" i="1" dirty="0"/>
              <a:t>UML</a:t>
            </a:r>
            <a:r>
              <a:rPr lang="ru-RU" dirty="0"/>
              <a:t>. Это глаголы языка: они описывают поведение модели во времени и пространстве. Существует всего два основных типа поведенческих сущностей: </a:t>
            </a:r>
            <a:r>
              <a:rPr lang="ru-RU" b="1" dirty="0"/>
              <a:t>Взаимодействие</a:t>
            </a:r>
            <a:r>
              <a:rPr lang="ru-RU" dirty="0"/>
              <a:t> и </a:t>
            </a:r>
            <a:r>
              <a:rPr lang="ru-RU" b="1" dirty="0"/>
              <a:t>Автомат</a:t>
            </a:r>
            <a:r>
              <a:rPr lang="ru-RU" dirty="0"/>
              <a:t>.</a:t>
            </a:r>
          </a:p>
          <a:p>
            <a:r>
              <a:rPr lang="ru-RU" b="1" dirty="0"/>
              <a:t>Группирующие сущности</a:t>
            </a:r>
            <a:r>
              <a:rPr lang="ru-RU" dirty="0"/>
              <a:t> являются организующими частями модели </a:t>
            </a:r>
            <a:r>
              <a:rPr lang="ru-RU" i="1" dirty="0"/>
              <a:t>UML</a:t>
            </a:r>
            <a:r>
              <a:rPr lang="ru-RU" dirty="0"/>
              <a:t>. Это блоки, на которые можно разложить модель. Есть только одна первичная группирующая сущность, а именно - </a:t>
            </a:r>
            <a:r>
              <a:rPr lang="ru-RU" b="1" dirty="0"/>
              <a:t>пакет</a:t>
            </a:r>
            <a:r>
              <a:rPr lang="ru-RU" dirty="0"/>
              <a:t>.</a:t>
            </a:r>
          </a:p>
          <a:p>
            <a:r>
              <a:rPr lang="ru-RU" b="1" dirty="0"/>
              <a:t>Аннотационные сущности</a:t>
            </a:r>
            <a:r>
              <a:rPr lang="ru-RU" dirty="0"/>
              <a:t> - пояснительные части модели </a:t>
            </a:r>
            <a:r>
              <a:rPr lang="ru-RU" i="1" dirty="0"/>
              <a:t>UML</a:t>
            </a:r>
            <a:r>
              <a:rPr lang="ru-RU" dirty="0"/>
              <a:t>. Это комментарии для дополнительного описания, разъяснения или замечания к любому элементу модели. Имеется только один </a:t>
            </a:r>
            <a:r>
              <a:rPr lang="ru-RU" i="1" dirty="0"/>
              <a:t>базовый тип</a:t>
            </a:r>
            <a:r>
              <a:rPr lang="ru-RU" dirty="0"/>
              <a:t> аннотационных элементов - </a:t>
            </a:r>
            <a:r>
              <a:rPr lang="ru-RU" b="1" dirty="0"/>
              <a:t>примечание</a:t>
            </a:r>
            <a:r>
              <a:rPr lang="ru-RU" dirty="0"/>
              <a:t>.</a:t>
            </a:r>
          </a:p>
          <a:p>
            <a:r>
              <a:rPr lang="ru-RU" dirty="0"/>
              <a:t>Все разновидности сущностей </a:t>
            </a:r>
            <a:r>
              <a:rPr lang="ru-RU" i="1" dirty="0"/>
              <a:t>UML</a:t>
            </a:r>
            <a:r>
              <a:rPr lang="ru-RU" dirty="0"/>
              <a:t> в диаграммах имеют свой способ графического изображения.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7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Пример диаграммы</a:t>
            </a:r>
            <a:endParaRPr lang="ru-RU" altLang="ru-RU" b="1" dirty="0"/>
          </a:p>
        </p:txBody>
      </p:sp>
      <p:pic>
        <p:nvPicPr>
          <p:cNvPr id="1771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031" y="1973071"/>
            <a:ext cx="7266177" cy="40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822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отношений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языке </a:t>
            </a:r>
            <a:r>
              <a:rPr lang="ru-RU" sz="2400" i="1" dirty="0"/>
              <a:t>UML</a:t>
            </a:r>
            <a:r>
              <a:rPr lang="ru-RU" sz="2400" dirty="0"/>
              <a:t> определены четыре типа отношений: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зависимость;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ассоциация;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обобщение;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реализация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1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Виды диаграмм </a:t>
            </a:r>
            <a:r>
              <a:rPr lang="en-US" altLang="ru-RU"/>
              <a:t>UML</a:t>
            </a:r>
            <a:endParaRPr lang="ru-RU" altLang="ru-RU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ru-RU" altLang="ru-RU" sz="2400" b="1" dirty="0"/>
              <a:t>статические</a:t>
            </a:r>
            <a:r>
              <a:rPr lang="ru-RU" altLang="ru-RU" sz="2400" dirty="0"/>
              <a:t> – описывают неизменную логическую структуру программы (классы, объекты, структуры данных) и отношения между ними;</a:t>
            </a:r>
          </a:p>
          <a:p>
            <a:pPr lvl="1">
              <a:lnSpc>
                <a:spcPct val="90000"/>
              </a:lnSpc>
            </a:pPr>
            <a:r>
              <a:rPr lang="ru-RU" altLang="ru-RU" sz="2400" b="1" dirty="0"/>
              <a:t>динамические</a:t>
            </a:r>
            <a:r>
              <a:rPr lang="ru-RU" altLang="ru-RU" sz="2400" dirty="0"/>
              <a:t> – показывают, как программные сущности изменяются во время выполнения: поток выполнения или изменение состояния сущностей;</a:t>
            </a:r>
          </a:p>
          <a:p>
            <a:pPr lvl="1">
              <a:lnSpc>
                <a:spcPct val="90000"/>
              </a:lnSpc>
            </a:pPr>
            <a:r>
              <a:rPr lang="ru-RU" altLang="ru-RU" sz="2400" b="1" dirty="0"/>
              <a:t>физические</a:t>
            </a:r>
            <a:r>
              <a:rPr lang="ru-RU" altLang="ru-RU" sz="2400" dirty="0"/>
              <a:t> – изображается неизменная физическая структура системы (исходные файлы, библиотеки, двоичные файлы, файлы данных) и связи между ними.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5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Виды диаграмм </a:t>
            </a:r>
            <a:r>
              <a:rPr lang="en-US" altLang="ru-RU"/>
              <a:t>UML</a:t>
            </a:r>
            <a:endParaRPr lang="ru-RU" altLang="ru-RU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80000"/>
              </a:lnSpc>
            </a:pPr>
            <a:r>
              <a:rPr lang="ru-RU" altLang="ru-RU" b="1">
                <a:solidFill>
                  <a:schemeClr val="accent2"/>
                </a:solidFill>
              </a:rPr>
              <a:t>Что делает система?</a:t>
            </a:r>
          </a:p>
          <a:p>
            <a:pPr marL="522288" lvl="1" indent="-3429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ru-RU" altLang="ru-RU" b="1"/>
              <a:t>Диаграмма использования / Use case diagram </a:t>
            </a:r>
          </a:p>
          <a:p>
            <a:pPr marL="342900" indent="-342900">
              <a:lnSpc>
                <a:spcPct val="80000"/>
              </a:lnSpc>
            </a:pPr>
            <a:r>
              <a:rPr lang="ru-RU" altLang="ru-RU" b="1">
                <a:solidFill>
                  <a:schemeClr val="accent2"/>
                </a:solidFill>
              </a:rPr>
              <a:t>Из чего состоит система? </a:t>
            </a:r>
          </a:p>
          <a:p>
            <a:pPr marL="522288" lvl="1" indent="-3429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ru-RU" altLang="ru-RU" b="1"/>
              <a:t>Диаграмма классов / Class diagram </a:t>
            </a:r>
          </a:p>
          <a:p>
            <a:pPr marL="522288" lvl="1" indent="-3429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ru-RU" altLang="ru-RU" b="1"/>
              <a:t>Диаграмма компонентов / Component diagram </a:t>
            </a:r>
          </a:p>
          <a:p>
            <a:pPr marL="522288" lvl="1" indent="-3429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ru-RU" altLang="ru-RU" b="1"/>
              <a:t>Диаграмма размещения / Deployment diagram </a:t>
            </a:r>
          </a:p>
          <a:p>
            <a:pPr marL="522288" lvl="1" indent="-3429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ru-RU" altLang="ru-RU" b="1"/>
              <a:t>Диаграмма объектов / Object diagram </a:t>
            </a:r>
          </a:p>
          <a:p>
            <a:pPr marL="522288" lvl="1" indent="-3429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ru-RU" altLang="ru-RU" b="1"/>
              <a:t>Диаграмма внутренней структуры / Composite structure diagram </a:t>
            </a:r>
          </a:p>
          <a:p>
            <a:pPr marL="342900" indent="-342900">
              <a:lnSpc>
                <a:spcPct val="80000"/>
              </a:lnSpc>
            </a:pPr>
            <a:r>
              <a:rPr lang="ru-RU" altLang="ru-RU" b="1">
                <a:solidFill>
                  <a:schemeClr val="accent2"/>
                </a:solidFill>
              </a:rPr>
              <a:t>Как работает система? </a:t>
            </a:r>
          </a:p>
          <a:p>
            <a:pPr marL="522288" lvl="1" indent="-3429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ru-RU" altLang="ru-RU" b="1"/>
              <a:t>Диаграмма деятельности / Activity diagram </a:t>
            </a:r>
          </a:p>
          <a:p>
            <a:pPr marL="522288" lvl="1" indent="-3429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ru-RU" altLang="ru-RU" b="1"/>
              <a:t>Диаграмма коммуникации / Communication diagram </a:t>
            </a:r>
          </a:p>
          <a:p>
            <a:pPr marL="522288" lvl="1" indent="-3429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ru-RU" altLang="ru-RU" b="1"/>
              <a:t>Диаграмма последовательности / Sequence diagram </a:t>
            </a:r>
          </a:p>
          <a:p>
            <a:pPr marL="522288" lvl="1" indent="-3429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ru-RU" altLang="ru-RU" b="1"/>
              <a:t>Диаграмма автомата / State machine diagram </a:t>
            </a:r>
          </a:p>
          <a:p>
            <a:pPr marL="522288" lvl="1" indent="-3429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ru-RU" altLang="ru-RU" b="1"/>
              <a:t>Обзорная диаграмма взаимодействия / Interaction overview diagram </a:t>
            </a:r>
          </a:p>
          <a:p>
            <a:pPr marL="522288" lvl="1" indent="-3429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ru-RU" altLang="ru-RU" b="1"/>
              <a:t>Диаграмма синхронизации / Timing diagram </a:t>
            </a:r>
          </a:p>
          <a:p>
            <a:pPr marL="342900" indent="-342900">
              <a:lnSpc>
                <a:spcPct val="80000"/>
              </a:lnSpc>
            </a:pPr>
            <a:r>
              <a:rPr lang="ru-RU" altLang="ru-RU" b="1">
                <a:solidFill>
                  <a:schemeClr val="accent2"/>
                </a:solidFill>
              </a:rPr>
              <a:t>Как управлять сложностью модели ? </a:t>
            </a:r>
          </a:p>
          <a:p>
            <a:pPr marL="522288" lvl="1" indent="-3429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ru-RU" altLang="ru-RU" b="1"/>
              <a:t>Диаграмма пакетов / Package diagram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ООП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Язык UML основан на следующих </a:t>
            </a:r>
            <a:r>
              <a:rPr lang="ru-RU" sz="2400" i="1" dirty="0"/>
              <a:t>принципах </a:t>
            </a:r>
            <a:r>
              <a:rPr lang="ru-RU" sz="2400" i="1" dirty="0" smtClean="0"/>
              <a:t>объектно-ориентированного </a:t>
            </a:r>
            <a:r>
              <a:rPr lang="ru-RU" sz="2400" i="1" dirty="0"/>
              <a:t>анализа и </a:t>
            </a:r>
            <a:r>
              <a:rPr lang="ru-RU" sz="2400" i="1" dirty="0" smtClean="0"/>
              <a:t>проектирования (ООАП):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 </a:t>
            </a:r>
            <a:r>
              <a:rPr lang="ru-RU" sz="2400" i="1" dirty="0"/>
              <a:t>принцип абстрагирования </a:t>
            </a:r>
            <a:r>
              <a:rPr lang="ru-RU" sz="2400" dirty="0"/>
              <a:t>– предписывает включать в модель только </a:t>
            </a:r>
            <a:r>
              <a:rPr lang="ru-RU" sz="2400" dirty="0" smtClean="0"/>
              <a:t>те аспекты </a:t>
            </a:r>
            <a:r>
              <a:rPr lang="ru-RU" sz="2400" dirty="0"/>
              <a:t>предметной области, которые имеют непосредственное отношение </a:t>
            </a:r>
            <a:r>
              <a:rPr lang="ru-RU" sz="2400" dirty="0" smtClean="0"/>
              <a:t>к выполнению </a:t>
            </a:r>
            <a:r>
              <a:rPr lang="ru-RU" sz="2400" dirty="0"/>
              <a:t>проектируемой системой своих функций; абстрагирование </a:t>
            </a:r>
            <a:r>
              <a:rPr lang="ru-RU" sz="2400" dirty="0" smtClean="0"/>
              <a:t>сводится </a:t>
            </a:r>
            <a:r>
              <a:rPr lang="ru-RU" sz="2400" dirty="0"/>
              <a:t>к формированию абстракций, определяющих основные </a:t>
            </a:r>
            <a:r>
              <a:rPr lang="ru-RU" sz="2400" dirty="0" smtClean="0"/>
              <a:t>характеристики внешнего </a:t>
            </a:r>
            <a:r>
              <a:rPr lang="ru-RU" sz="2400" dirty="0"/>
              <a:t>представления объектов;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 </a:t>
            </a:r>
            <a:r>
              <a:rPr lang="ru-RU" sz="2400" i="1" dirty="0"/>
              <a:t>принцип инкапсуляции </a:t>
            </a:r>
            <a:r>
              <a:rPr lang="ru-RU" sz="2400" dirty="0"/>
              <a:t>– предписывает разделять элементы </a:t>
            </a:r>
            <a:r>
              <a:rPr lang="ru-RU" sz="2400" dirty="0" smtClean="0"/>
              <a:t>абстракции на </a:t>
            </a:r>
            <a:r>
              <a:rPr lang="ru-RU" sz="2400" dirty="0"/>
              <a:t>секции с различной видимостью, что позволяет отделить интерфейс </a:t>
            </a:r>
            <a:r>
              <a:rPr lang="ru-RU" sz="2400" dirty="0" smtClean="0"/>
              <a:t>абстракции </a:t>
            </a:r>
            <a:r>
              <a:rPr lang="ru-RU" sz="2400" dirty="0"/>
              <a:t>от его реализации; обычно скрываются структура объектов и </a:t>
            </a:r>
            <a:r>
              <a:rPr lang="ru-RU" sz="2400" dirty="0" smtClean="0"/>
              <a:t>реализация </a:t>
            </a:r>
            <a:r>
              <a:rPr lang="ru-RU" sz="2400" dirty="0"/>
              <a:t>их методов;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0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 </a:t>
            </a:r>
            <a:r>
              <a:rPr lang="ru-RU" sz="2400" i="1" dirty="0" smtClean="0"/>
              <a:t>принцип </a:t>
            </a:r>
            <a:r>
              <a:rPr lang="ru-RU" sz="2400" i="1" dirty="0"/>
              <a:t>модульности </a:t>
            </a:r>
            <a:r>
              <a:rPr lang="ru-RU" sz="2400" dirty="0"/>
              <a:t>– определяет возможность декомпозиции </a:t>
            </a:r>
            <a:r>
              <a:rPr lang="ru-RU" sz="2400" dirty="0" smtClean="0"/>
              <a:t>проектируемой </a:t>
            </a:r>
            <a:r>
              <a:rPr lang="ru-RU" sz="2400" dirty="0"/>
              <a:t>системы на совокупность сильно связанных и слабо сцепленных </a:t>
            </a:r>
            <a:r>
              <a:rPr lang="ru-RU" sz="2400" dirty="0" smtClean="0"/>
              <a:t>модулей </a:t>
            </a:r>
            <a:r>
              <a:rPr lang="ru-RU" sz="2400" dirty="0"/>
              <a:t>(см. </a:t>
            </a:r>
            <a:r>
              <a:rPr lang="ru-RU" sz="2400" dirty="0" err="1"/>
              <a:t>подразд</a:t>
            </a:r>
            <a:r>
              <a:rPr lang="ru-RU" sz="2400" dirty="0"/>
              <a:t>. 4.7); определение модулей выполняется при </a:t>
            </a:r>
            <a:r>
              <a:rPr lang="ru-RU" sz="2400" dirty="0" smtClean="0"/>
              <a:t>физической разработке </a:t>
            </a:r>
            <a:r>
              <a:rPr lang="ru-RU" sz="2400" dirty="0"/>
              <a:t>системы, определение классов и объектов – при </a:t>
            </a:r>
            <a:r>
              <a:rPr lang="ru-RU" sz="2400" dirty="0" smtClean="0"/>
              <a:t>логической разработке</a:t>
            </a:r>
            <a:r>
              <a:rPr lang="ru-RU" sz="2400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 </a:t>
            </a:r>
            <a:r>
              <a:rPr lang="ru-RU" sz="2400" i="1" dirty="0"/>
              <a:t>принцип иерархии </a:t>
            </a:r>
            <a:r>
              <a:rPr lang="ru-RU" sz="2400" dirty="0"/>
              <a:t>– означает формирование иерархической </a:t>
            </a:r>
            <a:r>
              <a:rPr lang="ru-RU" sz="2400" dirty="0" smtClean="0"/>
              <a:t>структуры абстракций</a:t>
            </a:r>
            <a:r>
              <a:rPr lang="ru-RU" sz="2400" dirty="0"/>
              <a:t>; принцип предписывает выполнять иерархическое построение </a:t>
            </a:r>
            <a:r>
              <a:rPr lang="ru-RU" sz="2400" dirty="0" smtClean="0"/>
              <a:t>мо</a:t>
            </a:r>
            <a:r>
              <a:rPr lang="ru-RU" sz="2400" dirty="0"/>
              <a:t>д</a:t>
            </a:r>
            <a:r>
              <a:rPr lang="ru-RU" sz="2400" dirty="0" smtClean="0"/>
              <a:t>елей </a:t>
            </a:r>
            <a:r>
              <a:rPr lang="ru-RU" sz="2400" dirty="0"/>
              <a:t>сложных систем на различных уровнях детализации;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 </a:t>
            </a:r>
            <a:r>
              <a:rPr lang="ru-RU" sz="2400" i="1" dirty="0"/>
              <a:t>принцип </a:t>
            </a:r>
            <a:r>
              <a:rPr lang="ru-RU" sz="2400" i="1" dirty="0" err="1"/>
              <a:t>многомодельности</a:t>
            </a:r>
            <a:r>
              <a:rPr lang="ru-RU" sz="2400" i="1" dirty="0"/>
              <a:t> </a:t>
            </a:r>
            <a:r>
              <a:rPr lang="ru-RU" sz="2400" dirty="0"/>
              <a:t>– обозначает, что при </a:t>
            </a:r>
            <a:r>
              <a:rPr lang="ru-RU" sz="2400" dirty="0" smtClean="0"/>
              <a:t>моделировании предметной </a:t>
            </a:r>
            <a:r>
              <a:rPr lang="ru-RU" sz="2400" dirty="0"/>
              <a:t>области необходимо разрабатывать различные модели </a:t>
            </a:r>
            <a:r>
              <a:rPr lang="ru-RU" sz="2400" dirty="0" smtClean="0"/>
              <a:t>проектируемой сложной системы, отражающие различные аспекты ее поведения или структуры.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110FD-67B6-4BFA-9D33-FE71FE9DF4B4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5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1797</Words>
  <Application>Microsoft Office PowerPoint</Application>
  <PresentationFormat>Широкоэкранный</PresentationFormat>
  <Paragraphs>279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Ретро</vt:lpstr>
      <vt:lpstr>9. UML. Use Case</vt:lpstr>
      <vt:lpstr>UML – Unified Modeling Language</vt:lpstr>
      <vt:lpstr>Основные понятия UML</vt:lpstr>
      <vt:lpstr>Типы сущностей</vt:lpstr>
      <vt:lpstr>Типы отношений</vt:lpstr>
      <vt:lpstr>Виды диаграмм UML</vt:lpstr>
      <vt:lpstr>Виды диаграмм UML</vt:lpstr>
      <vt:lpstr>Принципы ООП</vt:lpstr>
      <vt:lpstr>Презентация PowerPoint</vt:lpstr>
      <vt:lpstr>Зачем нужны модели</vt:lpstr>
      <vt:lpstr>Зачем нужны диаграммы UML</vt:lpstr>
      <vt:lpstr>Когда применять UML</vt:lpstr>
      <vt:lpstr>Когда рисовать диаграммы?</vt:lpstr>
      <vt:lpstr>Когда рисовать диаграммы?</vt:lpstr>
      <vt:lpstr>Когда НЕ рисовать диаграммы?</vt:lpstr>
      <vt:lpstr>User Stories &amp; Use Cases</vt:lpstr>
      <vt:lpstr>User Stories &amp; Use Cases</vt:lpstr>
      <vt:lpstr>Основные вопросы User Stories</vt:lpstr>
      <vt:lpstr>Пример пользовательского сценария</vt:lpstr>
      <vt:lpstr>User Stories &amp; Use Cases</vt:lpstr>
      <vt:lpstr>Вариант использования</vt:lpstr>
      <vt:lpstr>Что такое действующее лицо?</vt:lpstr>
      <vt:lpstr>Use Case, пример:  Зарегистрироваться на сайте</vt:lpstr>
      <vt:lpstr>Шаблон описания Use Case</vt:lpstr>
      <vt:lpstr>Шаблон описания Use Case: Название и идентификатор</vt:lpstr>
      <vt:lpstr>Шаблон описания Use Case: Краткое описание</vt:lpstr>
      <vt:lpstr>Шаблон описания Use Case: предусловие и постусловие </vt:lpstr>
      <vt:lpstr>Шаблон описания Use Case: потоки событий </vt:lpstr>
      <vt:lpstr>Use Case и User Story </vt:lpstr>
      <vt:lpstr>Когда не стоит использовать  Use Case</vt:lpstr>
      <vt:lpstr>Диаграмма вариантов использования (Use Case Diagram)</vt:lpstr>
      <vt:lpstr>Действующее лицо</vt:lpstr>
      <vt:lpstr>Вариант использования и действующее лицо</vt:lpstr>
      <vt:lpstr>Обобщение use case и actors</vt:lpstr>
      <vt:lpstr>Зависимость «include»</vt:lpstr>
      <vt:lpstr>Зависимость «extend»</vt:lpstr>
      <vt:lpstr>Пакеты</vt:lpstr>
      <vt:lpstr>Пример диаграммы</vt:lpstr>
      <vt:lpstr>Пример диаграммы</vt:lpstr>
      <vt:lpstr>Пример диаграммы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UML</dc:title>
  <dc:creator>Лилия Челищева</dc:creator>
  <cp:lastModifiedBy>Лилия Челищева</cp:lastModifiedBy>
  <cp:revision>8</cp:revision>
  <dcterms:created xsi:type="dcterms:W3CDTF">2022-09-18T23:52:33Z</dcterms:created>
  <dcterms:modified xsi:type="dcterms:W3CDTF">2022-09-19T01:06:58Z</dcterms:modified>
</cp:coreProperties>
</file>