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2DBDD-1F59-0E4D-2BA0-A26C1A99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32329F-1319-49CC-B203-492A3E043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9D5F4-0864-88D9-B6CB-64D84DCE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7D103-9C7B-6157-F49F-E650EA5A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6520C-EE01-1C8D-0F2C-AC352F22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3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BFF5-FD32-5F61-8E7A-2EC369E7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9AE8E-571E-07C2-5B77-B60EF50E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38FD3-49DC-BF36-7562-3A410C57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C8942-D22B-13E7-194B-FE08E9C0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579BD-66C5-4331-6C2E-DC3BF086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4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8796B-2FBF-A150-CFA3-47390877F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8F7D2-9F4E-B408-1967-98C299115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2683-A0FB-5099-65BF-CB21295D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9F41D-7740-DB42-439C-FDB0407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E5989-4E9A-090A-499F-196D2C28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0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7093"/>
            <a:ext cx="12192000" cy="671407"/>
          </a:xfrm>
          <a:prstGeom prst="rect">
            <a:avLst/>
          </a:prstGeom>
          <a:solidFill>
            <a:srgbClr val="03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78262" y="0"/>
            <a:ext cx="1475740" cy="6527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9947"/>
            <a:ext cx="12192000" cy="95673"/>
          </a:xfrm>
          <a:prstGeom prst="rect">
            <a:avLst/>
          </a:prstGeom>
          <a:solidFill>
            <a:srgbClr val="03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6425-D399-9D11-CDCD-223561A9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0FF26-B4B3-81A8-F332-0C6878E9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B6FFE-0DD6-908B-2A21-EAF3CB32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80269-9DB1-9A8C-FF2B-A9A3CEC2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F4F0-A292-1E5A-6309-6DFF741E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956DB-374F-4A10-5FA5-298CD5F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12BDE-0D8D-1C43-CB69-6532D100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870E-2A3B-1940-4D40-6AD3B136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93240-4D62-6192-7692-DEF9C982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367D1-C780-48BD-40B6-CE41D607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5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D910-DE06-E474-32DD-4EE37936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B8278-4330-CFAB-409C-0BD2FF9AD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E4E13-1104-3ADD-BA9C-1BF96715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2CD19-29A0-49DE-0D4C-ED65F255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15093-E893-C4FF-06C6-0740705F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8F7BE-C16E-FA80-3F0A-7361157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0AD2-36D7-16CC-5783-527BC62A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767C5-0615-30A4-DBA8-4115CC15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53212-BFAE-AC3A-2FF9-330EF252D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3BD0C-2420-B9D6-E962-6F2101070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65A2C-627E-BB5B-B34B-CB509520B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EA358-43B4-5FC8-FCD5-83CE8E2F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1366E-AD87-12CD-B220-42822EC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B00BA5-EA8D-2862-2E22-226E43BF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54E52-C983-452E-4FD3-39D2876B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1C12C6-1AFC-8487-D3B4-29A4D71B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FEADD5-5D48-13CC-42CB-7D511B3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E81EB-431A-F096-FE2E-7B337046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7842F-D2DF-78C0-1AD3-126BA80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E6102-F1AF-D85E-825E-84E8BC94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F20E9-19F6-A606-2F9C-94B166D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BABE8-44FF-C49C-8016-7AD2B52D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79B2-AEF4-D9A5-8878-2E422973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74AF7-C156-7EAE-78CE-1C90ED3D0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B570-4919-EFB2-DE14-8D579C7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3FA45-D29D-F045-D5DB-C0D1A3C8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27A17-AFFE-F9D3-096C-CF258DFB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919B-11C3-958C-9E85-9938FC3E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527F91-DE57-713E-9D96-4017B7FE7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1A54E-AA33-E016-2BEB-F66C2403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4E0CC-F878-C534-48AE-0F71F6A8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6A69D-24BF-16FC-A033-78475A0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00500-BEF7-8CE5-BF14-8BD83D82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9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DCEB7-83C8-AEF0-9F12-84BFD485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2623E-6B46-F8DA-6C53-FBF4EEBA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AABB6-9597-6B77-813E-D0DD1C820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BEE3-0997-40F6-850A-EAA7E4BE5B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F8934-8178-BA65-51B1-540AE6FB5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9A13A-049D-D5BF-1C87-76D66DA7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3D46-4537-446F-969F-0C5F6B2F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6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6659289F-5D87-78A3-DE45-B23D22D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08" y="637458"/>
            <a:ext cx="5273497" cy="393577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BFF0E9F-FF47-8B34-5895-97931F588E84}"/>
              </a:ext>
            </a:extLst>
          </p:cNvPr>
          <p:cNvSpPr txBox="1"/>
          <p:nvPr/>
        </p:nvSpPr>
        <p:spPr>
          <a:xfrm>
            <a:off x="7937232" y="1560744"/>
            <a:ext cx="11079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事件处置</a:t>
            </a:r>
          </a:p>
        </p:txBody>
      </p:sp>
      <p:sp>
        <p:nvSpPr>
          <p:cNvPr id="5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" y="149642"/>
            <a:ext cx="1010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应急管理</a:t>
            </a:r>
            <a:r>
              <a:rPr lang="en-US" altLang="zh-CN" sz="20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20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自然灾害应急案例知识图谱 咨询专家：刘基业 小组：陈奕池 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张琦 石珂安 杨若钊</a:t>
            </a:r>
            <a:endParaRPr lang="zh-CN" altLang="en-US" sz="20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DD51EF-A43D-FC53-B5D3-D875120B3891}"/>
              </a:ext>
            </a:extLst>
          </p:cNvPr>
          <p:cNvGrpSpPr/>
          <p:nvPr/>
        </p:nvGrpSpPr>
        <p:grpSpPr>
          <a:xfrm>
            <a:off x="4127361" y="1489244"/>
            <a:ext cx="2519248" cy="1985894"/>
            <a:chOff x="270510" y="836295"/>
            <a:chExt cx="3134360" cy="1638935"/>
          </a:xfrm>
        </p:grpSpPr>
        <p:sp>
          <p:nvSpPr>
            <p:cNvPr id="3" name="矩形 2"/>
            <p:cNvSpPr/>
            <p:nvPr/>
          </p:nvSpPr>
          <p:spPr>
            <a:xfrm>
              <a:off x="270510" y="836295"/>
              <a:ext cx="3134360" cy="1638935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5910" y="920750"/>
              <a:ext cx="3064510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349250" algn="just" fontAlgn="auto">
                <a:lnSpc>
                  <a:spcPct val="120000"/>
                </a:lnSpc>
                <a:spcAft>
                  <a:spcPts val="1200"/>
                </a:spcAft>
              </a:pPr>
              <a:r>
                <a:rPr lang="zh-CN" altLang="en-US" sz="15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自然灾害应急处理</a:t>
              </a:r>
              <a:r>
                <a:rPr lang="zh-CN" sz="15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直接关系到我国国民的生命安全，对我国经济和环境的可持续发展产生影响，成为维护国家稳定、社会发展的重要因素。</a:t>
              </a:r>
              <a:endParaRPr lang="zh-CN" altLang="en-US" sz="15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82880" y="1569969"/>
            <a:ext cx="3780790" cy="5930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4495" y="1657422"/>
            <a:ext cx="35104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目标客户：政府相关部门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880" y="2421364"/>
            <a:ext cx="23869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流程说明图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3704773"/>
            <a:ext cx="213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应急案例处理文件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5218603"/>
            <a:ext cx="213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互联网应急事件内容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98650" y="4181475"/>
            <a:ext cx="833120" cy="421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898015" y="4768850"/>
            <a:ext cx="833120" cy="3448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57438" y="4475151"/>
            <a:ext cx="213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应急案例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795978" y="3706142"/>
            <a:ext cx="1032510" cy="33718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 Light" panose="020B0502040204020203" charset="-122"/>
                <a:ea typeface="微软雅黑 Light" panose="020B0502040204020203" charset="-122"/>
              </a:rPr>
              <a:t>数据整合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118611" y="4668815"/>
            <a:ext cx="836930" cy="4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21275" y="4350147"/>
            <a:ext cx="2139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对于每个环节，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主体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在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什么情况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下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做什么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31790" y="3704773"/>
            <a:ext cx="1083310" cy="33718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 Light" panose="020B0502040204020203" charset="-122"/>
                <a:ea typeface="微软雅黑 Light" panose="020B0502040204020203" charset="-122"/>
              </a:rPr>
              <a:t>数据拆分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82880" y="757902"/>
            <a:ext cx="641731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研究目的：为自然灾害应急案例提供</a:t>
            </a:r>
            <a:r>
              <a:rPr lang="zh-CN" altLang="en-US" sz="2000" b="1" dirty="0">
                <a:solidFill>
                  <a:srgbClr val="FF0000"/>
                </a:solidFill>
              </a:rPr>
              <a:t>决策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帮助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BB3A4B2-EC9D-8F1C-B1EB-2D782D52288D}"/>
              </a:ext>
            </a:extLst>
          </p:cNvPr>
          <p:cNvCxnSpPr>
            <a:cxnSpLocks/>
          </p:cNvCxnSpPr>
          <p:nvPr/>
        </p:nvCxnSpPr>
        <p:spPr>
          <a:xfrm>
            <a:off x="7554106" y="4686399"/>
            <a:ext cx="335994" cy="7428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9BFB74-C26D-1965-66FB-C5E552D848AE}"/>
              </a:ext>
            </a:extLst>
          </p:cNvPr>
          <p:cNvSpPr txBox="1"/>
          <p:nvPr/>
        </p:nvSpPr>
        <p:spPr>
          <a:xfrm>
            <a:off x="8592905" y="4950846"/>
            <a:ext cx="1083310" cy="33718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 Light" panose="020B0502040204020203" charset="-122"/>
                <a:ea typeface="微软雅黑 Light" panose="020B0502040204020203" charset="-122"/>
              </a:rPr>
              <a:t>语义查询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483371-AF4B-C79C-5187-D6A2F2135E9C}"/>
              </a:ext>
            </a:extLst>
          </p:cNvPr>
          <p:cNvSpPr txBox="1"/>
          <p:nvPr/>
        </p:nvSpPr>
        <p:spPr>
          <a:xfrm>
            <a:off x="8145926" y="5715082"/>
            <a:ext cx="3060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什么情况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下，能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做什么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主体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到底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做了什么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相似情况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，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主体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zh-CN" altLang="en-US" sz="1400" dirty="0"/>
              <a:t>应该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zh-CN" altLang="en-US" sz="1400" dirty="0">
                <a:solidFill>
                  <a:srgbClr val="00B050"/>
                </a:solidFill>
              </a:rPr>
              <a:t>做什么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E89BB2-823A-7E16-2870-4C4991C59CE7}"/>
              </a:ext>
            </a:extLst>
          </p:cNvPr>
          <p:cNvSpPr txBox="1"/>
          <p:nvPr/>
        </p:nvSpPr>
        <p:spPr>
          <a:xfrm>
            <a:off x="334495" y="605956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数据信息：应急组织内容，应急案例内容，应急预案内容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B5A365-0DB6-9654-5712-4463507D436D}"/>
              </a:ext>
            </a:extLst>
          </p:cNvPr>
          <p:cNvSpPr/>
          <p:nvPr/>
        </p:nvSpPr>
        <p:spPr>
          <a:xfrm>
            <a:off x="7436497" y="717271"/>
            <a:ext cx="3415004" cy="1506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C55315-69C3-8C04-760B-44B6C50DF257}"/>
              </a:ext>
            </a:extLst>
          </p:cNvPr>
          <p:cNvSpPr txBox="1"/>
          <p:nvPr/>
        </p:nvSpPr>
        <p:spPr>
          <a:xfrm>
            <a:off x="7452014" y="71727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720</a:t>
            </a:r>
            <a:r>
              <a:rPr lang="zh-CN" altLang="en-US" dirty="0"/>
              <a:t>特大暴雨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3B4059-ED81-BA81-AD1B-03CBDF7B14D5}"/>
              </a:ext>
            </a:extLst>
          </p:cNvPr>
          <p:cNvSpPr txBox="1"/>
          <p:nvPr/>
        </p:nvSpPr>
        <p:spPr>
          <a:xfrm>
            <a:off x="7847970" y="116089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死亡人数、发生时间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EE93BA8-FE38-C6A6-C347-E13DD6F70325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8491230" y="1745410"/>
            <a:ext cx="553998" cy="6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9CCC9DE-C99B-ABC3-69BD-EAAEB8A7E6D6}"/>
              </a:ext>
            </a:extLst>
          </p:cNvPr>
          <p:cNvSpPr txBox="1"/>
          <p:nvPr/>
        </p:nvSpPr>
        <p:spPr>
          <a:xfrm>
            <a:off x="7452014" y="2397053"/>
            <a:ext cx="339948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预报预警：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>
                <a:highlight>
                  <a:srgbClr val="00FF00"/>
                </a:highlight>
              </a:rPr>
              <a:t>郑州气象台</a:t>
            </a:r>
            <a:r>
              <a:rPr lang="en-US" altLang="zh-CN" dirty="0">
                <a:highlight>
                  <a:srgbClr val="00FFFF"/>
                </a:highlight>
              </a:rPr>
              <a:t>7.20</a:t>
            </a:r>
            <a:r>
              <a:rPr lang="zh-CN" altLang="en-US" dirty="0">
                <a:highlight>
                  <a:srgbClr val="00FFFF"/>
                </a:highlight>
              </a:rPr>
              <a:t>上午</a:t>
            </a:r>
            <a:r>
              <a:rPr lang="en-US" altLang="zh-CN" dirty="0">
                <a:highlight>
                  <a:srgbClr val="00FFFF"/>
                </a:highlight>
              </a:rPr>
              <a:t>5</a:t>
            </a:r>
            <a:r>
              <a:rPr lang="zh-CN" altLang="en-US" dirty="0">
                <a:highlight>
                  <a:srgbClr val="00FFFF"/>
                </a:highlight>
              </a:rPr>
              <a:t>时</a:t>
            </a:r>
            <a:r>
              <a:rPr lang="zh-CN" altLang="en-US" dirty="0">
                <a:highlight>
                  <a:srgbClr val="FFFF00"/>
                </a:highlight>
              </a:rPr>
              <a:t>发布暴雨预警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  </a:t>
            </a:r>
            <a:r>
              <a:rPr lang="zh-CN" altLang="en-US" dirty="0">
                <a:highlight>
                  <a:srgbClr val="00FF00"/>
                </a:highlight>
              </a:rPr>
              <a:t>郑州气象台</a:t>
            </a:r>
            <a:r>
              <a:rPr lang="en-US" altLang="zh-CN" dirty="0">
                <a:highlight>
                  <a:srgbClr val="00FFFF"/>
                </a:highlight>
              </a:rPr>
              <a:t>7.20</a:t>
            </a:r>
            <a:r>
              <a:rPr lang="zh-CN" altLang="en-US" dirty="0">
                <a:highlight>
                  <a:srgbClr val="00FFFF"/>
                </a:highlight>
              </a:rPr>
              <a:t>上午</a:t>
            </a:r>
            <a:r>
              <a:rPr lang="en-US" altLang="zh-CN" dirty="0">
                <a:highlight>
                  <a:srgbClr val="00FFFF"/>
                </a:highlight>
              </a:rPr>
              <a:t>9</a:t>
            </a:r>
            <a:r>
              <a:rPr lang="zh-CN" altLang="en-US" dirty="0">
                <a:highlight>
                  <a:srgbClr val="00FFFF"/>
                </a:highlight>
              </a:rPr>
              <a:t>时</a:t>
            </a:r>
            <a:r>
              <a:rPr lang="zh-CN" altLang="en-US" dirty="0">
                <a:highlight>
                  <a:srgbClr val="FFFF00"/>
                </a:highlight>
              </a:rPr>
              <a:t>发布橙色暴雨预警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2EDB18C-28F9-1C78-51DA-33697D29AC66}"/>
              </a:ext>
            </a:extLst>
          </p:cNvPr>
          <p:cNvSpPr/>
          <p:nvPr/>
        </p:nvSpPr>
        <p:spPr>
          <a:xfrm>
            <a:off x="8463271" y="3928792"/>
            <a:ext cx="1548052" cy="64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事件时间顺序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EE60D06-AD14-9C9D-328B-A44DA1CE7A3F}"/>
              </a:ext>
            </a:extLst>
          </p:cNvPr>
          <p:cNvSpPr/>
          <p:nvPr/>
        </p:nvSpPr>
        <p:spPr>
          <a:xfrm>
            <a:off x="10249238" y="3913438"/>
            <a:ext cx="1548052" cy="64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主体内容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C1EC860F-BC9D-12D8-6822-17F3A74EE598}"/>
              </a:ext>
            </a:extLst>
          </p:cNvPr>
          <p:cNvSpPr/>
          <p:nvPr/>
        </p:nvSpPr>
        <p:spPr>
          <a:xfrm>
            <a:off x="7292796" y="3826254"/>
            <a:ext cx="911500" cy="738664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数据挖掘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4D744F-B979-3E09-94FE-7C1205BA7280}"/>
              </a:ext>
            </a:extLst>
          </p:cNvPr>
          <p:cNvSpPr txBox="1"/>
          <p:nvPr/>
        </p:nvSpPr>
        <p:spPr>
          <a:xfrm>
            <a:off x="10989771" y="1238283"/>
            <a:ext cx="120222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应用场景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8F0E71-859B-D8A9-CB83-8B452E7CB17A}"/>
              </a:ext>
            </a:extLst>
          </p:cNvPr>
          <p:cNvSpPr txBox="1"/>
          <p:nvPr/>
        </p:nvSpPr>
        <p:spPr>
          <a:xfrm>
            <a:off x="9142002" y="1569279"/>
            <a:ext cx="11079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灾后恢复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50101D-14F3-2ABA-1A00-5855E8008734}"/>
              </a:ext>
            </a:extLst>
          </p:cNvPr>
          <p:cNvSpPr txBox="1"/>
          <p:nvPr/>
        </p:nvSpPr>
        <p:spPr>
          <a:xfrm>
            <a:off x="10341727" y="1556117"/>
            <a:ext cx="3465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" y="118745"/>
            <a:ext cx="81661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数据描述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– 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数据集说明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C55206-8B03-DB40-D02C-FD646FDB0715}"/>
              </a:ext>
            </a:extLst>
          </p:cNvPr>
          <p:cNvSpPr txBox="1"/>
          <p:nvPr/>
        </p:nvSpPr>
        <p:spPr>
          <a:xfrm>
            <a:off x="298939" y="959085"/>
            <a:ext cx="3213000" cy="2002792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mpd="sng">
            <a:solidFill>
              <a:srgbClr val="4472C4">
                <a:shade val="50000"/>
              </a:srgb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数据集名：应急管理部自然灾害案例</a:t>
            </a:r>
          </a:p>
          <a:p>
            <a:pPr marL="214630" indent="-2146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记录数：</a:t>
            </a:r>
            <a:r>
              <a:rPr lang="en-US" altLang="zh-CN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65 </a:t>
            </a:r>
            <a:r>
              <a:rPr lang="zh-CN" altLang="en-US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</a:t>
            </a:r>
            <a:endParaRPr lang="en-US" altLang="zh-CN" sz="105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14630" indent="-2146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时间范围：</a:t>
            </a:r>
            <a:r>
              <a:rPr lang="zh-CN" altLang="en-US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lang="en-US" altLang="zh-CN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年开始</a:t>
            </a:r>
          </a:p>
          <a:p>
            <a:pPr marL="214630" indent="-2146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样例数据：</a:t>
            </a:r>
            <a:r>
              <a:rPr lang="zh-CN" altLang="en-US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见下方</a:t>
            </a:r>
          </a:p>
          <a:p>
            <a:pPr marL="214630" indent="-2146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数据源URL：</a:t>
            </a:r>
            <a:r>
              <a:rPr lang="en-US" altLang="zh-CN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https://www.mem.gov.cn/gk/tjsj</a:t>
            </a:r>
            <a:endParaRPr lang="zh-CN" altLang="en-US" sz="105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14630" indent="-2146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可爬性：</a:t>
            </a:r>
            <a:r>
              <a:rPr lang="zh-CN" altLang="en-US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多个开源网站，大部分信息可爬</a:t>
            </a:r>
            <a:endParaRPr lang="zh-CN" altLang="en-US" sz="105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14630" indent="-2146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可更新性：</a:t>
            </a:r>
            <a:r>
              <a:rPr lang="zh-CN" altLang="en-US" sz="105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每个月发布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DD7D55-4B34-72EC-C614-287B90BA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2" y="3130062"/>
            <a:ext cx="2987753" cy="30426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DE717A-C876-3D10-3087-6B0EB1F9CBE1}"/>
              </a:ext>
            </a:extLst>
          </p:cNvPr>
          <p:cNvSpPr txBox="1"/>
          <p:nvPr/>
        </p:nvSpPr>
        <p:spPr>
          <a:xfrm>
            <a:off x="797442" y="634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1E9367-6C79-AE08-23CC-516EB6CD0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82" y="860861"/>
            <a:ext cx="5024251" cy="57801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803633-9CDD-E55B-9500-47F41234EE0E}"/>
              </a:ext>
            </a:extLst>
          </p:cNvPr>
          <p:cNvSpPr txBox="1"/>
          <p:nvPr/>
        </p:nvSpPr>
        <p:spPr>
          <a:xfrm>
            <a:off x="8827477" y="2465942"/>
            <a:ext cx="3243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数据特性：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语义性程度高，需手动解析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数据独立性差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事件不独立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内容不独立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细节较少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4367D405-8B1C-295E-EBD1-54D7B5701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10527"/>
              </p:ext>
            </p:extLst>
          </p:nvPr>
        </p:nvGraphicFramePr>
        <p:xfrm>
          <a:off x="8743336" y="4933822"/>
          <a:ext cx="34114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59">
                  <a:extLst>
                    <a:ext uri="{9D8B030D-6E8A-4147-A177-3AD203B41FA5}">
                      <a16:colId xmlns:a16="http://schemas.microsoft.com/office/drawing/2014/main" val="2288355087"/>
                    </a:ext>
                  </a:extLst>
                </a:gridCol>
                <a:gridCol w="1137159">
                  <a:extLst>
                    <a:ext uri="{9D8B030D-6E8A-4147-A177-3AD203B41FA5}">
                      <a16:colId xmlns:a16="http://schemas.microsoft.com/office/drawing/2014/main" val="858241881"/>
                    </a:ext>
                  </a:extLst>
                </a:gridCol>
                <a:gridCol w="1137159">
                  <a:extLst>
                    <a:ext uri="{9D8B030D-6E8A-4147-A177-3AD203B41FA5}">
                      <a16:colId xmlns:a16="http://schemas.microsoft.com/office/drawing/2014/main" val="44615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死亡人数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受伤人数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灾害损失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灾害类型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应急组织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灾害范围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3968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E6C6E06-77FA-B038-0EC8-E29CB1E49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"/>
          <a:stretch/>
        </p:blipFill>
        <p:spPr>
          <a:xfrm>
            <a:off x="6065369" y="1710380"/>
            <a:ext cx="6126631" cy="3820499"/>
          </a:xfrm>
          <a:prstGeom prst="rect">
            <a:avLst/>
          </a:prstGeom>
        </p:spPr>
      </p:pic>
      <p:sp>
        <p:nvSpPr>
          <p:cNvPr id="2" name="MH_SubTitle_1">
            <a:extLst>
              <a:ext uri="{FF2B5EF4-FFF2-40B4-BE49-F238E27FC236}">
                <a16:creationId xmlns:a16="http://schemas.microsoft.com/office/drawing/2014/main" id="{81263FB0-3FB0-AF0E-FDFE-A7792C167FC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" y="118745"/>
            <a:ext cx="81661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数据描述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– RDF 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详标页示意图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28F600-612F-4082-02E3-8CEC7D1F378E}"/>
              </a:ext>
            </a:extLst>
          </p:cNvPr>
          <p:cNvSpPr txBox="1"/>
          <p:nvPr/>
        </p:nvSpPr>
        <p:spPr>
          <a:xfrm>
            <a:off x="190297" y="1741004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RDF </a:t>
            </a:r>
            <a:r>
              <a:rPr lang="zh-CN" altLang="en-US" dirty="0"/>
              <a:t>段落（部分）实例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1FA8DB-F8BF-AC55-90B3-E39F8AFFA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03"/>
          <a:stretch/>
        </p:blipFill>
        <p:spPr bwMode="auto">
          <a:xfrm>
            <a:off x="190297" y="2110336"/>
            <a:ext cx="5622954" cy="30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B90811-4FF6-D7D0-D964-9880C1472AFD}"/>
              </a:ext>
            </a:extLst>
          </p:cNvPr>
          <p:cNvSpPr/>
          <p:nvPr/>
        </p:nvSpPr>
        <p:spPr>
          <a:xfrm>
            <a:off x="98252" y="1734040"/>
            <a:ext cx="5714999" cy="33899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D36FB9-0EBD-DB82-C957-8E46EF50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66" y="1241454"/>
            <a:ext cx="8546931" cy="4172518"/>
          </a:xfrm>
          <a:prstGeom prst="rect">
            <a:avLst/>
          </a:prstGeom>
        </p:spPr>
      </p:pic>
      <p:sp>
        <p:nvSpPr>
          <p:cNvPr id="3" name="MH_SubTitle_1">
            <a:extLst>
              <a:ext uri="{FF2B5EF4-FFF2-40B4-BE49-F238E27FC236}">
                <a16:creationId xmlns:a16="http://schemas.microsoft.com/office/drawing/2014/main" id="{807C49D3-4C8B-6E8E-29EA-E5310F1DCBB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" y="118745"/>
            <a:ext cx="81661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数据描述 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– UML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4385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327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微软雅黑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 志</dc:creator>
  <cp:lastModifiedBy>天 志</cp:lastModifiedBy>
  <cp:revision>24</cp:revision>
  <dcterms:created xsi:type="dcterms:W3CDTF">2022-05-08T02:24:09Z</dcterms:created>
  <dcterms:modified xsi:type="dcterms:W3CDTF">2022-05-22T11:13:37Z</dcterms:modified>
</cp:coreProperties>
</file>