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1" r:id="rId8"/>
    <p:sldId id="264" r:id="rId9"/>
    <p:sldId id="266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53DF8-3D2E-5677-B8F5-75B58CA5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44408E-9C47-3F11-C0F4-34C78D92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BB19E-2D8A-1442-287F-3D8A1A90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AEFFF-CEC2-A8F2-0225-6DD5A48D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73E2F-B49B-D83B-BFBD-F2DB850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7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195CE-8CE8-C4F6-45A9-0E58D32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E040D7-790A-CBA6-BC6C-BAD5DC55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70A48-6DFE-10C2-AE55-91054C3F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6EB48-7D45-9BBF-0A80-456E9F4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B841A-6C62-4FEA-FD3A-125E40E3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0773AD-D13C-35CB-23D8-6E3B2331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4A44D-FC95-F542-6D6A-6B76E735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8EE59-7448-F24A-39D0-38ED5E32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D3B41-B202-1291-779D-C2E47D15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4ECD4-813E-F4E9-2927-2DDB6A5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2DC2B-BA4B-7C8E-0C34-8897E098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91AFD-0000-C31B-EB88-EE5C45D5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0E4831-F76D-991D-A80E-1DB44D60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0D1F2-2246-6587-F3C1-E36C7BFA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54AB7-2A70-AAE4-9029-BFC24075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8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AD72C-0D0D-41AB-4813-943357AA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50D5A9-E727-5727-332E-7E7F47A3B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08EB2-39D5-A1A9-A951-70244E70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FB1F6-AFA5-6CCF-C144-B91FEEF1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209A8-7740-B94C-63E9-4874E498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0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942E2-0379-FDCF-7690-AF04BB1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27A25-B886-7F41-9F97-359B9AC89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5CCE5-0984-1F43-AD12-11FEE41F9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574D04-27C0-8D4B-7AE9-EFF39C3E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29D31-9DDA-B9DB-7A04-0D083F0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F3A66-09D7-4F34-0909-779D5957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66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E6BE-FA9D-1F84-AD07-3D49294B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67858-57FE-6615-9717-F951C0E1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CFF8F1-7801-F1BB-87B0-8A0200493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C1AB15-1231-093B-63F8-D93251909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406453-E7D5-F8B8-90EC-5A6B567CD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A855A8-097B-9FFA-A3E4-2DC6FD11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5AAA7E-B64A-E9FD-BFAD-1AC15852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A569E0-377C-22A1-80E1-4ECB0BEF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EE1AA-8B10-C5B1-54C4-10F03365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D22855-2A08-1F61-4E96-6BF93A8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017F7-9098-C030-6412-6235247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12E2F2-83FC-2731-A483-16F04772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E37EF6-F19C-A918-167A-31488D44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6DB5F-5D66-96AD-1E82-E449C1B2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1EBFF-CDB7-7C84-D9D7-81821A93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2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EF13B-7092-C80F-13DD-A85981EA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CA6D9-7A36-58A2-6F8A-E222F91E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07C536-BBA9-8002-D5FC-1522C635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AAE261-24BC-2756-43B3-149D6F90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211B4-B209-FAFA-E7EF-ADE5E9AC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9380E-4A45-3BE8-ECAF-398FEB1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DB58A-8541-6375-E970-907D25D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40C469-300F-3262-072D-0A3C63D2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8B7C86-DC30-C65B-BE17-C94AF3FC7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754C9-CDE9-E1C1-8C9D-7A15695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19615-E177-83D8-BFF2-9721A33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335E6-308A-A133-415D-B90DCF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B62F4-96DB-7313-7A73-5214B3C5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DA6FB-26F3-88D0-C34E-4494DA09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F6A38-0A44-E477-FBB4-C3BA3A09E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D87-A160-4A59-ADEC-80E4DD517548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19800-F54A-AA54-631E-F9D9C42C4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AEF7F-22C4-C6AA-B4E8-F3C9C2C4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9D5C-008F-42CD-8FEA-5BFEFDA7A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03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lprop.org/index.html" TargetMode="External"/><Relationship Id="rId2" Type="http://schemas.openxmlformats.org/officeDocument/2006/relationships/hyperlink" Target="https://www.nist.gov/srd/refpr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E930D-0ACF-7A86-6175-A5515DB67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Test Tasks - Fluid mixtures properties determination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A96D4E-58E3-6DDF-1AA0-4F0E9CCA7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Taras Lozovskyi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01/2023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22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1.2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  <a:latin typeface="JetBrains Mono"/>
              </a:rPr>
              <a:t>Температура системы				- </a:t>
            </a:r>
            <a:r>
              <a:rPr lang="en-US" b="0" dirty="0">
                <a:effectLst/>
                <a:latin typeface="JetBrains Mono"/>
              </a:rPr>
              <a:t>177</a:t>
            </a:r>
            <a:r>
              <a:rPr lang="ru-RU" b="0" dirty="0">
                <a:effectLst/>
                <a:latin typeface="JetBrains Mono"/>
              </a:rPr>
              <a:t>.</a:t>
            </a:r>
            <a:r>
              <a:rPr lang="en-US" b="0" dirty="0">
                <a:effectLst/>
                <a:latin typeface="JetBrains Mono"/>
              </a:rPr>
              <a:t>63</a:t>
            </a:r>
            <a:r>
              <a:rPr lang="ru-RU" b="0" dirty="0">
                <a:effectLst/>
                <a:latin typeface="JetBrains Mono"/>
              </a:rPr>
              <a:t> 	</a:t>
            </a:r>
            <a:r>
              <a:rPr lang="en-US" b="0" dirty="0">
                <a:effectLst/>
                <a:latin typeface="JetBrains Mono"/>
              </a:rPr>
              <a:t>C</a:t>
            </a:r>
          </a:p>
          <a:p>
            <a:r>
              <a:rPr lang="ru-RU" dirty="0">
                <a:latin typeface="JetBrains Mono"/>
              </a:rPr>
              <a:t>Концентрация воды в жидкой фазе	- 0.0616	</a:t>
            </a:r>
            <a:r>
              <a:rPr lang="en-US" dirty="0">
                <a:latin typeface="JetBrains Mono"/>
              </a:rPr>
              <a:t>kg/kg</a:t>
            </a:r>
            <a:endParaRPr lang="en-US" b="0" dirty="0">
              <a:effectLst/>
              <a:latin typeface="JetBrains Mono"/>
            </a:endParaRPr>
          </a:p>
          <a:p>
            <a:r>
              <a:rPr lang="ru-RU" b="0" dirty="0">
                <a:effectLst/>
                <a:latin typeface="JetBrains Mono"/>
              </a:rPr>
              <a:t>Плотность жидкой фазы			- </a:t>
            </a:r>
            <a:r>
              <a:rPr lang="en-US" b="0" dirty="0">
                <a:effectLst/>
                <a:latin typeface="JetBrains Mono"/>
              </a:rPr>
              <a:t>988</a:t>
            </a:r>
            <a:r>
              <a:rPr lang="ru-RU" b="0" dirty="0">
                <a:effectLst/>
                <a:latin typeface="JetBrains Mono"/>
              </a:rPr>
              <a:t>.0</a:t>
            </a:r>
            <a:r>
              <a:rPr lang="en-US" b="0" dirty="0">
                <a:effectLst/>
                <a:latin typeface="JetBrains Mono"/>
              </a:rPr>
              <a:t>2</a:t>
            </a:r>
            <a:r>
              <a:rPr lang="ru-RU" b="0" dirty="0">
                <a:effectLst/>
                <a:latin typeface="JetBrains Mono"/>
              </a:rPr>
              <a:t>  	</a:t>
            </a:r>
            <a:r>
              <a:rPr lang="en-US" b="0" dirty="0">
                <a:effectLst/>
                <a:latin typeface="JetBrains Mono"/>
              </a:rPr>
              <a:t>kg/m^3</a:t>
            </a:r>
          </a:p>
          <a:p>
            <a:r>
              <a:rPr lang="ru-RU" b="0" dirty="0">
                <a:effectLst/>
                <a:latin typeface="JetBrains Mono"/>
              </a:rPr>
              <a:t>Внутренняя энергия жидкой фазы		- </a:t>
            </a:r>
            <a:r>
              <a:rPr lang="en-US" b="0" dirty="0">
                <a:effectLst/>
                <a:latin typeface="JetBrains Mono"/>
              </a:rPr>
              <a:t>-5</a:t>
            </a:r>
            <a:r>
              <a:rPr lang="ru-RU" b="0" dirty="0">
                <a:effectLst/>
                <a:latin typeface="JetBrains Mono"/>
              </a:rPr>
              <a:t>.</a:t>
            </a:r>
            <a:r>
              <a:rPr lang="en-US" b="0" dirty="0">
                <a:effectLst/>
                <a:latin typeface="JetBrains Mono"/>
              </a:rPr>
              <a:t>1</a:t>
            </a:r>
            <a:r>
              <a:rPr lang="ru-RU" b="0" dirty="0">
                <a:effectLst/>
                <a:latin typeface="JetBrains Mono"/>
              </a:rPr>
              <a:t>4</a:t>
            </a:r>
            <a:r>
              <a:rPr lang="en-US" b="0" dirty="0">
                <a:effectLst/>
                <a:latin typeface="JetBrains Mono"/>
              </a:rPr>
              <a:t>1</a:t>
            </a:r>
            <a:r>
              <a:rPr lang="ru-RU" b="0" dirty="0">
                <a:effectLst/>
                <a:latin typeface="JetBrains Mono"/>
              </a:rPr>
              <a:t> 	</a:t>
            </a:r>
            <a:r>
              <a:rPr lang="en-US" b="0" dirty="0">
                <a:effectLst/>
                <a:latin typeface="JetBrains Mono"/>
              </a:rPr>
              <a:t>kJ/kg</a:t>
            </a:r>
          </a:p>
          <a:p>
            <a:r>
              <a:rPr lang="ru-RU" b="0" dirty="0">
                <a:effectLst/>
                <a:latin typeface="JetBrains Mono"/>
              </a:rPr>
              <a:t>Энтальпия жидкой фазы			- </a:t>
            </a:r>
            <a:r>
              <a:rPr lang="en-US" b="0" dirty="0">
                <a:effectLst/>
                <a:latin typeface="JetBrains Mono"/>
              </a:rPr>
              <a:t>-4</a:t>
            </a:r>
            <a:r>
              <a:rPr lang="ru-RU" b="0" dirty="0">
                <a:effectLst/>
                <a:latin typeface="JetBrains Mono"/>
              </a:rPr>
              <a:t>.</a:t>
            </a:r>
            <a:r>
              <a:rPr lang="en-US" b="0" dirty="0">
                <a:effectLst/>
                <a:latin typeface="JetBrains Mono"/>
              </a:rPr>
              <a:t>936</a:t>
            </a:r>
            <a:r>
              <a:rPr lang="ru-RU" b="0" dirty="0">
                <a:effectLst/>
                <a:latin typeface="JetBrains Mono"/>
              </a:rPr>
              <a:t> 	</a:t>
            </a:r>
            <a:r>
              <a:rPr lang="en-US" b="0" dirty="0">
                <a:effectLst/>
                <a:latin typeface="JetBrains Mono"/>
              </a:rPr>
              <a:t>kJ/kg</a:t>
            </a:r>
          </a:p>
          <a:p>
            <a:r>
              <a:rPr lang="ru-RU" b="0" dirty="0">
                <a:effectLst/>
                <a:latin typeface="JetBrains Mono"/>
              </a:rPr>
              <a:t>Энтропия жидкой фазы			- </a:t>
            </a:r>
            <a:r>
              <a:rPr lang="en-US" b="0" dirty="0">
                <a:effectLst/>
                <a:latin typeface="JetBrains Mono"/>
              </a:rPr>
              <a:t>0</a:t>
            </a:r>
            <a:r>
              <a:rPr lang="ru-RU" b="0" dirty="0">
                <a:effectLst/>
                <a:latin typeface="JetBrains Mono"/>
              </a:rPr>
              <a:t>.</a:t>
            </a:r>
            <a:r>
              <a:rPr lang="en-US" b="0" dirty="0">
                <a:effectLst/>
                <a:latin typeface="JetBrains Mono"/>
              </a:rPr>
              <a:t>0952</a:t>
            </a:r>
            <a:r>
              <a:rPr lang="ru-RU" b="0" dirty="0">
                <a:effectLst/>
                <a:latin typeface="JetBrains Mono"/>
              </a:rPr>
              <a:t> 	</a:t>
            </a:r>
            <a:r>
              <a:rPr lang="en-US" b="0" dirty="0">
                <a:effectLst/>
                <a:latin typeface="JetBrains Mono"/>
              </a:rPr>
              <a:t>kJ/kg/K</a:t>
            </a:r>
          </a:p>
          <a:p>
            <a:r>
              <a:rPr lang="ru-RU" b="0" dirty="0">
                <a:effectLst/>
                <a:latin typeface="JetBrains Mono"/>
              </a:rPr>
              <a:t>Изохорная теплоемкость жидкой фазы 	- </a:t>
            </a:r>
            <a:r>
              <a:rPr lang="en-US" b="0" dirty="0">
                <a:effectLst/>
                <a:latin typeface="JetBrains Mono"/>
              </a:rPr>
              <a:t>2</a:t>
            </a:r>
            <a:r>
              <a:rPr lang="ru-RU" b="0" dirty="0">
                <a:effectLst/>
                <a:latin typeface="JetBrains Mono"/>
              </a:rPr>
              <a:t>.</a:t>
            </a:r>
            <a:r>
              <a:rPr lang="en-US" b="0" dirty="0">
                <a:effectLst/>
                <a:latin typeface="JetBrains Mono"/>
              </a:rPr>
              <a:t>6552</a:t>
            </a:r>
            <a:r>
              <a:rPr lang="ru-RU" b="0" dirty="0">
                <a:effectLst/>
                <a:latin typeface="JetBrains Mono"/>
              </a:rPr>
              <a:t> 	</a:t>
            </a:r>
            <a:r>
              <a:rPr lang="en-US" b="0" dirty="0">
                <a:effectLst/>
                <a:latin typeface="JetBrains Mono"/>
              </a:rPr>
              <a:t>kJ/kg/K</a:t>
            </a:r>
          </a:p>
          <a:p>
            <a:r>
              <a:rPr lang="ru-RU" b="0" dirty="0">
                <a:effectLst/>
                <a:latin typeface="JetBrains Mono"/>
              </a:rPr>
              <a:t>Изобарная теплоемкость жидкой фазы 	- 3.</a:t>
            </a:r>
            <a:r>
              <a:rPr lang="en-US" b="0" dirty="0">
                <a:effectLst/>
                <a:latin typeface="JetBrains Mono"/>
              </a:rPr>
              <a:t>1738</a:t>
            </a:r>
            <a:r>
              <a:rPr lang="ru-RU" b="0" dirty="0">
                <a:effectLst/>
                <a:latin typeface="JetBrains Mono"/>
              </a:rPr>
              <a:t> 	</a:t>
            </a:r>
            <a:r>
              <a:rPr lang="en-US" b="0" dirty="0">
                <a:effectLst/>
                <a:latin typeface="JetBrains Mono"/>
              </a:rPr>
              <a:t>kJ/kg/K</a:t>
            </a:r>
            <a:endParaRPr lang="ru-RU" b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8737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Решение</a:t>
            </a:r>
            <a:r>
              <a:rPr lang="en-US" b="1" dirty="0">
                <a:latin typeface="-apple-system"/>
              </a:rPr>
              <a:t>. </a:t>
            </a:r>
            <a:r>
              <a:rPr lang="ru-RU" b="1" dirty="0">
                <a:latin typeface="-apple-system"/>
              </a:rPr>
              <a:t>Транспортные свойства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 fontScale="92500" lnSpcReduction="10000"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В </a:t>
            </a:r>
            <a:r>
              <a:rPr lang="ru-RU" b="1" dirty="0" err="1">
                <a:solidFill>
                  <a:srgbClr val="000000"/>
                </a:solidFill>
                <a:effectLst/>
                <a:latin typeface="JetBrains Mono"/>
              </a:rPr>
              <a:t>CoolProp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/>
              </a:rPr>
              <a:t>[2] 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применимость моделей ограничена максимальной температурой 100С. В </a:t>
            </a:r>
            <a:r>
              <a:rPr lang="ru-RU" b="1" dirty="0">
                <a:solidFill>
                  <a:srgbClr val="000000"/>
                </a:solidFill>
                <a:effectLst/>
                <a:latin typeface="JetBrains Mono"/>
              </a:rPr>
              <a:t>REFPROP 10.0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[1]</a:t>
            </a:r>
            <a:r>
              <a:rPr lang="ru-RU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допустимый диапазон концентраций ограничен 5%мол.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В зависимости от выдвигаемых требований к неопределенности получаемых значений и к универсальности используемых моделей можно рекомендовать следующие подходы:</a:t>
            </a:r>
          </a:p>
          <a:p>
            <a:pPr marL="711200" indent="-276225">
              <a:buFont typeface="+mj-lt"/>
              <a:buAutoNum type="arabicPeriod"/>
            </a:pP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Справочные данные по свойствам вторичных теплоносителей на базе гликолей при атмосферном давлении, например по  </a:t>
            </a:r>
            <a:r>
              <a:rPr lang="ru-RU" b="1" dirty="0">
                <a:solidFill>
                  <a:srgbClr val="000000"/>
                </a:solidFill>
                <a:effectLst/>
                <a:latin typeface="JetBrains Mono"/>
              </a:rPr>
              <a:t>ASHARAE </a:t>
            </a:r>
            <a:r>
              <a:rPr lang="ru-RU" b="1" dirty="0" err="1">
                <a:solidFill>
                  <a:srgbClr val="000000"/>
                </a:solidFill>
                <a:effectLst/>
                <a:latin typeface="JetBrains Mono"/>
              </a:rPr>
              <a:t>Handbook</a:t>
            </a:r>
            <a:r>
              <a:rPr lang="ru-RU" b="1" dirty="0">
                <a:solidFill>
                  <a:srgbClr val="000000"/>
                </a:solidFill>
                <a:effectLst/>
                <a:latin typeface="JetBrains Mono"/>
              </a:rPr>
              <a:t> 2021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[3]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;</a:t>
            </a:r>
          </a:p>
          <a:p>
            <a:pPr marL="711200" indent="-276225">
              <a:buFont typeface="+mj-lt"/>
              <a:buAutoNum type="arabicPeriod"/>
            </a:pP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Выполнить обзор доступных экспериментальных данных по данной смеси и рекомендуемых моделей для обобщения транспортных свойств;</a:t>
            </a:r>
          </a:p>
          <a:p>
            <a:pPr marL="711200" indent="-276225">
              <a:buFont typeface="+mj-lt"/>
              <a:buAutoNum type="arabicPeriod"/>
            </a:pPr>
            <a:r>
              <a:rPr lang="ru-RU" b="0" u="sng" dirty="0">
                <a:solidFill>
                  <a:srgbClr val="000000"/>
                </a:solidFill>
                <a:effectLst/>
                <a:latin typeface="JetBrains Mono"/>
              </a:rPr>
              <a:t>Воспользоваться методами прогнозирования на основе данных по чистым компонентам раствора, например, в </a:t>
            </a:r>
            <a:r>
              <a:rPr lang="ru-RU" b="1" u="sng" dirty="0">
                <a:solidFill>
                  <a:srgbClr val="000000"/>
                </a:solidFill>
                <a:effectLst/>
                <a:latin typeface="JetBrains Mono"/>
              </a:rPr>
              <a:t>Рид 1982</a:t>
            </a:r>
            <a:r>
              <a:rPr lang="en-US" b="1" u="sng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u="sng" dirty="0">
                <a:solidFill>
                  <a:srgbClr val="000000"/>
                </a:solidFill>
                <a:effectLst/>
                <a:latin typeface="JetBrains Mono"/>
              </a:rPr>
              <a:t>[4]</a:t>
            </a:r>
            <a:r>
              <a:rPr lang="ru-RU" b="0" u="sng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3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Решение</a:t>
            </a:r>
            <a:r>
              <a:rPr lang="en-US" b="1" dirty="0">
                <a:latin typeface="-apple-system"/>
              </a:rPr>
              <a:t>. </a:t>
            </a:r>
            <a:r>
              <a:rPr lang="ru-RU" b="1" dirty="0">
                <a:latin typeface="-apple-system"/>
              </a:rPr>
              <a:t>Теплопроводность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Для прогнозирования теплопроводности жидких смесей в Рид 1982</a:t>
            </a:r>
            <a:r>
              <a:rPr lang="en-US" sz="2400" b="0" dirty="0">
                <a:solidFill>
                  <a:srgbClr val="000000"/>
                </a:solidFill>
                <a:effectLst/>
                <a:latin typeface="JetBrains Mono"/>
              </a:rPr>
              <a:t> [4]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 рекомендуется </a:t>
            </a:r>
            <a:r>
              <a:rPr lang="ru-RU" sz="2400" b="1" dirty="0">
                <a:solidFill>
                  <a:srgbClr val="000000"/>
                </a:solidFill>
                <a:effectLst/>
                <a:latin typeface="JetBrains Mono"/>
              </a:rPr>
              <a:t>уравнение Ли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. 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sz="2400" dirty="0">
                <a:solidFill>
                  <a:srgbClr val="000000"/>
                </a:solidFill>
                <a:latin typeface="JetBrains Mono"/>
              </a:rPr>
              <a:t>Н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еопределенность спрогнозированных значений теплопроводности не превосходит 3-4% в том числе для растворов ассоциированных веществ.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где </a:t>
            </a:r>
            <a:r>
              <a:rPr lang="ru-RU" sz="2200" b="1" i="1" dirty="0" err="1">
                <a:solidFill>
                  <a:srgbClr val="474747"/>
                </a:solidFill>
                <a:effectLst/>
                <a:latin typeface="MJXc-TeX-math-I"/>
              </a:rPr>
              <a:t>λ</a:t>
            </a:r>
            <a:r>
              <a:rPr lang="ru-RU" sz="2200" b="1" i="1" baseline="-25000" dirty="0" err="1">
                <a:solidFill>
                  <a:srgbClr val="474747"/>
                </a:solidFill>
                <a:effectLst/>
                <a:latin typeface="MJXc-TeX-math-I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теплопроводность чистых компонентов, </a:t>
            </a:r>
            <a:r>
              <a:rPr lang="ru-RU" sz="2200" b="1" i="1" dirty="0" err="1">
                <a:solidFill>
                  <a:srgbClr val="474747"/>
                </a:solidFill>
                <a:effectLst/>
                <a:latin typeface="MJXc-TeX-math-I"/>
              </a:rPr>
              <a:t>x</a:t>
            </a:r>
            <a:r>
              <a:rPr lang="ru-RU" sz="2200" b="1" i="1" baseline="-25000" dirty="0" err="1">
                <a:solidFill>
                  <a:srgbClr val="474747"/>
                </a:solidFill>
                <a:effectLst/>
                <a:latin typeface="MJXc-TeX-math-I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</a:t>
            </a:r>
            <a:r>
              <a:rPr lang="ru-RU" sz="2200" b="0" i="0" dirty="0" err="1">
                <a:solidFill>
                  <a:srgbClr val="474747"/>
                </a:solidFill>
                <a:effectLst/>
                <a:latin typeface="-apple-system"/>
              </a:rPr>
              <a:t>vмольная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 доля компонентов, </a:t>
            </a:r>
            <a:r>
              <a:rPr lang="ru-RU" sz="2200" b="1" i="1" dirty="0">
                <a:solidFill>
                  <a:srgbClr val="474747"/>
                </a:solidFill>
                <a:effectLst/>
                <a:latin typeface="MJXc-TeX-main-R"/>
              </a:rPr>
              <a:t>Φ</a:t>
            </a:r>
            <a:r>
              <a:rPr lang="en-US" sz="2200" b="1" i="1" baseline="-25000" dirty="0" err="1">
                <a:solidFill>
                  <a:srgbClr val="474747"/>
                </a:solidFill>
                <a:effectLst/>
                <a:latin typeface="MJXc-TeX-main-R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объемная доля компонентов, </a:t>
            </a:r>
            <a:r>
              <a:rPr lang="ru-RU" sz="2200" b="1" i="1" dirty="0" err="1">
                <a:solidFill>
                  <a:srgbClr val="474747"/>
                </a:solidFill>
                <a:effectLst/>
                <a:latin typeface="MJXc-TeX-math-I"/>
              </a:rPr>
              <a:t>V</a:t>
            </a:r>
            <a:r>
              <a:rPr lang="ru-RU" sz="2200" b="1" i="1" baseline="-25000" dirty="0" err="1">
                <a:solidFill>
                  <a:srgbClr val="474747"/>
                </a:solidFill>
                <a:effectLst/>
                <a:latin typeface="MJXc-TeX-math-I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мольный объем чистых</a:t>
            </a:r>
            <a:endParaRPr lang="ru-RU" sz="2200" b="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52235A-F15D-DDCF-4247-BA89E025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09" y="3112293"/>
            <a:ext cx="5155982" cy="26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6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Решение</a:t>
            </a:r>
            <a:r>
              <a:rPr lang="en-US" b="1" dirty="0">
                <a:latin typeface="-apple-system"/>
              </a:rPr>
              <a:t>. </a:t>
            </a:r>
            <a:r>
              <a:rPr lang="ru-RU" b="1" dirty="0">
                <a:latin typeface="-apple-system"/>
              </a:rPr>
              <a:t>Теплопроводность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Теплопроводность жидкой фазы</a:t>
            </a:r>
            <a:r>
              <a:rPr lang="en-US" sz="2400" b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  <a:latin typeface="JetBrains Mono"/>
              </a:rPr>
              <a:t>Water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=0.7 kg/kg </a:t>
            </a:r>
            <a:r>
              <a:rPr lang="en-US" sz="2400" i="1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ru-RU" sz="2400" dirty="0">
                <a:solidFill>
                  <a:srgbClr val="000000"/>
                </a:solidFill>
                <a:effectLst/>
                <a:latin typeface="JetBrains Mono"/>
              </a:rPr>
              <a:t>- 0.5238 W/m/K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. 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Теплопроводность жидкой фазы</a:t>
            </a:r>
            <a:r>
              <a:rPr lang="en-US" sz="2400" b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  <a:latin typeface="JetBrains Mono"/>
              </a:rPr>
              <a:t>Water</a:t>
            </a:r>
            <a:r>
              <a:rPr lang="en-US" sz="2400" baseline="-250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=0.0616 kg/kg</a:t>
            </a:r>
            <a:r>
              <a:rPr lang="ru-RU" sz="24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lang="ru-RU" sz="2400" dirty="0">
                <a:solidFill>
                  <a:srgbClr val="000000"/>
                </a:solidFill>
                <a:effectLst/>
                <a:latin typeface="JetBrains Mono"/>
              </a:rPr>
              <a:t>- 0.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2696</a:t>
            </a:r>
            <a:r>
              <a:rPr lang="ru-RU" sz="2400" dirty="0">
                <a:solidFill>
                  <a:srgbClr val="000000"/>
                </a:solidFill>
                <a:effectLst/>
                <a:latin typeface="JetBrains Mono"/>
              </a:rPr>
              <a:t> W/m/K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. 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1A816D-C2CB-33C5-F3DB-5A24FA5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81" y="2467429"/>
            <a:ext cx="6111597" cy="43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Решение</a:t>
            </a:r>
            <a:r>
              <a:rPr lang="en-US" b="1" dirty="0">
                <a:latin typeface="-apple-system"/>
              </a:rPr>
              <a:t>. </a:t>
            </a:r>
            <a:r>
              <a:rPr lang="ru-RU" b="1" dirty="0">
                <a:latin typeface="-apple-system"/>
              </a:rPr>
              <a:t>Кинематическая вязкость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В Рид 1982</a:t>
            </a:r>
            <a:r>
              <a:rPr lang="en-US" sz="2400" b="0" dirty="0">
                <a:solidFill>
                  <a:srgbClr val="000000"/>
                </a:solidFill>
                <a:effectLst/>
                <a:latin typeface="JetBrains Mono"/>
              </a:rPr>
              <a:t> [4]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 для прогнозирования кинематической вязкости смеси жидкостей рекомендуется </a:t>
            </a:r>
            <a:r>
              <a:rPr lang="ru-RU" sz="2400" b="1" dirty="0">
                <a:solidFill>
                  <a:srgbClr val="000000"/>
                </a:solidFill>
                <a:effectLst/>
                <a:latin typeface="JetBrains Mono"/>
              </a:rPr>
              <a:t>уравнение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JetBrains Mono"/>
              </a:rPr>
              <a:t>Лобе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en-US" sz="2400" dirty="0">
              <a:solidFill>
                <a:srgbClr val="000000"/>
              </a:solidFill>
              <a:latin typeface="JetBrains Mono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где </a:t>
            </a:r>
            <a:r>
              <a:rPr lang="el-GR" sz="2200" b="1" i="1" dirty="0">
                <a:solidFill>
                  <a:srgbClr val="474747"/>
                </a:solidFill>
                <a:effectLst/>
                <a:latin typeface="MJXc-TeX-math-I"/>
              </a:rPr>
              <a:t>ν</a:t>
            </a:r>
            <a:r>
              <a:rPr lang="ru-RU" sz="2200" b="1" i="1" baseline="-25000" dirty="0">
                <a:solidFill>
                  <a:srgbClr val="474747"/>
                </a:solidFill>
                <a:effectLst/>
                <a:latin typeface="MJXc-TeX-math-I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кинематическая вязкость чистых компонентов, </a:t>
            </a:r>
            <a:r>
              <a:rPr lang="ru-RU" sz="2200" b="1" i="1" dirty="0">
                <a:solidFill>
                  <a:srgbClr val="474747"/>
                </a:solidFill>
                <a:effectLst/>
                <a:latin typeface="MJXc-TeX-main-R"/>
              </a:rPr>
              <a:t>Φ</a:t>
            </a:r>
            <a:r>
              <a:rPr lang="en-US" sz="2200" b="1" i="1" baseline="-25000" dirty="0" err="1">
                <a:solidFill>
                  <a:srgbClr val="474747"/>
                </a:solidFill>
                <a:effectLst/>
                <a:latin typeface="MJXc-TeX-main-R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объемная доля компонентов, </a:t>
            </a:r>
            <a:r>
              <a:rPr lang="el-GR" sz="2200" b="1" i="1" dirty="0">
                <a:solidFill>
                  <a:srgbClr val="474747"/>
                </a:solidFill>
                <a:effectLst/>
                <a:latin typeface="MJXc-TeX-math-I"/>
              </a:rPr>
              <a:t>α</a:t>
            </a:r>
            <a:r>
              <a:rPr lang="ru-RU" sz="2200" b="1" i="1" dirty="0">
                <a:solidFill>
                  <a:srgbClr val="474747"/>
                </a:solidFill>
                <a:effectLst/>
                <a:latin typeface="MJXc-TeX-math-I"/>
              </a:rPr>
              <a:t>*</a:t>
            </a:r>
            <a:r>
              <a:rPr lang="ru-RU" sz="2200" b="1" i="1" baseline="-25000" dirty="0">
                <a:solidFill>
                  <a:srgbClr val="474747"/>
                </a:solidFill>
                <a:effectLst/>
                <a:latin typeface="MJXc-TeX-math-I"/>
              </a:rPr>
              <a:t>i</a:t>
            </a:r>
            <a:r>
              <a:rPr lang="ru-RU" sz="2200" b="0" i="0" dirty="0">
                <a:solidFill>
                  <a:srgbClr val="474747"/>
                </a:solidFill>
                <a:effectLst/>
                <a:latin typeface="-apple-system"/>
              </a:rPr>
              <a:t> - характеристический параметр вязкости компонентов</a:t>
            </a:r>
            <a:endParaRPr lang="ru-RU" sz="2200" b="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F95E56-6687-5832-A83E-C678B52B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90" y="2840855"/>
            <a:ext cx="5152819" cy="21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Решение</a:t>
            </a:r>
            <a:r>
              <a:rPr lang="en-US" b="1" dirty="0">
                <a:latin typeface="-apple-system"/>
              </a:rPr>
              <a:t>. </a:t>
            </a:r>
            <a:r>
              <a:rPr lang="ru-RU" b="1" dirty="0">
                <a:latin typeface="-apple-system"/>
              </a:rPr>
              <a:t>Кинематическая вязкость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Кинематическая вязкость жидкой фазы</a:t>
            </a:r>
            <a:r>
              <a:rPr lang="en-US" sz="2400" b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  <a:latin typeface="JetBrains Mono"/>
              </a:rPr>
              <a:t>Water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=0.7 kg/kg</a:t>
            </a:r>
            <a:r>
              <a:rPr lang="en-US" sz="2400" i="1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ru-RU" sz="2400" dirty="0">
                <a:solidFill>
                  <a:srgbClr val="000000"/>
                </a:solidFill>
                <a:effectLst/>
                <a:latin typeface="JetBrains Mono"/>
              </a:rPr>
              <a:t>- 0.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3402</a:t>
            </a:r>
            <a:r>
              <a:rPr lang="ru-RU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cSt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. 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Кинематическая вязкость жидкой </a:t>
            </a:r>
            <a:r>
              <a:rPr lang="ru-RU" sz="2400" dirty="0">
                <a:solidFill>
                  <a:srgbClr val="000000"/>
                </a:solidFill>
                <a:latin typeface="JetBrains Mono"/>
              </a:rPr>
              <a:t>фазы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  <a:latin typeface="JetBrains Mono"/>
              </a:rPr>
              <a:t>Water</a:t>
            </a:r>
            <a:r>
              <a:rPr lang="en-US" sz="2400" baseline="-250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=0.0616 kg/kg</a:t>
            </a:r>
            <a:r>
              <a:rPr lang="ru-RU" sz="24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lang="ru-RU" sz="2400" dirty="0">
                <a:solidFill>
                  <a:srgbClr val="000000"/>
                </a:solidFill>
                <a:effectLst/>
                <a:latin typeface="JetBrains Mono"/>
              </a:rPr>
              <a:t>- 0.5882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cSt</a:t>
            </a:r>
            <a:r>
              <a:rPr lang="ru-RU" sz="2400" b="0" dirty="0">
                <a:solidFill>
                  <a:srgbClr val="000000"/>
                </a:solidFill>
                <a:effectLst/>
                <a:latin typeface="JetBrains Mono"/>
              </a:rPr>
              <a:t>. </a:t>
            </a: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EEA4B2-D2F5-25D6-5A12-43D3A4B0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17" y="2485415"/>
            <a:ext cx="598253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D7ABA-0C45-FCAD-C3A8-6B3E7B8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Task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CC365-EF8D-675D-3F67-F9839DA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Determine the pressure in a half-filled tank with propane-butane 80/20 mixture (liquid phase) at a temperature of 300 K and the composition of the gas phase.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ru-RU" i="1" dirty="0">
                <a:solidFill>
                  <a:srgbClr val="474747"/>
                </a:solidFill>
                <a:latin typeface="-apple-system"/>
              </a:rPr>
              <a:t>Определите давление в наполовину заполненной емкости с пропан/бутановой смесью 80/20 (жидкая фаза) при температуре 300К и состав газовой фазы.</a:t>
            </a:r>
          </a:p>
        </p:txBody>
      </p:sp>
    </p:spTree>
    <p:extLst>
      <p:ext uri="{BB962C8B-B14F-4D97-AF65-F5344CB8AC3E}">
        <p14:creationId xmlns:p14="http://schemas.microsoft.com/office/powerpoint/2010/main" val="427548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Анализ задачи и допущения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76" y="1515292"/>
            <a:ext cx="10593224" cy="4977583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  <a:latin typeface="JetBrains Mono"/>
              </a:rPr>
              <a:t>Объект</a:t>
            </a:r>
            <a:r>
              <a:rPr lang="ru-RU" b="0" dirty="0">
                <a:effectLst/>
                <a:latin typeface="JetBrains Mono"/>
              </a:rPr>
              <a:t> – равновесная бинарная двухфазная термодинамическая система</a:t>
            </a:r>
          </a:p>
          <a:p>
            <a:r>
              <a:rPr lang="ru-RU" b="0" dirty="0">
                <a:effectLst/>
                <a:latin typeface="JetBrains Mono"/>
              </a:rPr>
              <a:t>Задано </a:t>
            </a:r>
            <a:r>
              <a:rPr lang="ru-RU" b="1" dirty="0">
                <a:effectLst/>
                <a:latin typeface="JetBrains Mono"/>
              </a:rPr>
              <a:t>три параметра</a:t>
            </a:r>
            <a:r>
              <a:rPr lang="ru-RU" b="0" dirty="0">
                <a:effectLst/>
                <a:latin typeface="JetBrains Mono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температура (</a:t>
            </a:r>
            <a:r>
              <a:rPr lang="en-US" b="1" i="1" dirty="0">
                <a:effectLst/>
                <a:latin typeface="JetBrains Mono"/>
              </a:rPr>
              <a:t>T</a:t>
            </a:r>
            <a:r>
              <a:rPr lang="ru-RU" b="0" dirty="0">
                <a:effectLst/>
                <a:latin typeface="JetBrains Mono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состав жидкой фазы (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propane</a:t>
            </a:r>
            <a:r>
              <a:rPr lang="ru-RU" b="0" dirty="0">
                <a:effectLst/>
                <a:latin typeface="JetBrains Mono"/>
              </a:rPr>
              <a:t>, 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n-butane</a:t>
            </a:r>
            <a:r>
              <a:rPr lang="ru-RU" b="0" dirty="0">
                <a:effectLst/>
                <a:latin typeface="JetBrains Mono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-apple-system"/>
              </a:rPr>
              <a:t>объемные доли фаз в емкости</a:t>
            </a:r>
            <a:endParaRPr lang="ru-RU" b="0" dirty="0">
              <a:effectLst/>
              <a:latin typeface="JetBrains Mono"/>
            </a:endParaRPr>
          </a:p>
          <a:p>
            <a:r>
              <a:rPr lang="ru-RU" b="0" dirty="0">
                <a:effectLst/>
                <a:latin typeface="JetBrains Mono"/>
              </a:rPr>
              <a:t>Согласно правилу фаз Гиббса двухфазная бинарная термодинамическая система имеет </a:t>
            </a:r>
            <a:r>
              <a:rPr lang="ru-RU" b="1" dirty="0">
                <a:effectLst/>
                <a:latin typeface="JetBrains Mono"/>
              </a:rPr>
              <a:t>две степени свободы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Для определения равновесного давления в емкости достаточно использовать два заданных параметра: </a:t>
            </a:r>
            <a:r>
              <a:rPr lang="ru-RU" b="0" dirty="0">
                <a:effectLst/>
                <a:latin typeface="JetBrains Mono"/>
              </a:rPr>
              <a:t>(</a:t>
            </a:r>
            <a:r>
              <a:rPr lang="en-US" b="1" i="1" dirty="0">
                <a:latin typeface="JetBrains Mono"/>
              </a:rPr>
              <a:t>T</a:t>
            </a:r>
            <a:r>
              <a:rPr lang="en-US" dirty="0">
                <a:latin typeface="JetBrains Mono"/>
              </a:rPr>
              <a:t>,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propane</a:t>
            </a:r>
            <a:r>
              <a:rPr lang="en-US" b="0" dirty="0">
                <a:effectLst/>
                <a:latin typeface="JetBrains Mono"/>
              </a:rPr>
              <a:t>)</a:t>
            </a:r>
          </a:p>
          <a:p>
            <a:r>
              <a:rPr lang="ru-RU" b="0" dirty="0">
                <a:effectLst/>
                <a:latin typeface="JetBrains Mono"/>
              </a:rPr>
              <a:t>Примем что заданы массовые доли компонентов смеси.</a:t>
            </a:r>
          </a:p>
        </p:txBody>
      </p:sp>
    </p:spTree>
    <p:extLst>
      <p:ext uri="{BB962C8B-B14F-4D97-AF65-F5344CB8AC3E}">
        <p14:creationId xmlns:p14="http://schemas.microsoft.com/office/powerpoint/2010/main" val="9381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</a:t>
            </a:r>
            <a:r>
              <a:rPr lang="en-US" b="1" dirty="0">
                <a:effectLst/>
                <a:latin typeface="JetBrains Mono"/>
              </a:rPr>
              <a:t>2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JetBrains Mono"/>
              </a:rPr>
              <a:t>Задача решается с помощью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JetBrains Mono"/>
              </a:rPr>
              <a:t>уравнени</a:t>
            </a:r>
            <a:r>
              <a:rPr lang="uk-UA" dirty="0">
                <a:solidFill>
                  <a:srgbClr val="000000"/>
                </a:solidFill>
                <a:latin typeface="JetBrains Mono"/>
              </a:rPr>
              <a:t>я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состояния для смеси.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dirty="0">
                <a:solidFill>
                  <a:srgbClr val="000000"/>
                </a:solidFill>
                <a:latin typeface="JetBrains Mono"/>
              </a:rPr>
              <a:t>Удобно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воспользоваться готовым уравнением состояния в базе данных свойств веществ REFPROP 10.0 (NIST) 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/>
              </a:rPr>
              <a:t>[1]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или </a:t>
            </a:r>
            <a:r>
              <a:rPr lang="en-US" b="0" dirty="0" err="1">
                <a:solidFill>
                  <a:srgbClr val="000000"/>
                </a:solidFill>
                <a:effectLst/>
                <a:latin typeface="JetBrains Mono"/>
              </a:rPr>
              <a:t>CoolProp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/>
              </a:rPr>
              <a:t> 6.4.3 [2]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Порядок решения: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JetBrains Mono"/>
              </a:rPr>
              <a:t>На изотерме </a:t>
            </a:r>
            <a:r>
              <a:rPr lang="en-US" b="1" i="1" dirty="0">
                <a:solidFill>
                  <a:srgbClr val="000000"/>
                </a:solidFill>
                <a:latin typeface="JetBrains Mono"/>
              </a:rPr>
              <a:t>T=300K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жидкой фазы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при заданном значении концентрации пропана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propane</a:t>
            </a:r>
            <a:r>
              <a:rPr lang="en-US" b="1" i="1" dirty="0">
                <a:effectLst/>
                <a:latin typeface="JetBrains Mono"/>
              </a:rPr>
              <a:t>=0.8 kg/kg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определяем равновесное давление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JetBrains Mono"/>
              </a:rPr>
              <a:t>P</a:t>
            </a:r>
            <a:r>
              <a:rPr lang="en-US" b="1" i="1" baseline="-25000" dirty="0" err="1">
                <a:solidFill>
                  <a:srgbClr val="000000"/>
                </a:solidFill>
                <a:latin typeface="JetBrains Mono"/>
              </a:rPr>
              <a:t>sat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;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rgbClr val="000000"/>
                </a:solidFill>
                <a:latin typeface="JetBrains Mono"/>
              </a:rPr>
              <a:t>По 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полученному значению равновесного давления на изотерме паровой фазы определяем состав паровой фазы </a:t>
            </a:r>
            <a:r>
              <a:rPr lang="en-US" b="1" i="1" dirty="0" err="1">
                <a:solidFill>
                  <a:srgbClr val="000000"/>
                </a:solidFill>
                <a:latin typeface="JetBrains Mono"/>
              </a:rPr>
              <a:t>y</a:t>
            </a:r>
            <a:r>
              <a:rPr lang="en-US" b="1" i="1" baseline="-25000" dirty="0" err="1">
                <a:effectLst/>
                <a:latin typeface="JetBrains Mono"/>
              </a:rPr>
              <a:t>propane</a:t>
            </a:r>
            <a:r>
              <a:rPr lang="en-US" dirty="0">
                <a:effectLst/>
                <a:latin typeface="JetBrains Mono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ru-RU" b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1288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</a:t>
            </a:r>
            <a:r>
              <a:rPr lang="en-US" b="1" dirty="0">
                <a:effectLst/>
                <a:latin typeface="JetBrains Mono"/>
              </a:rPr>
              <a:t>2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dirty="0">
                <a:effectLst/>
                <a:latin typeface="JetBrains Mono"/>
              </a:rPr>
              <a:t>По </a:t>
            </a:r>
            <a:r>
              <a:rPr lang="en-US" b="0" dirty="0">
                <a:effectLst/>
                <a:latin typeface="JetBrains Mono"/>
              </a:rPr>
              <a:t>REFPROP 10.0</a:t>
            </a:r>
          </a:p>
          <a:p>
            <a:r>
              <a:rPr lang="ru-RU" b="0" dirty="0">
                <a:effectLst/>
                <a:latin typeface="JetBrains Mono"/>
              </a:rPr>
              <a:t>Концентрация пропана в паровой фазе </a:t>
            </a:r>
            <a:r>
              <a:rPr lang="en-US" b="0" dirty="0">
                <a:effectLst/>
                <a:latin typeface="JetBrains Mono"/>
              </a:rPr>
              <a:t>	</a:t>
            </a:r>
            <a:r>
              <a:rPr lang="ru-RU" b="0" dirty="0">
                <a:effectLst/>
                <a:latin typeface="JetBrains Mono"/>
              </a:rPr>
              <a:t>- 0.9239</a:t>
            </a:r>
            <a:r>
              <a:rPr lang="en-US" b="0" dirty="0">
                <a:effectLst/>
                <a:latin typeface="JetBrains Mono"/>
              </a:rPr>
              <a:t> kg/kg</a:t>
            </a:r>
            <a:endParaRPr lang="ru-RU" b="0" dirty="0">
              <a:effectLst/>
              <a:latin typeface="JetBrains Mono"/>
            </a:endParaRPr>
          </a:p>
          <a:p>
            <a:r>
              <a:rPr lang="ru-RU" b="0" dirty="0">
                <a:effectLst/>
                <a:latin typeface="JetBrains Mono"/>
              </a:rPr>
              <a:t>Давление насыщения </a:t>
            </a:r>
            <a:r>
              <a:rPr lang="en-US" b="0" dirty="0">
                <a:effectLst/>
                <a:latin typeface="JetBrains Mono"/>
              </a:rPr>
              <a:t>				</a:t>
            </a:r>
            <a:r>
              <a:rPr lang="ru-RU" b="0" dirty="0">
                <a:effectLst/>
                <a:latin typeface="JetBrains Mono"/>
              </a:rPr>
              <a:t>- 8.668 </a:t>
            </a:r>
            <a:r>
              <a:rPr lang="ru-RU" b="0" dirty="0" err="1">
                <a:effectLst/>
                <a:latin typeface="JetBrains Mono"/>
              </a:rPr>
              <a:t>bar</a:t>
            </a:r>
            <a:endParaRPr lang="en-US" b="0" dirty="0">
              <a:effectLst/>
              <a:latin typeface="JetBrains Mono"/>
            </a:endParaRPr>
          </a:p>
          <a:p>
            <a:endParaRPr lang="en-US" dirty="0">
              <a:latin typeface="JetBrains Mono"/>
            </a:endParaRPr>
          </a:p>
          <a:p>
            <a:pPr marL="0" indent="0">
              <a:buNone/>
            </a:pPr>
            <a:r>
              <a:rPr lang="ru-RU" b="0" dirty="0">
                <a:effectLst/>
                <a:latin typeface="JetBrains Mono"/>
              </a:rPr>
              <a:t>По </a:t>
            </a:r>
            <a:r>
              <a:rPr lang="en-US" b="0" dirty="0" err="1">
                <a:effectLst/>
                <a:latin typeface="JetBrains Mono"/>
              </a:rPr>
              <a:t>CoolProp</a:t>
            </a:r>
            <a:endParaRPr lang="en-US" b="0" dirty="0">
              <a:effectLst/>
              <a:latin typeface="JetBrains Mono"/>
            </a:endParaRPr>
          </a:p>
          <a:p>
            <a:r>
              <a:rPr lang="ru-RU" b="0" dirty="0">
                <a:effectLst/>
                <a:latin typeface="JetBrains Mono"/>
              </a:rPr>
              <a:t>Концентрация пропана в паровой фазе </a:t>
            </a:r>
            <a:r>
              <a:rPr lang="en-US" b="0" dirty="0">
                <a:effectLst/>
                <a:latin typeface="JetBrains Mono"/>
              </a:rPr>
              <a:t>	</a:t>
            </a:r>
            <a:r>
              <a:rPr lang="ru-RU" b="0" dirty="0">
                <a:effectLst/>
                <a:latin typeface="JetBrains Mono"/>
              </a:rPr>
              <a:t>- 0.9239</a:t>
            </a:r>
            <a:r>
              <a:rPr lang="en-US" b="0" dirty="0">
                <a:effectLst/>
                <a:latin typeface="JetBrains Mono"/>
              </a:rPr>
              <a:t> kg/kg</a:t>
            </a:r>
            <a:endParaRPr lang="ru-RU" b="0" dirty="0">
              <a:effectLst/>
              <a:latin typeface="JetBrains Mono"/>
            </a:endParaRPr>
          </a:p>
          <a:p>
            <a:r>
              <a:rPr lang="ru-RU" b="0" dirty="0">
                <a:effectLst/>
                <a:latin typeface="JetBrains Mono"/>
              </a:rPr>
              <a:t>Давление насыщения </a:t>
            </a:r>
            <a:r>
              <a:rPr lang="en-US" b="0" dirty="0">
                <a:effectLst/>
                <a:latin typeface="JetBrains Mono"/>
              </a:rPr>
              <a:t>				</a:t>
            </a:r>
            <a:r>
              <a:rPr lang="ru-RU" b="0" dirty="0">
                <a:effectLst/>
                <a:latin typeface="JetBrains Mono"/>
              </a:rPr>
              <a:t>- 8.668 </a:t>
            </a:r>
            <a:r>
              <a:rPr lang="ru-RU" b="0" dirty="0" err="1">
                <a:effectLst/>
                <a:latin typeface="JetBrains Mono"/>
              </a:rPr>
              <a:t>bar</a:t>
            </a:r>
            <a:endParaRPr lang="ru-RU" b="0" dirty="0">
              <a:effectLst/>
              <a:latin typeface="JetBrains Mono"/>
            </a:endParaRPr>
          </a:p>
          <a:p>
            <a:endParaRPr lang="en-US" b="0" dirty="0"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JetBrains Mono"/>
              </a:rPr>
              <a:t>Относительная разница в давлении составляет </a:t>
            </a:r>
            <a:r>
              <a:rPr lang="en-US" b="0" i="0" dirty="0">
                <a:effectLst/>
                <a:latin typeface="JetBrains Mono"/>
              </a:rPr>
              <a:t>		</a:t>
            </a:r>
            <a:r>
              <a:rPr lang="ru-RU" b="0" i="0" dirty="0">
                <a:effectLst/>
                <a:latin typeface="JetBrains Mono"/>
              </a:rPr>
              <a:t>- 3.1e-07 %</a:t>
            </a:r>
            <a:br>
              <a:rPr lang="ru-RU" dirty="0"/>
            </a:br>
            <a:r>
              <a:rPr lang="ru-RU" b="0" i="0" dirty="0">
                <a:effectLst/>
                <a:latin typeface="JetBrains Mono"/>
              </a:rPr>
              <a:t>Разница в концентрации пропана в паровой фазе </a:t>
            </a:r>
            <a:r>
              <a:rPr lang="en-US" b="0" i="0" dirty="0">
                <a:effectLst/>
                <a:latin typeface="JetBrains Mono"/>
              </a:rPr>
              <a:t>	</a:t>
            </a:r>
            <a:r>
              <a:rPr lang="ru-RU" b="0" i="0" dirty="0">
                <a:effectLst/>
                <a:latin typeface="JetBrains Mono"/>
              </a:rPr>
              <a:t>- 7.6e-11</a:t>
            </a:r>
            <a:endParaRPr lang="ru-RU" b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699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D7ABA-0C45-FCAD-C3A8-6B3E7B8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Task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CC365-EF8D-675D-3F67-F9839DA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Determine the temperature, at which the condensed phase of water vapor and ethylene glycol 50/50 mixture will have a composition 70/30 at the pressure of 2 atmospheres. Calculate the thermodynamic and transport properties of the condensate.</a:t>
            </a:r>
          </a:p>
          <a:p>
            <a:pPr algn="l"/>
            <a:r>
              <a:rPr lang="ru-RU" b="0" i="1" dirty="0">
                <a:solidFill>
                  <a:srgbClr val="474747"/>
                </a:solidFill>
                <a:effectLst/>
                <a:latin typeface="-apple-system"/>
              </a:rPr>
              <a:t>Определите температуру, при которой конденсированная фаза смеси водяного пара и этиленгликоля 50/50 будет иметь состав 70/30 при давлении 2 атмосферы. Рассчитайте термодинамические и транспортные свойства конденсата.</a:t>
            </a:r>
            <a:endParaRPr lang="ru-RU" b="0" i="0" dirty="0">
              <a:solidFill>
                <a:srgbClr val="474747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14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</a:t>
            </a:r>
            <a:r>
              <a:rPr lang="en-US" b="1" dirty="0">
                <a:effectLst/>
                <a:latin typeface="JetBrains Mono"/>
              </a:rPr>
              <a:t>2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9D9736-5436-6DFC-11A9-72A32E5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52" y="1270000"/>
            <a:ext cx="7237386" cy="55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Источники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49EA0-AB95-9B0A-F04D-D1C986D0C418}"/>
              </a:ext>
            </a:extLst>
          </p:cNvPr>
          <p:cNvSpPr txBox="1"/>
          <p:nvPr/>
        </p:nvSpPr>
        <p:spPr>
          <a:xfrm>
            <a:off x="838200" y="1582341"/>
            <a:ext cx="10693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-apple-system"/>
              </a:rPr>
              <a:t>1. REFPROP 10.0 </a:t>
            </a:r>
            <a:r>
              <a:rPr lang="en-US" sz="20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https://www.nist.gov/srd/</a:t>
            </a:r>
            <a:r>
              <a:rPr 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refprop</a:t>
            </a:r>
            <a:endParaRPr lang="en-US" sz="2000" b="0" i="0" u="none" strike="noStrike" dirty="0"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sz="2000" b="0" i="0" dirty="0">
              <a:effectLst/>
              <a:latin typeface="-apple-system"/>
            </a:endParaRPr>
          </a:p>
          <a:p>
            <a:pPr algn="l"/>
            <a:r>
              <a:rPr lang="en-US" sz="2000" b="1" i="0" dirty="0">
                <a:effectLst/>
                <a:latin typeface="-apple-system"/>
              </a:rPr>
              <a:t>2. </a:t>
            </a:r>
            <a:r>
              <a:rPr lang="en-US" sz="2000" b="1" i="0" dirty="0" err="1">
                <a:effectLst/>
                <a:latin typeface="-apple-system"/>
              </a:rPr>
              <a:t>CoolProp</a:t>
            </a:r>
            <a:r>
              <a:rPr lang="en-US" sz="2000" b="1" i="0" dirty="0">
                <a:effectLst/>
                <a:latin typeface="-apple-system"/>
              </a:rPr>
              <a:t> </a:t>
            </a:r>
            <a:r>
              <a:rPr lang="en-US" sz="2000" b="0" i="0" u="none" strike="noStrike" dirty="0">
                <a:solidFill>
                  <a:srgbClr val="0563C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http://www.coolprop.org/index.</a:t>
            </a:r>
            <a:r>
              <a:rPr lang="en-US" sz="2000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en-US" sz="2000" b="0" i="0" u="none" strike="noStrike" dirty="0">
              <a:effectLst/>
              <a:latin typeface="-apple-system"/>
            </a:endParaRPr>
          </a:p>
          <a:p>
            <a:pPr algn="l"/>
            <a:endParaRPr lang="en-US" sz="2000" b="0" i="0" dirty="0">
              <a:effectLst/>
              <a:latin typeface="-apple-system"/>
            </a:endParaRPr>
          </a:p>
          <a:p>
            <a:pPr algn="l"/>
            <a:r>
              <a:rPr lang="en-US" sz="2000" b="1" i="0" dirty="0">
                <a:effectLst/>
                <a:latin typeface="-apple-system"/>
              </a:rPr>
              <a:t>3. </a:t>
            </a:r>
            <a:r>
              <a:rPr lang="en-US" sz="2000" b="0" i="0" dirty="0">
                <a:effectLst/>
                <a:latin typeface="-apple-system"/>
              </a:rPr>
              <a:t>ASHRAE Handbook 2021. Fundamentals. SI Edition. ASHRAE, 2021. — 1024 p. — ISBN 978-1-947192-90-4; ISSN 1523-7230.</a:t>
            </a:r>
          </a:p>
          <a:p>
            <a:pPr algn="l"/>
            <a:endParaRPr lang="en-US" sz="2000" b="0" i="0" dirty="0">
              <a:effectLst/>
              <a:latin typeface="-apple-system"/>
            </a:endParaRPr>
          </a:p>
          <a:p>
            <a:pPr algn="l"/>
            <a:r>
              <a:rPr lang="en-US" sz="2000" b="1" i="0" dirty="0">
                <a:effectLst/>
                <a:latin typeface="-apple-system"/>
              </a:rPr>
              <a:t>4. </a:t>
            </a:r>
            <a:r>
              <a:rPr lang="ru-RU" sz="2000" b="0" i="0" dirty="0">
                <a:effectLst/>
                <a:latin typeface="-apple-system"/>
              </a:rPr>
              <a:t>Рид Р., </a:t>
            </a:r>
            <a:r>
              <a:rPr lang="ru-RU" sz="2000" b="0" i="0" dirty="0" err="1">
                <a:effectLst/>
                <a:latin typeface="-apple-system"/>
              </a:rPr>
              <a:t>Праусниц</a:t>
            </a:r>
            <a:r>
              <a:rPr lang="ru-RU" sz="2000" b="0" i="0" dirty="0">
                <a:effectLst/>
                <a:latin typeface="-apple-system"/>
              </a:rPr>
              <a:t> Дж., Шервуд Т. Свойства газов и жидкостей. Справочное пособие. — 3-е изд., переработанное и дополненное. — Л.: Химия, 1982. — 592 с.: ил.</a:t>
            </a:r>
          </a:p>
        </p:txBody>
      </p:sp>
    </p:spTree>
    <p:extLst>
      <p:ext uri="{BB962C8B-B14F-4D97-AF65-F5344CB8AC3E}">
        <p14:creationId xmlns:p14="http://schemas.microsoft.com/office/powerpoint/2010/main" val="32902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Анализ задачи и допущения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76" y="1515292"/>
            <a:ext cx="10593224" cy="497758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effectLst/>
                <a:latin typeface="JetBrains Mono"/>
              </a:rPr>
              <a:t>Объект</a:t>
            </a:r>
            <a:r>
              <a:rPr lang="ru-RU" b="0" dirty="0">
                <a:effectLst/>
                <a:latin typeface="JetBrains Mono"/>
              </a:rPr>
              <a:t> – равновесная бинарная двухфазная термодинамическая система</a:t>
            </a:r>
          </a:p>
          <a:p>
            <a:r>
              <a:rPr lang="ru-RU" b="0" dirty="0">
                <a:effectLst/>
                <a:latin typeface="JetBrains Mono"/>
              </a:rPr>
              <a:t>Задано </a:t>
            </a:r>
            <a:r>
              <a:rPr lang="ru-RU" b="1" dirty="0">
                <a:effectLst/>
                <a:latin typeface="JetBrains Mono"/>
              </a:rPr>
              <a:t>три параметра</a:t>
            </a:r>
            <a:r>
              <a:rPr lang="ru-RU" b="0" dirty="0">
                <a:effectLst/>
                <a:latin typeface="JetBrains Mono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давление (</a:t>
            </a:r>
            <a:r>
              <a:rPr lang="ru-RU" b="1" i="1" dirty="0">
                <a:effectLst/>
                <a:latin typeface="JetBrains Mono"/>
              </a:rPr>
              <a:t>P</a:t>
            </a:r>
            <a:r>
              <a:rPr lang="ru-RU" b="0" dirty="0">
                <a:effectLst/>
                <a:latin typeface="JetBrains Mono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состав жидкой фазы (</a:t>
            </a:r>
            <a:r>
              <a:rPr lang="ru-RU" b="1" i="1" dirty="0" err="1">
                <a:effectLst/>
                <a:latin typeface="JetBrains Mono"/>
              </a:rPr>
              <a:t>x</a:t>
            </a:r>
            <a:r>
              <a:rPr lang="ru-RU" b="1" i="1" baseline="-25000" dirty="0" err="1">
                <a:effectLst/>
                <a:latin typeface="JetBrains Mono"/>
              </a:rPr>
              <a:t>water</a:t>
            </a:r>
            <a:r>
              <a:rPr lang="ru-RU" b="0" dirty="0">
                <a:effectLst/>
                <a:latin typeface="JetBrains Mono"/>
              </a:rPr>
              <a:t>, </a:t>
            </a:r>
            <a:r>
              <a:rPr lang="ru-RU" b="1" i="1" dirty="0" err="1">
                <a:effectLst/>
                <a:latin typeface="JetBrains Mono"/>
              </a:rPr>
              <a:t>x</a:t>
            </a:r>
            <a:r>
              <a:rPr lang="ru-RU" b="1" i="1" baseline="-25000" dirty="0" err="1">
                <a:effectLst/>
                <a:latin typeface="JetBrains Mono"/>
              </a:rPr>
              <a:t>ethylene</a:t>
            </a:r>
            <a:r>
              <a:rPr lang="ru-RU" b="1" i="1" baseline="-25000" dirty="0">
                <a:effectLst/>
                <a:latin typeface="JetBrains Mono"/>
              </a:rPr>
              <a:t> </a:t>
            </a:r>
            <a:r>
              <a:rPr lang="ru-RU" b="1" i="1" baseline="-25000" dirty="0" err="1">
                <a:effectLst/>
                <a:latin typeface="JetBrains Mono"/>
              </a:rPr>
              <a:t>glycol</a:t>
            </a:r>
            <a:r>
              <a:rPr lang="ru-RU" b="0" dirty="0">
                <a:effectLst/>
                <a:latin typeface="JetBrains Mono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состав паровой фазы (</a:t>
            </a:r>
            <a:r>
              <a:rPr lang="ru-RU" b="1" i="1" dirty="0" err="1">
                <a:effectLst/>
                <a:latin typeface="JetBrains Mono"/>
              </a:rPr>
              <a:t>y</a:t>
            </a:r>
            <a:r>
              <a:rPr lang="ru-RU" b="1" i="1" baseline="-25000" dirty="0" err="1">
                <a:effectLst/>
                <a:latin typeface="JetBrains Mono"/>
              </a:rPr>
              <a:t>water</a:t>
            </a:r>
            <a:r>
              <a:rPr lang="ru-RU" b="0" dirty="0">
                <a:effectLst/>
                <a:latin typeface="JetBrains Mono"/>
              </a:rPr>
              <a:t>, </a:t>
            </a:r>
            <a:r>
              <a:rPr lang="ru-RU" b="1" i="1" dirty="0" err="1">
                <a:effectLst/>
                <a:latin typeface="JetBrains Mono"/>
              </a:rPr>
              <a:t>y</a:t>
            </a:r>
            <a:r>
              <a:rPr lang="ru-RU" b="1" i="1" baseline="-25000" dirty="0" err="1">
                <a:effectLst/>
                <a:latin typeface="JetBrains Mono"/>
              </a:rPr>
              <a:t>etylene</a:t>
            </a:r>
            <a:r>
              <a:rPr lang="ru-RU" b="1" i="1" baseline="-25000" dirty="0">
                <a:effectLst/>
                <a:latin typeface="JetBrains Mono"/>
              </a:rPr>
              <a:t> </a:t>
            </a:r>
            <a:r>
              <a:rPr lang="ru-RU" b="1" i="1" baseline="-25000" dirty="0" err="1">
                <a:effectLst/>
                <a:latin typeface="JetBrains Mono"/>
              </a:rPr>
              <a:t>glycol</a:t>
            </a:r>
            <a:r>
              <a:rPr lang="ru-RU" b="0" dirty="0">
                <a:effectLst/>
                <a:latin typeface="JetBrains Mono"/>
              </a:rPr>
              <a:t>)</a:t>
            </a:r>
          </a:p>
          <a:p>
            <a:r>
              <a:rPr lang="ru-RU" b="0" dirty="0">
                <a:effectLst/>
                <a:latin typeface="JetBrains Mono"/>
              </a:rPr>
              <a:t>Согласно правилу фаз Гиббса двухфазная бинарная термодинамическая система имеет </a:t>
            </a:r>
            <a:r>
              <a:rPr lang="ru-RU" b="1" dirty="0">
                <a:effectLst/>
                <a:latin typeface="JetBrains Mono"/>
              </a:rPr>
              <a:t>две степени свободы</a:t>
            </a:r>
          </a:p>
          <a:p>
            <a:r>
              <a:rPr lang="ru-RU" b="0" dirty="0">
                <a:effectLst/>
                <a:latin typeface="JetBrains Mono"/>
              </a:rPr>
              <a:t>Физически не противоречивые пары заданных параметров:</a:t>
            </a:r>
            <a:r>
              <a:rPr lang="en-US" b="0" dirty="0">
                <a:effectLst/>
                <a:latin typeface="JetBrains Mono"/>
              </a:rPr>
              <a:t> </a:t>
            </a:r>
            <a:endParaRPr lang="ru-RU" b="0" dirty="0"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(</a:t>
            </a:r>
            <a:r>
              <a:rPr lang="en-US" b="1" i="1" dirty="0">
                <a:effectLst/>
                <a:latin typeface="JetBrains Mono"/>
              </a:rPr>
              <a:t>P</a:t>
            </a:r>
            <a:r>
              <a:rPr lang="ru-RU" b="0" dirty="0">
                <a:effectLst/>
                <a:latin typeface="JetBrains Mono"/>
              </a:rPr>
              <a:t>, 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water</a:t>
            </a:r>
            <a:r>
              <a:rPr lang="ru-RU" b="0" dirty="0">
                <a:effectLst/>
                <a:latin typeface="JetBrains Mono"/>
              </a:rPr>
              <a:t>)</a:t>
            </a:r>
            <a:r>
              <a:rPr lang="en-US" dirty="0">
                <a:latin typeface="JetBrains Mono"/>
              </a:rPr>
              <a:t>, </a:t>
            </a:r>
            <a:endParaRPr lang="ru-RU" dirty="0"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0" dirty="0">
                <a:effectLst/>
                <a:latin typeface="JetBrains Mono"/>
              </a:rPr>
              <a:t>(</a:t>
            </a:r>
            <a:r>
              <a:rPr lang="en-US" b="1" i="1" dirty="0">
                <a:effectLst/>
                <a:latin typeface="JetBrains Mono"/>
              </a:rPr>
              <a:t>P</a:t>
            </a:r>
            <a:r>
              <a:rPr lang="ru-RU" b="0" dirty="0">
                <a:effectLst/>
                <a:latin typeface="JetBrains Mono"/>
              </a:rPr>
              <a:t>, </a:t>
            </a:r>
            <a:r>
              <a:rPr lang="en-US" b="1" i="1" dirty="0" err="1">
                <a:effectLst/>
                <a:latin typeface="JetBrains Mono"/>
              </a:rPr>
              <a:t>y</a:t>
            </a:r>
            <a:r>
              <a:rPr lang="en-US" b="1" i="1" baseline="-25000" dirty="0" err="1">
                <a:effectLst/>
                <a:latin typeface="JetBrains Mono"/>
              </a:rPr>
              <a:t>water</a:t>
            </a:r>
            <a:r>
              <a:rPr lang="ru-RU" b="0" dirty="0">
                <a:effectLst/>
                <a:latin typeface="JetBrains Mono"/>
              </a:rPr>
              <a:t>)</a:t>
            </a:r>
            <a:endParaRPr lang="en-US" b="0" dirty="0">
              <a:effectLst/>
              <a:latin typeface="JetBrains Mono"/>
            </a:endParaRPr>
          </a:p>
          <a:p>
            <a:r>
              <a:rPr lang="ru-RU" dirty="0">
                <a:latin typeface="JetBrains Mono"/>
              </a:rPr>
              <a:t>Вариант</a:t>
            </a:r>
            <a:r>
              <a:rPr lang="uk-UA" dirty="0">
                <a:latin typeface="JetBrains Mono"/>
              </a:rPr>
              <a:t> </a:t>
            </a:r>
            <a:r>
              <a:rPr lang="ru-RU" b="0" dirty="0">
                <a:effectLst/>
                <a:latin typeface="JetBrains Mono"/>
              </a:rPr>
              <a:t>(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water</a:t>
            </a:r>
            <a:r>
              <a:rPr lang="ru-RU" b="0" dirty="0">
                <a:effectLst/>
                <a:latin typeface="JetBrains Mono"/>
              </a:rPr>
              <a:t>, </a:t>
            </a:r>
            <a:r>
              <a:rPr lang="en-US" b="1" i="1" dirty="0" err="1">
                <a:effectLst/>
                <a:latin typeface="JetBrains Mono"/>
              </a:rPr>
              <a:t>y</a:t>
            </a:r>
            <a:r>
              <a:rPr lang="en-US" b="1" i="1" baseline="-25000" dirty="0" err="1">
                <a:effectLst/>
                <a:latin typeface="JetBrains Mono"/>
              </a:rPr>
              <a:t>water</a:t>
            </a:r>
            <a:r>
              <a:rPr lang="ru-RU" b="0" dirty="0">
                <a:effectLst/>
                <a:latin typeface="JetBrains Mono"/>
              </a:rPr>
              <a:t>) при заданных значениях состава фаз не возможен. Т.к. для системы вода/этиленгликоль доля воды в паровой фазе всегда больше чем в жидкой. Вода является легколетучим компонентом этой системы.</a:t>
            </a:r>
          </a:p>
          <a:p>
            <a:r>
              <a:rPr lang="ru-RU" b="0" dirty="0">
                <a:effectLst/>
                <a:latin typeface="JetBrains Mono"/>
              </a:rPr>
              <a:t>Примем что заданы массовые доли компонентов смеси.</a:t>
            </a:r>
          </a:p>
        </p:txBody>
      </p:sp>
    </p:spTree>
    <p:extLst>
      <p:ext uri="{BB962C8B-B14F-4D97-AF65-F5344CB8AC3E}">
        <p14:creationId xmlns:p14="http://schemas.microsoft.com/office/powerpoint/2010/main" val="419779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Анализ задачи и допущения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  <a:latin typeface="JetBrains Mono"/>
              </a:rPr>
              <a:t>Уточненная</a:t>
            </a:r>
            <a:r>
              <a:rPr lang="en-US" b="0" dirty="0">
                <a:effectLst/>
                <a:latin typeface="JetBrains Mono"/>
              </a:rPr>
              <a:t> </a:t>
            </a:r>
            <a:r>
              <a:rPr lang="ru-RU" b="0" dirty="0">
                <a:effectLst/>
                <a:latin typeface="JetBrains Mono"/>
              </a:rPr>
              <a:t>постановка задачи:</a:t>
            </a:r>
          </a:p>
          <a:p>
            <a:endParaRPr lang="ru-RU" b="0" dirty="0"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1" dirty="0">
                <a:effectLst/>
                <a:latin typeface="JetBrains Mono"/>
              </a:rPr>
              <a:t>Task 1.1</a:t>
            </a:r>
            <a:r>
              <a:rPr lang="ru-RU" b="0" dirty="0">
                <a:effectLst/>
                <a:latin typeface="JetBrains Mono"/>
              </a:rPr>
              <a:t> - Определить температуру равновесной системы вода/этиленгликоль при давлении </a:t>
            </a:r>
            <a:r>
              <a:rPr lang="ru-RU" b="1" i="1" dirty="0">
                <a:effectLst/>
                <a:latin typeface="JetBrains Mono"/>
              </a:rPr>
              <a:t>P=2atm</a:t>
            </a:r>
            <a:r>
              <a:rPr lang="ru-RU" b="0" dirty="0">
                <a:effectLst/>
                <a:latin typeface="JetBrains Mono"/>
              </a:rPr>
              <a:t> и концентрации воды в жидкой фазе </a:t>
            </a:r>
            <a:r>
              <a:rPr lang="ru-RU" b="1" i="1" dirty="0" err="1">
                <a:effectLst/>
                <a:latin typeface="JetBrains Mono"/>
              </a:rPr>
              <a:t>x</a:t>
            </a:r>
            <a:r>
              <a:rPr lang="ru-RU" b="1" i="1" baseline="-25000" dirty="0" err="1">
                <a:effectLst/>
                <a:latin typeface="JetBrains Mono"/>
              </a:rPr>
              <a:t>water</a:t>
            </a:r>
            <a:r>
              <a:rPr lang="ru-RU" b="1" i="1" dirty="0">
                <a:effectLst/>
                <a:latin typeface="JetBrains Mono"/>
              </a:rPr>
              <a:t>=0.7</a:t>
            </a:r>
            <a:r>
              <a:rPr lang="ru-RU" b="0" dirty="0">
                <a:effectLst/>
                <a:latin typeface="JetBrains Mono"/>
              </a:rPr>
              <a:t>. Для жидкой фазы рассчитать термодинамические и транспортные свойства.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b="0" dirty="0"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b="1" dirty="0">
                <a:effectLst/>
                <a:latin typeface="JetBrains Mono"/>
              </a:rPr>
              <a:t>Task 1.2</a:t>
            </a:r>
            <a:r>
              <a:rPr lang="ru-RU" b="0" dirty="0">
                <a:effectLst/>
                <a:latin typeface="JetBrains Mono"/>
              </a:rPr>
              <a:t> - Определить температуру и состав жидкой фазы для равновесной системы вода/этиленгликоль при давлении </a:t>
            </a:r>
            <a:r>
              <a:rPr lang="ru-RU" b="1" i="1" dirty="0">
                <a:effectLst/>
                <a:latin typeface="JetBrains Mono"/>
              </a:rPr>
              <a:t>P=2 </a:t>
            </a:r>
            <a:r>
              <a:rPr lang="ru-RU" b="1" i="1" dirty="0" err="1">
                <a:effectLst/>
                <a:latin typeface="JetBrains Mono"/>
              </a:rPr>
              <a:t>atm</a:t>
            </a:r>
            <a:r>
              <a:rPr lang="ru-RU" b="0" dirty="0">
                <a:effectLst/>
                <a:latin typeface="JetBrains Mono"/>
              </a:rPr>
              <a:t> и концентрации воды в паровой фазе </a:t>
            </a:r>
            <a:r>
              <a:rPr lang="ru-RU" b="0" dirty="0" err="1">
                <a:effectLst/>
                <a:latin typeface="JetBrains Mono"/>
              </a:rPr>
              <a:t>фазе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en-US" b="1" i="1" dirty="0">
                <a:effectLst/>
                <a:latin typeface="JetBrains Mono"/>
              </a:rPr>
              <a:t>y</a:t>
            </a:r>
            <a:r>
              <a:rPr lang="ru-RU" b="1" i="1" baseline="-25000" dirty="0" err="1">
                <a:effectLst/>
                <a:latin typeface="JetBrains Mono"/>
              </a:rPr>
              <a:t>water</a:t>
            </a:r>
            <a:r>
              <a:rPr lang="ru-RU" b="1" i="1" dirty="0">
                <a:effectLst/>
                <a:latin typeface="JetBrains Mono"/>
              </a:rPr>
              <a:t>=0.</a:t>
            </a:r>
            <a:r>
              <a:rPr lang="en-US" b="1" i="1" dirty="0">
                <a:effectLst/>
                <a:latin typeface="JetBrains Mono"/>
              </a:rPr>
              <a:t>5</a:t>
            </a:r>
            <a:r>
              <a:rPr lang="ru-RU" b="0" dirty="0">
                <a:effectLst/>
                <a:latin typeface="JetBrains Mono"/>
              </a:rPr>
              <a:t>. Для жидкой фазы рассчитать термодинамические и транспортные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42493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1.1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JetBrains Mono"/>
              </a:rPr>
              <a:t>Задача решается с помощью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уравнения состояния для смеси.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dirty="0">
                <a:solidFill>
                  <a:srgbClr val="000000"/>
                </a:solidFill>
                <a:latin typeface="JetBrains Mono"/>
              </a:rPr>
              <a:t>Удобно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 воспользоваться готовым уравнением состояния в базе данных свойств веществ REFPROP 10.0 (NIST) 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/>
              </a:rPr>
              <a:t>[1]</a:t>
            </a:r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Порядок решения: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JetBrains Mono"/>
              </a:rPr>
              <a:t>На изобаре </a:t>
            </a:r>
            <a:r>
              <a:rPr lang="en-US" b="1" i="1" dirty="0">
                <a:solidFill>
                  <a:srgbClr val="000000"/>
                </a:solidFill>
                <a:latin typeface="JetBrains Mono"/>
              </a:rPr>
              <a:t>P=2atm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жидкой фазы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при заданном значении концентрации воды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b="1" i="1" dirty="0">
                <a:effectLst/>
                <a:latin typeface="JetBrains Mono"/>
              </a:rPr>
              <a:t>x</a:t>
            </a:r>
            <a:r>
              <a:rPr lang="en-US" b="1" i="1" baseline="-25000" dirty="0">
                <a:effectLst/>
                <a:latin typeface="JetBrains Mono"/>
              </a:rPr>
              <a:t>water</a:t>
            </a:r>
            <a:r>
              <a:rPr lang="en-US" b="1" i="1" dirty="0">
                <a:effectLst/>
                <a:latin typeface="JetBrains Mono"/>
              </a:rPr>
              <a:t>=0.7 kg/kg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определяем равновесную температуру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JetBrains Mono"/>
              </a:rPr>
              <a:t>T</a:t>
            </a:r>
            <a:r>
              <a:rPr lang="en-US" b="1" i="1" baseline="-25000" dirty="0">
                <a:solidFill>
                  <a:srgbClr val="000000"/>
                </a:solidFill>
                <a:latin typeface="JetBrains Mono"/>
              </a:rPr>
              <a:t>sat1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;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JetBrains Mono"/>
              </a:rPr>
              <a:t>По известным параметрам жидкой фазы определяем остальные интересующие свойства;</a:t>
            </a:r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ru-RU" b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7419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1.1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F8485-B04C-DDE3-61CD-CDCA69EB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33" y="1377686"/>
            <a:ext cx="8021734" cy="54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3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1.1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  <a:latin typeface="JetBrains Mono"/>
              </a:rPr>
              <a:t>Температура системы				- 124.48 	</a:t>
            </a:r>
            <a:r>
              <a:rPr lang="en-US" b="0" dirty="0">
                <a:effectLst/>
                <a:latin typeface="JetBrains Mono"/>
              </a:rPr>
              <a:t>C</a:t>
            </a:r>
          </a:p>
          <a:p>
            <a:r>
              <a:rPr lang="ru-RU" b="0" dirty="0">
                <a:effectLst/>
                <a:latin typeface="JetBrains Mono"/>
              </a:rPr>
              <a:t>Плотность жидкой фазы			- 974.0  	</a:t>
            </a:r>
            <a:r>
              <a:rPr lang="en-US" b="0" dirty="0">
                <a:effectLst/>
                <a:latin typeface="JetBrains Mono"/>
              </a:rPr>
              <a:t>kg/m^3</a:t>
            </a:r>
          </a:p>
          <a:p>
            <a:r>
              <a:rPr lang="ru-RU" b="0" dirty="0">
                <a:effectLst/>
                <a:latin typeface="JetBrains Mono"/>
              </a:rPr>
              <a:t>Внутренняя энергия жидкой фазы		- 314.54 	</a:t>
            </a:r>
            <a:r>
              <a:rPr lang="en-US" b="0" dirty="0">
                <a:effectLst/>
                <a:latin typeface="JetBrains Mono"/>
              </a:rPr>
              <a:t>kJ/kg</a:t>
            </a:r>
          </a:p>
          <a:p>
            <a:r>
              <a:rPr lang="ru-RU" b="0" dirty="0">
                <a:effectLst/>
                <a:latin typeface="JetBrains Mono"/>
              </a:rPr>
              <a:t>Энтальпия жидкой фазы			- 314.75 	</a:t>
            </a:r>
            <a:r>
              <a:rPr lang="en-US" b="0" dirty="0">
                <a:effectLst/>
                <a:latin typeface="JetBrains Mono"/>
              </a:rPr>
              <a:t>kJ/kg</a:t>
            </a:r>
          </a:p>
          <a:p>
            <a:r>
              <a:rPr lang="ru-RU" b="0" dirty="0">
                <a:effectLst/>
                <a:latin typeface="JetBrains Mono"/>
              </a:rPr>
              <a:t>Энтропия жидкой фазы			- 1.1159 	</a:t>
            </a:r>
            <a:r>
              <a:rPr lang="en-US" b="0" dirty="0">
                <a:effectLst/>
                <a:latin typeface="JetBrains Mono"/>
              </a:rPr>
              <a:t>kJ/kg/K</a:t>
            </a:r>
          </a:p>
          <a:p>
            <a:r>
              <a:rPr lang="ru-RU" b="0" dirty="0">
                <a:effectLst/>
                <a:latin typeface="JetBrains Mono"/>
              </a:rPr>
              <a:t>Изохорная теплоемкость жидкой фазы 	- 3.314  	</a:t>
            </a:r>
            <a:r>
              <a:rPr lang="en-US" b="0" dirty="0">
                <a:effectLst/>
                <a:latin typeface="JetBrains Mono"/>
              </a:rPr>
              <a:t>kJ/kg/K</a:t>
            </a:r>
          </a:p>
          <a:p>
            <a:r>
              <a:rPr lang="ru-RU" b="0" dirty="0">
                <a:effectLst/>
                <a:latin typeface="JetBrains Mono"/>
              </a:rPr>
              <a:t>Изобарная теплоемкость жидкой фазы 	- 3.8558 	</a:t>
            </a:r>
            <a:r>
              <a:rPr lang="en-US" b="0" dirty="0">
                <a:effectLst/>
                <a:latin typeface="JetBrains Mono"/>
              </a:rPr>
              <a:t>kJ/kg/K</a:t>
            </a:r>
            <a:endParaRPr lang="ru-RU" b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4103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1.2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0D9DC-A8BD-FE7F-35A3-BA6ED54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515292"/>
            <a:ext cx="11142617" cy="5133702"/>
          </a:xfrm>
        </p:spPr>
        <p:txBody>
          <a:bodyPr>
            <a:normAutofit/>
          </a:bodyPr>
          <a:lstStyle/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JetBrains Mono"/>
              </a:rPr>
              <a:t>Порядок решения:</a:t>
            </a:r>
          </a:p>
          <a:p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JetBrains Mono"/>
              </a:rPr>
              <a:t>На изобаре </a:t>
            </a:r>
            <a:r>
              <a:rPr lang="en-US" b="1" i="1" dirty="0">
                <a:solidFill>
                  <a:srgbClr val="000000"/>
                </a:solidFill>
                <a:latin typeface="JetBrains Mono"/>
              </a:rPr>
              <a:t>P=2atm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паровой фазы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при заданном значении концентрации воды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JetBrains Mono"/>
              </a:rPr>
              <a:t>y</a:t>
            </a:r>
            <a:r>
              <a:rPr lang="en-US" b="1" i="1" baseline="-25000" dirty="0" err="1">
                <a:effectLst/>
                <a:latin typeface="JetBrains Mono"/>
              </a:rPr>
              <a:t>water</a:t>
            </a:r>
            <a:r>
              <a:rPr lang="en-US" b="1" i="1" dirty="0">
                <a:effectLst/>
                <a:latin typeface="JetBrains Mono"/>
              </a:rPr>
              <a:t>=0.5 kg/kg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,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определяем равновесную температуру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JetBrains Mono"/>
              </a:rPr>
              <a:t>T</a:t>
            </a:r>
            <a:r>
              <a:rPr lang="en-US" b="1" i="1" baseline="-25000" dirty="0" err="1">
                <a:solidFill>
                  <a:srgbClr val="000000"/>
                </a:solidFill>
                <a:latin typeface="JetBrains Mono"/>
              </a:rPr>
              <a:t>sat</a:t>
            </a:r>
            <a:r>
              <a:rPr lang="uk-UA" b="1" i="1" baseline="-25000" dirty="0">
                <a:solidFill>
                  <a:srgbClr val="000000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;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rgbClr val="000000"/>
                </a:solidFill>
                <a:latin typeface="JetBrains Mono"/>
              </a:rPr>
              <a:t>По </a:t>
            </a:r>
            <a:r>
              <a:rPr lang="ru-RU" dirty="0">
                <a:solidFill>
                  <a:srgbClr val="000000"/>
                </a:solidFill>
                <a:latin typeface="JetBrains Mono"/>
              </a:rPr>
              <a:t>полученному значению равновесной температуры на изобаре жидкой фазы определяем состав жидкой фазы </a:t>
            </a:r>
            <a:r>
              <a:rPr lang="en-US" b="1" i="1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b="1" i="1" baseline="-25000" dirty="0" err="1">
                <a:effectLst/>
                <a:latin typeface="JetBrains Mono"/>
              </a:rPr>
              <a:t>water</a:t>
            </a:r>
            <a:r>
              <a:rPr lang="en-US" b="1" i="1" dirty="0">
                <a:effectLst/>
                <a:latin typeface="JetBrains Mono"/>
              </a:rPr>
              <a:t>=0.5 kg/kg</a:t>
            </a:r>
            <a:r>
              <a:rPr lang="en-US" dirty="0">
                <a:effectLst/>
                <a:latin typeface="JetBrains Mono"/>
              </a:rPr>
              <a:t>;</a:t>
            </a:r>
            <a:endParaRPr lang="ru-RU" dirty="0">
              <a:effectLst/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uk-UA" dirty="0">
              <a:solidFill>
                <a:srgbClr val="000000"/>
              </a:solidFill>
              <a:latin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JetBrains Mono"/>
              </a:rPr>
              <a:t>По известным параметрам жидкой фазы определяем остальные интересующие свойства;</a:t>
            </a:r>
            <a:endParaRPr lang="ru-RU" b="0" dirty="0">
              <a:solidFill>
                <a:srgbClr val="000000"/>
              </a:solidFill>
              <a:effectLst/>
              <a:latin typeface="JetBrains Mono"/>
            </a:endParaRPr>
          </a:p>
          <a:p>
            <a:endParaRPr lang="ru-RU" b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9604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9B96-88A9-97AD-EAA8-E7ADE04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JetBrains Mono"/>
              </a:rPr>
              <a:t>Task 1.</a:t>
            </a:r>
            <a:r>
              <a:rPr lang="en-US" b="1" dirty="0">
                <a:effectLst/>
                <a:latin typeface="JetBrains Mono"/>
              </a:rPr>
              <a:t>2</a:t>
            </a:r>
            <a:r>
              <a:rPr lang="ru-RU" b="0" dirty="0">
                <a:effectLst/>
                <a:latin typeface="JetBrains Mono"/>
              </a:rPr>
              <a:t> </a:t>
            </a:r>
            <a:r>
              <a:rPr lang="ru-RU" b="1" i="0" dirty="0">
                <a:effectLst/>
                <a:latin typeface="-apple-system"/>
              </a:rPr>
              <a:t>Решение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B34444-84EA-D1BA-19FE-EC99B5C3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75" y="1218891"/>
            <a:ext cx="8166985" cy="56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59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1295</Words>
  <Application>Microsoft Office PowerPoint</Application>
  <PresentationFormat>Широкоэкранный</PresentationFormat>
  <Paragraphs>138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JetBrains Mono</vt:lpstr>
      <vt:lpstr>MJXc-TeX-main-R</vt:lpstr>
      <vt:lpstr>MJXc-TeX-math-I</vt:lpstr>
      <vt:lpstr>Wingdings</vt:lpstr>
      <vt:lpstr>Тема Office</vt:lpstr>
      <vt:lpstr>Test Tasks - Fluid mixtures properties determination</vt:lpstr>
      <vt:lpstr>Task 1</vt:lpstr>
      <vt:lpstr>Анализ задачи и допущения</vt:lpstr>
      <vt:lpstr>Анализ задачи и допущения</vt:lpstr>
      <vt:lpstr>Task 1.1 Решение</vt:lpstr>
      <vt:lpstr>Task 1.1 Решение</vt:lpstr>
      <vt:lpstr>Task 1.1 Решение</vt:lpstr>
      <vt:lpstr>Task 1.2 Решение</vt:lpstr>
      <vt:lpstr>Task 1.2 Решение</vt:lpstr>
      <vt:lpstr>Task 1.2 Решение</vt:lpstr>
      <vt:lpstr>Решение. Транспортные свойства</vt:lpstr>
      <vt:lpstr>Решение. Теплопроводность</vt:lpstr>
      <vt:lpstr>Решение. Теплопроводность</vt:lpstr>
      <vt:lpstr>Решение. Кинематическая вязкость</vt:lpstr>
      <vt:lpstr>Решение. Кинематическая вязкость</vt:lpstr>
      <vt:lpstr>Task 2</vt:lpstr>
      <vt:lpstr>Анализ задачи и допущения</vt:lpstr>
      <vt:lpstr>Task 2 Решение</vt:lpstr>
      <vt:lpstr>Task 2 Решение</vt:lpstr>
      <vt:lpstr>Task 2 Решение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Tasks - Fluid mixtures properties determination</dc:title>
  <dc:creator>Тарас Леонтиевич Лозовский</dc:creator>
  <cp:lastModifiedBy>Тарас Леонтиевич Лозовский</cp:lastModifiedBy>
  <cp:revision>9</cp:revision>
  <dcterms:created xsi:type="dcterms:W3CDTF">2023-01-26T07:09:59Z</dcterms:created>
  <dcterms:modified xsi:type="dcterms:W3CDTF">2023-01-26T08:37:33Z</dcterms:modified>
</cp:coreProperties>
</file>