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8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D8D-266A-4F74-930E-DA9CB5682B3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DA1F-3334-4BFD-9103-B38CE977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9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D8D-266A-4F74-930E-DA9CB5682B3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DA1F-3334-4BFD-9103-B38CE977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8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D8D-266A-4F74-930E-DA9CB5682B3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DA1F-3334-4BFD-9103-B38CE977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3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D8D-266A-4F74-930E-DA9CB5682B3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DA1F-3334-4BFD-9103-B38CE977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8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D8D-266A-4F74-930E-DA9CB5682B3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DA1F-3334-4BFD-9103-B38CE977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2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D8D-266A-4F74-930E-DA9CB5682B3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DA1F-3334-4BFD-9103-B38CE977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5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D8D-266A-4F74-930E-DA9CB5682B3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DA1F-3334-4BFD-9103-B38CE977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5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D8D-266A-4F74-930E-DA9CB5682B3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DA1F-3334-4BFD-9103-B38CE977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0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D8D-266A-4F74-930E-DA9CB5682B3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DA1F-3334-4BFD-9103-B38CE977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D8D-266A-4F74-930E-DA9CB5682B3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DA1F-3334-4BFD-9103-B38CE977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D8D-266A-4F74-930E-DA9CB5682B3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DA1F-3334-4BFD-9103-B38CE977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01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C3D8D-266A-4F74-930E-DA9CB5682B3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DA1F-3334-4BFD-9103-B38CE977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3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无线定位原理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TOA&amp;AOA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2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无线定位原理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690688"/>
            <a:ext cx="844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无线定位是指在无线通信网络中，通过对接收到的</a:t>
            </a:r>
            <a:r>
              <a:rPr lang="zh-CN" altLang="en-US" dirty="0" smtClean="0">
                <a:solidFill>
                  <a:srgbClr val="FF0000"/>
                </a:solidFill>
              </a:rPr>
              <a:t>无线电波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特征参数</a:t>
            </a:r>
            <a:r>
              <a:rPr lang="zh-CN" altLang="en-US" dirty="0"/>
              <a:t>进行</a:t>
            </a:r>
            <a:r>
              <a:rPr lang="zh-CN" altLang="en-US" dirty="0" smtClean="0"/>
              <a:t>测量，</a:t>
            </a:r>
            <a:endParaRPr lang="en-US" altLang="zh-CN" dirty="0" smtClean="0"/>
          </a:p>
          <a:p>
            <a:r>
              <a:rPr lang="zh-CN" altLang="en-US" dirty="0" smtClean="0"/>
              <a:t>利用测量到的无线信号数据，采用特定的算法对移动端</a:t>
            </a:r>
            <a:r>
              <a:rPr lang="zh-CN" altLang="en-US" dirty="0"/>
              <a:t>所处</a:t>
            </a:r>
            <a:r>
              <a:rPr lang="zh-CN" altLang="en-US" dirty="0" smtClean="0"/>
              <a:t>的地理位置进行估计。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68591" y="3126318"/>
            <a:ext cx="986118" cy="448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接收机</a:t>
            </a:r>
          </a:p>
        </p:txBody>
      </p:sp>
      <p:sp>
        <p:nvSpPr>
          <p:cNvPr id="7" name="矩形 6"/>
          <p:cNvSpPr/>
          <p:nvPr/>
        </p:nvSpPr>
        <p:spPr>
          <a:xfrm>
            <a:off x="968190" y="3130301"/>
            <a:ext cx="1192303" cy="448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待测节点</a:t>
            </a:r>
            <a:endParaRPr lang="zh-CN" altLang="en-US" b="1" dirty="0"/>
          </a:p>
        </p:txBody>
      </p:sp>
      <p:cxnSp>
        <p:nvCxnSpPr>
          <p:cNvPr id="10" name="直接箭头连接符 9"/>
          <p:cNvCxnSpPr>
            <a:stCxn id="7" idx="3"/>
            <a:endCxn id="6" idx="1"/>
          </p:cNvCxnSpPr>
          <p:nvPr/>
        </p:nvCxnSpPr>
        <p:spPr>
          <a:xfrm flipV="1">
            <a:off x="2160493" y="3350436"/>
            <a:ext cx="2008098" cy="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420472" y="2792133"/>
            <a:ext cx="1353670" cy="448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无线电波</a:t>
            </a:r>
          </a:p>
        </p:txBody>
      </p:sp>
      <p:sp>
        <p:nvSpPr>
          <p:cNvPr id="12" name="Freeform 36"/>
          <p:cNvSpPr>
            <a:spLocks noChangeArrowheads="1"/>
          </p:cNvSpPr>
          <p:nvPr/>
        </p:nvSpPr>
        <p:spPr bwMode="auto">
          <a:xfrm>
            <a:off x="3501807" y="3460504"/>
            <a:ext cx="230908" cy="185014"/>
          </a:xfrm>
          <a:custGeom>
            <a:avLst/>
            <a:gdLst>
              <a:gd name="T0" fmla="*/ 239 w 480"/>
              <a:gd name="T1" fmla="*/ 328 h 436"/>
              <a:gd name="T2" fmla="*/ 239 w 480"/>
              <a:gd name="T3" fmla="*/ 328 h 436"/>
              <a:gd name="T4" fmla="*/ 186 w 480"/>
              <a:gd name="T5" fmla="*/ 382 h 436"/>
              <a:gd name="T6" fmla="*/ 239 w 480"/>
              <a:gd name="T7" fmla="*/ 435 h 436"/>
              <a:gd name="T8" fmla="*/ 292 w 480"/>
              <a:gd name="T9" fmla="*/ 382 h 436"/>
              <a:gd name="T10" fmla="*/ 239 w 480"/>
              <a:gd name="T11" fmla="*/ 328 h 436"/>
              <a:gd name="T12" fmla="*/ 133 w 480"/>
              <a:gd name="T13" fmla="*/ 275 h 436"/>
              <a:gd name="T14" fmla="*/ 133 w 480"/>
              <a:gd name="T15" fmla="*/ 275 h 436"/>
              <a:gd name="T16" fmla="*/ 168 w 480"/>
              <a:gd name="T17" fmla="*/ 311 h 436"/>
              <a:gd name="T18" fmla="*/ 310 w 480"/>
              <a:gd name="T19" fmla="*/ 311 h 436"/>
              <a:gd name="T20" fmla="*/ 345 w 480"/>
              <a:gd name="T21" fmla="*/ 275 h 436"/>
              <a:gd name="T22" fmla="*/ 133 w 480"/>
              <a:gd name="T23" fmla="*/ 275 h 436"/>
              <a:gd name="T24" fmla="*/ 62 w 480"/>
              <a:gd name="T25" fmla="*/ 204 h 436"/>
              <a:gd name="T26" fmla="*/ 62 w 480"/>
              <a:gd name="T27" fmla="*/ 204 h 436"/>
              <a:gd name="T28" fmla="*/ 98 w 480"/>
              <a:gd name="T29" fmla="*/ 240 h 436"/>
              <a:gd name="T30" fmla="*/ 381 w 480"/>
              <a:gd name="T31" fmla="*/ 240 h 436"/>
              <a:gd name="T32" fmla="*/ 417 w 480"/>
              <a:gd name="T33" fmla="*/ 204 h 436"/>
              <a:gd name="T34" fmla="*/ 62 w 480"/>
              <a:gd name="T35" fmla="*/ 204 h 436"/>
              <a:gd name="T36" fmla="*/ 0 w 480"/>
              <a:gd name="T37" fmla="*/ 134 h 436"/>
              <a:gd name="T38" fmla="*/ 0 w 480"/>
              <a:gd name="T39" fmla="*/ 134 h 436"/>
              <a:gd name="T40" fmla="*/ 26 w 480"/>
              <a:gd name="T41" fmla="*/ 169 h 436"/>
              <a:gd name="T42" fmla="*/ 443 w 480"/>
              <a:gd name="T43" fmla="*/ 169 h 436"/>
              <a:gd name="T44" fmla="*/ 479 w 480"/>
              <a:gd name="T45" fmla="*/ 134 h 436"/>
              <a:gd name="T46" fmla="*/ 0 w 480"/>
              <a:gd name="T47" fmla="*/ 134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0" h="436">
                <a:moveTo>
                  <a:pt x="239" y="328"/>
                </a:moveTo>
                <a:lnTo>
                  <a:pt x="239" y="328"/>
                </a:lnTo>
                <a:cubicBezTo>
                  <a:pt x="213" y="328"/>
                  <a:pt x="186" y="355"/>
                  <a:pt x="186" y="382"/>
                </a:cubicBezTo>
                <a:cubicBezTo>
                  <a:pt x="186" y="409"/>
                  <a:pt x="213" y="435"/>
                  <a:pt x="239" y="435"/>
                </a:cubicBezTo>
                <a:cubicBezTo>
                  <a:pt x="266" y="435"/>
                  <a:pt x="292" y="409"/>
                  <a:pt x="292" y="382"/>
                </a:cubicBezTo>
                <a:cubicBezTo>
                  <a:pt x="292" y="355"/>
                  <a:pt x="266" y="328"/>
                  <a:pt x="239" y="328"/>
                </a:cubicBezTo>
                <a:close/>
                <a:moveTo>
                  <a:pt x="133" y="275"/>
                </a:moveTo>
                <a:lnTo>
                  <a:pt x="133" y="275"/>
                </a:lnTo>
                <a:cubicBezTo>
                  <a:pt x="168" y="311"/>
                  <a:pt x="168" y="311"/>
                  <a:pt x="168" y="311"/>
                </a:cubicBezTo>
                <a:cubicBezTo>
                  <a:pt x="204" y="275"/>
                  <a:pt x="266" y="275"/>
                  <a:pt x="310" y="311"/>
                </a:cubicBezTo>
                <a:cubicBezTo>
                  <a:pt x="345" y="275"/>
                  <a:pt x="345" y="275"/>
                  <a:pt x="345" y="275"/>
                </a:cubicBezTo>
                <a:cubicBezTo>
                  <a:pt x="283" y="222"/>
                  <a:pt x="195" y="222"/>
                  <a:pt x="133" y="275"/>
                </a:cubicBezTo>
                <a:close/>
                <a:moveTo>
                  <a:pt x="62" y="204"/>
                </a:moveTo>
                <a:lnTo>
                  <a:pt x="62" y="204"/>
                </a:lnTo>
                <a:cubicBezTo>
                  <a:pt x="98" y="240"/>
                  <a:pt x="98" y="240"/>
                  <a:pt x="98" y="240"/>
                </a:cubicBezTo>
                <a:cubicBezTo>
                  <a:pt x="177" y="169"/>
                  <a:pt x="301" y="169"/>
                  <a:pt x="381" y="240"/>
                </a:cubicBezTo>
                <a:cubicBezTo>
                  <a:pt x="417" y="204"/>
                  <a:pt x="417" y="204"/>
                  <a:pt x="417" y="204"/>
                </a:cubicBezTo>
                <a:cubicBezTo>
                  <a:pt x="319" y="107"/>
                  <a:pt x="160" y="107"/>
                  <a:pt x="62" y="204"/>
                </a:cubicBezTo>
                <a:close/>
                <a:moveTo>
                  <a:pt x="0" y="134"/>
                </a:moveTo>
                <a:lnTo>
                  <a:pt x="0" y="134"/>
                </a:lnTo>
                <a:cubicBezTo>
                  <a:pt x="26" y="169"/>
                  <a:pt x="26" y="169"/>
                  <a:pt x="26" y="169"/>
                </a:cubicBezTo>
                <a:cubicBezTo>
                  <a:pt x="142" y="54"/>
                  <a:pt x="328" y="54"/>
                  <a:pt x="443" y="169"/>
                </a:cubicBezTo>
                <a:cubicBezTo>
                  <a:pt x="479" y="134"/>
                  <a:pt x="479" y="134"/>
                  <a:pt x="479" y="134"/>
                </a:cubicBezTo>
                <a:cubicBezTo>
                  <a:pt x="345" y="0"/>
                  <a:pt x="133" y="0"/>
                  <a:pt x="0" y="1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Shape 2678"/>
          <p:cNvSpPr/>
          <p:nvPr/>
        </p:nvSpPr>
        <p:spPr>
          <a:xfrm>
            <a:off x="2596368" y="3466832"/>
            <a:ext cx="224117" cy="19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121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7"/>
                </a:lnTo>
                <a:cubicBezTo>
                  <a:pt x="10052" y="1042"/>
                  <a:pt x="10173" y="987"/>
                  <a:pt x="10306" y="987"/>
                </a:cubicBezTo>
                <a:cubicBezTo>
                  <a:pt x="10579" y="987"/>
                  <a:pt x="10800" y="1208"/>
                  <a:pt x="10800" y="1479"/>
                </a:cubicBezTo>
                <a:cubicBezTo>
                  <a:pt x="10800" y="1479"/>
                  <a:pt x="10800" y="20121"/>
                  <a:pt x="10800" y="20121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7" y="6407"/>
                </a:lnTo>
                <a:lnTo>
                  <a:pt x="4145" y="6406"/>
                </a:lnTo>
                <a:lnTo>
                  <a:pt x="8836" y="2147"/>
                </a:lnTo>
                <a:cubicBezTo>
                  <a:pt x="8836" y="2147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0"/>
                  <a:pt x="1825" y="7315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8"/>
                  <a:pt x="11126" y="0"/>
                  <a:pt x="10308" y="0"/>
                </a:cubicBezTo>
                <a:cubicBezTo>
                  <a:pt x="9890" y="0"/>
                  <a:pt x="9515" y="174"/>
                  <a:pt x="9246" y="451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5"/>
                  <a:pt x="1444" y="15563"/>
                  <a:pt x="3259" y="15696"/>
                </a:cubicBezTo>
                <a:lnTo>
                  <a:pt x="9245" y="21148"/>
                </a:lnTo>
                <a:cubicBezTo>
                  <a:pt x="9514" y="21426"/>
                  <a:pt x="9890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2"/>
                  <a:pt x="11782" y="20073"/>
                </a:cubicBezTo>
                <a:lnTo>
                  <a:pt x="11782" y="1527"/>
                </a:lnTo>
                <a:cubicBezTo>
                  <a:pt x="11782" y="1508"/>
                  <a:pt x="11787" y="1490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4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3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3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1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6" y="5711"/>
                  <a:pt x="20618" y="8095"/>
                  <a:pt x="20618" y="10800"/>
                </a:cubicBezTo>
                <a:cubicBezTo>
                  <a:pt x="20618" y="13505"/>
                  <a:pt x="19336" y="15889"/>
                  <a:pt x="17385" y="17302"/>
                </a:cubicBezTo>
                <a:lnTo>
                  <a:pt x="17389" y="17309"/>
                </a:lnTo>
                <a:cubicBezTo>
                  <a:pt x="17275" y="17398"/>
                  <a:pt x="17197" y="17531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8" y="18179"/>
                  <a:pt x="17875" y="18142"/>
                  <a:pt x="17952" y="18091"/>
                </a:cubicBezTo>
                <a:lnTo>
                  <a:pt x="17957" y="18098"/>
                </a:lnTo>
                <a:cubicBezTo>
                  <a:pt x="17982" y="18080"/>
                  <a:pt x="18004" y="18057"/>
                  <a:pt x="18029" y="18039"/>
                </a:cubicBezTo>
                <a:cubicBezTo>
                  <a:pt x="18031" y="18037"/>
                  <a:pt x="18034" y="18035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5"/>
                  <a:pt x="17948" y="3495"/>
                </a:cubicBezTo>
                <a:moveTo>
                  <a:pt x="15811" y="5611"/>
                </a:moveTo>
                <a:lnTo>
                  <a:pt x="15802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1" y="5553"/>
                  <a:pt x="15072" y="5773"/>
                  <a:pt x="15072" y="6044"/>
                </a:cubicBezTo>
                <a:cubicBezTo>
                  <a:pt x="15072" y="6216"/>
                  <a:pt x="15166" y="6361"/>
                  <a:pt x="15300" y="6448"/>
                </a:cubicBezTo>
                <a:lnTo>
                  <a:pt x="15299" y="6450"/>
                </a:lnTo>
                <a:cubicBezTo>
                  <a:pt x="16709" y="7270"/>
                  <a:pt x="17673" y="8909"/>
                  <a:pt x="17673" y="10800"/>
                </a:cubicBezTo>
                <a:cubicBezTo>
                  <a:pt x="17673" y="12688"/>
                  <a:pt x="16712" y="14325"/>
                  <a:pt x="15305" y="15146"/>
                </a:cubicBezTo>
                <a:lnTo>
                  <a:pt x="15309" y="15151"/>
                </a:lnTo>
                <a:cubicBezTo>
                  <a:pt x="15174" y="15239"/>
                  <a:pt x="15080" y="15384"/>
                  <a:pt x="15080" y="15555"/>
                </a:cubicBezTo>
                <a:cubicBezTo>
                  <a:pt x="15080" y="15827"/>
                  <a:pt x="15300" y="16046"/>
                  <a:pt x="15571" y="16046"/>
                </a:cubicBezTo>
                <a:cubicBezTo>
                  <a:pt x="15660" y="16046"/>
                  <a:pt x="15740" y="16016"/>
                  <a:pt x="15812" y="15975"/>
                </a:cubicBezTo>
                <a:lnTo>
                  <a:pt x="15819" y="15985"/>
                </a:lnTo>
                <a:cubicBezTo>
                  <a:pt x="17507" y="14989"/>
                  <a:pt x="18655" y="13041"/>
                  <a:pt x="18655" y="10800"/>
                </a:cubicBezTo>
                <a:cubicBezTo>
                  <a:pt x="18655" y="8556"/>
                  <a:pt x="17504" y="6606"/>
                  <a:pt x="15811" y="561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" name="Shape 2691"/>
          <p:cNvSpPr/>
          <p:nvPr/>
        </p:nvSpPr>
        <p:spPr>
          <a:xfrm>
            <a:off x="3100566" y="3466832"/>
            <a:ext cx="122246" cy="19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4"/>
                </a:lnTo>
                <a:cubicBezTo>
                  <a:pt x="12600" y="9124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3"/>
                  <a:pt x="21335" y="15853"/>
                  <a:pt x="21335" y="15852"/>
                </a:cubicBezTo>
                <a:lnTo>
                  <a:pt x="12600" y="11088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9"/>
                </a:lnTo>
                <a:lnTo>
                  <a:pt x="21349" y="5738"/>
                </a:lnTo>
                <a:cubicBezTo>
                  <a:pt x="21503" y="5649"/>
                  <a:pt x="21600" y="5532"/>
                  <a:pt x="21600" y="5400"/>
                </a:cubicBezTo>
                <a:cubicBezTo>
                  <a:pt x="21600" y="5265"/>
                  <a:pt x="21499" y="5142"/>
                  <a:pt x="21336" y="5053"/>
                </a:cubicBezTo>
                <a:lnTo>
                  <a:pt x="12336" y="144"/>
                </a:lnTo>
                <a:cubicBezTo>
                  <a:pt x="12173" y="55"/>
                  <a:pt x="11948" y="0"/>
                  <a:pt x="11700" y="0"/>
                </a:cubicBezTo>
                <a:cubicBezTo>
                  <a:pt x="11203" y="0"/>
                  <a:pt x="10800" y="220"/>
                  <a:pt x="10800" y="491"/>
                </a:cubicBezTo>
                <a:lnTo>
                  <a:pt x="10800" y="10106"/>
                </a:lnTo>
                <a:lnTo>
                  <a:pt x="1552" y="5062"/>
                </a:lnTo>
                <a:lnTo>
                  <a:pt x="1549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29"/>
                  <a:pt x="0" y="5400"/>
                </a:cubicBezTo>
                <a:cubicBezTo>
                  <a:pt x="0" y="5532"/>
                  <a:pt x="97" y="5649"/>
                  <a:pt x="251" y="5738"/>
                </a:cubicBezTo>
                <a:lnTo>
                  <a:pt x="248" y="5739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2"/>
                </a:lnTo>
                <a:cubicBezTo>
                  <a:pt x="265" y="15853"/>
                  <a:pt x="264" y="15853"/>
                  <a:pt x="263" y="15854"/>
                </a:cubicBezTo>
                <a:lnTo>
                  <a:pt x="248" y="15862"/>
                </a:lnTo>
                <a:lnTo>
                  <a:pt x="251" y="15863"/>
                </a:lnTo>
                <a:cubicBezTo>
                  <a:pt x="97" y="15951"/>
                  <a:pt x="0" y="16069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49" y="16537"/>
                </a:cubicBezTo>
                <a:lnTo>
                  <a:pt x="1552" y="16539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8" y="21600"/>
                  <a:pt x="12173" y="21546"/>
                  <a:pt x="12336" y="21456"/>
                </a:cubicBezTo>
                <a:lnTo>
                  <a:pt x="21336" y="16547"/>
                </a:lnTo>
                <a:cubicBezTo>
                  <a:pt x="21499" y="16458"/>
                  <a:pt x="21600" y="16336"/>
                  <a:pt x="21600" y="16200"/>
                </a:cubicBezTo>
                <a:cubicBezTo>
                  <a:pt x="21600" y="16069"/>
                  <a:pt x="21503" y="15951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" name="矩形 14"/>
          <p:cNvSpPr/>
          <p:nvPr/>
        </p:nvSpPr>
        <p:spPr>
          <a:xfrm>
            <a:off x="7028332" y="3126318"/>
            <a:ext cx="1188914" cy="448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位置信息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stCxn id="6" idx="3"/>
            <a:endCxn id="15" idx="1"/>
          </p:cNvCxnSpPr>
          <p:nvPr/>
        </p:nvCxnSpPr>
        <p:spPr>
          <a:xfrm>
            <a:off x="5154709" y="3350436"/>
            <a:ext cx="187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414685" y="2790141"/>
            <a:ext cx="1353670" cy="448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特定算法</a:t>
            </a:r>
            <a:endParaRPr lang="zh-CN" altLang="en-US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968190" y="440330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主动定位：自己主动获取自己的位置信息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68190" y="5060846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被动定位：定位对象携带有设备或者标签，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授权给他人查看自己的位置信息</a:t>
            </a:r>
            <a:endParaRPr lang="zh-CN" altLang="en-US" dirty="0"/>
          </a:p>
        </p:txBody>
      </p:sp>
      <p:pic>
        <p:nvPicPr>
          <p:cNvPr id="1026" name="Picture 2" descr="https://nimg.ws.126.net/?url=http%3A%2F%2Fcrawl.ws.126.net%2Fimg%2F3840f4fa5518bca66b0b8029eeeda3ba.jpg&amp;thumbnail=650x2147483647&amp;quality=80&amp;type=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07" y="3954264"/>
            <a:ext cx="1185500" cy="246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4.zhimg.com/80/v2-e9115d890047e0d2dc7eb542315a557f_720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707" y="4060243"/>
            <a:ext cx="4157645" cy="225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TOA(Time of Arrival)</a:t>
            </a:r>
            <a:endParaRPr lang="zh-CN" altLang="en-US" dirty="0"/>
          </a:p>
        </p:txBody>
      </p:sp>
      <p:sp>
        <p:nvSpPr>
          <p:cNvPr id="33" name="任意多边形 32"/>
          <p:cNvSpPr/>
          <p:nvPr/>
        </p:nvSpPr>
        <p:spPr>
          <a:xfrm>
            <a:off x="3140814" y="2428720"/>
            <a:ext cx="714180" cy="1705408"/>
          </a:xfrm>
          <a:custGeom>
            <a:avLst/>
            <a:gdLst>
              <a:gd name="connsiteX0" fmla="*/ 274975 w 714180"/>
              <a:gd name="connsiteY0" fmla="*/ 0 h 1705408"/>
              <a:gd name="connsiteX1" fmla="*/ 296081 w 714180"/>
              <a:gd name="connsiteY1" fmla="*/ 19566 h 1705408"/>
              <a:gd name="connsiteX2" fmla="*/ 714180 w 714180"/>
              <a:gd name="connsiteY2" fmla="*/ 1049096 h 1705408"/>
              <a:gd name="connsiteX3" fmla="*/ 602001 w 714180"/>
              <a:gd name="connsiteY3" fmla="*/ 1615827 h 1705408"/>
              <a:gd name="connsiteX4" fmla="*/ 564202 w 714180"/>
              <a:gd name="connsiteY4" fmla="*/ 1695860 h 1705408"/>
              <a:gd name="connsiteX5" fmla="*/ 534938 w 714180"/>
              <a:gd name="connsiteY5" fmla="*/ 1700523 h 1705408"/>
              <a:gd name="connsiteX6" fmla="*/ 516745 w 714180"/>
              <a:gd name="connsiteY6" fmla="*/ 1705408 h 1705408"/>
              <a:gd name="connsiteX7" fmla="*/ 509074 w 714180"/>
              <a:gd name="connsiteY7" fmla="*/ 1700757 h 1705408"/>
              <a:gd name="connsiteX8" fmla="*/ 0 w 714180"/>
              <a:gd name="connsiteY8" fmla="*/ 745328 h 1705408"/>
              <a:gd name="connsiteX9" fmla="*/ 263666 w 714180"/>
              <a:gd name="connsiteY9" fmla="*/ 12417 h 1705408"/>
              <a:gd name="connsiteX10" fmla="*/ 274975 w 714180"/>
              <a:gd name="connsiteY10" fmla="*/ 0 h 170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180" h="1705408">
                <a:moveTo>
                  <a:pt x="274975" y="0"/>
                </a:moveTo>
                <a:lnTo>
                  <a:pt x="296081" y="19566"/>
                </a:lnTo>
                <a:cubicBezTo>
                  <a:pt x="554404" y="283045"/>
                  <a:pt x="714180" y="647039"/>
                  <a:pt x="714180" y="1049096"/>
                </a:cubicBezTo>
                <a:cubicBezTo>
                  <a:pt x="714180" y="1250124"/>
                  <a:pt x="674236" y="1441637"/>
                  <a:pt x="602001" y="1615827"/>
                </a:cubicBezTo>
                <a:lnTo>
                  <a:pt x="564202" y="1695860"/>
                </a:lnTo>
                <a:lnTo>
                  <a:pt x="534938" y="1700523"/>
                </a:lnTo>
                <a:lnTo>
                  <a:pt x="516745" y="1705408"/>
                </a:lnTo>
                <a:lnTo>
                  <a:pt x="509074" y="1700757"/>
                </a:lnTo>
                <a:cubicBezTo>
                  <a:pt x="201935" y="1493697"/>
                  <a:pt x="0" y="1143045"/>
                  <a:pt x="0" y="745328"/>
                </a:cubicBezTo>
                <a:cubicBezTo>
                  <a:pt x="0" y="466926"/>
                  <a:pt x="98948" y="211586"/>
                  <a:pt x="263666" y="12417"/>
                </a:cubicBezTo>
                <a:lnTo>
                  <a:pt x="27497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3690947" y="4110832"/>
            <a:ext cx="709268" cy="215424"/>
          </a:xfrm>
          <a:custGeom>
            <a:avLst/>
            <a:gdLst>
              <a:gd name="connsiteX0" fmla="*/ 159722 w 709268"/>
              <a:gd name="connsiteY0" fmla="*/ 0 h 215424"/>
              <a:gd name="connsiteX1" fmla="*/ 644987 w 709268"/>
              <a:gd name="connsiteY1" fmla="*/ 154769 h 215424"/>
              <a:gd name="connsiteX2" fmla="*/ 709268 w 709268"/>
              <a:gd name="connsiteY2" fmla="*/ 210146 h 215424"/>
              <a:gd name="connsiteX3" fmla="*/ 604517 w 709268"/>
              <a:gd name="connsiteY3" fmla="*/ 215424 h 215424"/>
              <a:gd name="connsiteX4" fmla="*/ 54142 w 709268"/>
              <a:gd name="connsiteY4" fmla="*/ 76359 h 215424"/>
              <a:gd name="connsiteX5" fmla="*/ 0 w 709268"/>
              <a:gd name="connsiteY5" fmla="*/ 43537 h 215424"/>
              <a:gd name="connsiteX6" fmla="*/ 14069 w 709268"/>
              <a:gd name="connsiteY6" fmla="*/ 13748 h 215424"/>
              <a:gd name="connsiteX7" fmla="*/ 70982 w 709268"/>
              <a:gd name="connsiteY7" fmla="*/ 4679 h 215424"/>
              <a:gd name="connsiteX8" fmla="*/ 159722 w 709268"/>
              <a:gd name="connsiteY8" fmla="*/ 0 h 21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268" h="215424">
                <a:moveTo>
                  <a:pt x="159722" y="0"/>
                </a:moveTo>
                <a:cubicBezTo>
                  <a:pt x="339475" y="0"/>
                  <a:pt x="506466" y="57056"/>
                  <a:pt x="644987" y="154769"/>
                </a:cubicBezTo>
                <a:lnTo>
                  <a:pt x="709268" y="210146"/>
                </a:lnTo>
                <a:lnTo>
                  <a:pt x="604517" y="215424"/>
                </a:lnTo>
                <a:cubicBezTo>
                  <a:pt x="405237" y="215424"/>
                  <a:pt x="217748" y="165047"/>
                  <a:pt x="54142" y="76359"/>
                </a:cubicBezTo>
                <a:lnTo>
                  <a:pt x="0" y="43537"/>
                </a:lnTo>
                <a:lnTo>
                  <a:pt x="14069" y="13748"/>
                </a:lnTo>
                <a:lnTo>
                  <a:pt x="70982" y="4679"/>
                </a:lnTo>
                <a:cubicBezTo>
                  <a:pt x="100159" y="1585"/>
                  <a:pt x="129763" y="0"/>
                  <a:pt x="159722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3006963" y="4134129"/>
            <a:ext cx="683984" cy="673547"/>
          </a:xfrm>
          <a:custGeom>
            <a:avLst/>
            <a:gdLst>
              <a:gd name="connsiteX0" fmla="*/ 650596 w 683984"/>
              <a:gd name="connsiteY0" fmla="*/ 0 h 673547"/>
              <a:gd name="connsiteX1" fmla="*/ 683984 w 683984"/>
              <a:gd name="connsiteY1" fmla="*/ 20241 h 673547"/>
              <a:gd name="connsiteX2" fmla="*/ 675742 w 683984"/>
              <a:gd name="connsiteY2" fmla="*/ 37692 h 673547"/>
              <a:gd name="connsiteX3" fmla="*/ 100973 w 683984"/>
              <a:gd name="connsiteY3" fmla="*/ 623935 h 673547"/>
              <a:gd name="connsiteX4" fmla="*/ 0 w 683984"/>
              <a:gd name="connsiteY4" fmla="*/ 673547 h 673547"/>
              <a:gd name="connsiteX5" fmla="*/ 14801 w 683984"/>
              <a:gd name="connsiteY5" fmla="*/ 613445 h 673547"/>
              <a:gd name="connsiteX6" fmla="*/ 585612 w 683984"/>
              <a:gd name="connsiteY6" fmla="*/ 17446 h 673547"/>
              <a:gd name="connsiteX7" fmla="*/ 650596 w 683984"/>
              <a:gd name="connsiteY7" fmla="*/ 0 h 67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3984" h="673547">
                <a:moveTo>
                  <a:pt x="650596" y="0"/>
                </a:moveTo>
                <a:lnTo>
                  <a:pt x="683984" y="20241"/>
                </a:lnTo>
                <a:lnTo>
                  <a:pt x="675742" y="37692"/>
                </a:lnTo>
                <a:cubicBezTo>
                  <a:pt x="543890" y="285255"/>
                  <a:pt x="343690" y="489452"/>
                  <a:pt x="100973" y="623935"/>
                </a:cubicBezTo>
                <a:lnTo>
                  <a:pt x="0" y="673547"/>
                </a:lnTo>
                <a:lnTo>
                  <a:pt x="14801" y="613445"/>
                </a:lnTo>
                <a:cubicBezTo>
                  <a:pt x="99332" y="329679"/>
                  <a:pt x="313839" y="105706"/>
                  <a:pt x="585612" y="17446"/>
                </a:cubicBezTo>
                <a:lnTo>
                  <a:pt x="65059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00034" y="2021840"/>
            <a:ext cx="2657525" cy="2911952"/>
          </a:xfrm>
          <a:custGeom>
            <a:avLst/>
            <a:gdLst>
              <a:gd name="connsiteX0" fmla="*/ 1427480 w 2657525"/>
              <a:gd name="connsiteY0" fmla="*/ 0 h 2911952"/>
              <a:gd name="connsiteX1" fmla="*/ 2335490 w 2657525"/>
              <a:gd name="connsiteY1" fmla="*/ 332474 h 2911952"/>
              <a:gd name="connsiteX2" fmla="*/ 2415755 w 2657525"/>
              <a:gd name="connsiteY2" fmla="*/ 406880 h 2911952"/>
              <a:gd name="connsiteX3" fmla="*/ 2404446 w 2657525"/>
              <a:gd name="connsiteY3" fmla="*/ 419297 h 2911952"/>
              <a:gd name="connsiteX4" fmla="*/ 2140780 w 2657525"/>
              <a:gd name="connsiteY4" fmla="*/ 1152208 h 2911952"/>
              <a:gd name="connsiteX5" fmla="*/ 2649854 w 2657525"/>
              <a:gd name="connsiteY5" fmla="*/ 2107637 h 2911952"/>
              <a:gd name="connsiteX6" fmla="*/ 2657525 w 2657525"/>
              <a:gd name="connsiteY6" fmla="*/ 2112288 h 2911952"/>
              <a:gd name="connsiteX7" fmla="*/ 2592541 w 2657525"/>
              <a:gd name="connsiteY7" fmla="*/ 2129734 h 2911952"/>
              <a:gd name="connsiteX8" fmla="*/ 2021730 w 2657525"/>
              <a:gd name="connsiteY8" fmla="*/ 2725733 h 2911952"/>
              <a:gd name="connsiteX9" fmla="*/ 2006929 w 2657525"/>
              <a:gd name="connsiteY9" fmla="*/ 2785835 h 2911952"/>
              <a:gd name="connsiteX10" fmla="*/ 1983119 w 2657525"/>
              <a:gd name="connsiteY10" fmla="*/ 2797534 h 2911952"/>
              <a:gd name="connsiteX11" fmla="*/ 1427480 w 2657525"/>
              <a:gd name="connsiteY11" fmla="*/ 2911952 h 2911952"/>
              <a:gd name="connsiteX12" fmla="*/ 0 w 2657525"/>
              <a:gd name="connsiteY12" fmla="*/ 1455976 h 2911952"/>
              <a:gd name="connsiteX13" fmla="*/ 1427480 w 2657525"/>
              <a:gd name="connsiteY13" fmla="*/ 0 h 291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7525" h="2911952">
                <a:moveTo>
                  <a:pt x="1427480" y="0"/>
                </a:moveTo>
                <a:cubicBezTo>
                  <a:pt x="1772394" y="0"/>
                  <a:pt x="2088737" y="124771"/>
                  <a:pt x="2335490" y="332474"/>
                </a:cubicBezTo>
                <a:lnTo>
                  <a:pt x="2415755" y="406880"/>
                </a:lnTo>
                <a:lnTo>
                  <a:pt x="2404446" y="419297"/>
                </a:lnTo>
                <a:cubicBezTo>
                  <a:pt x="2239728" y="618466"/>
                  <a:pt x="2140780" y="873806"/>
                  <a:pt x="2140780" y="1152208"/>
                </a:cubicBezTo>
                <a:cubicBezTo>
                  <a:pt x="2140780" y="1549925"/>
                  <a:pt x="2342715" y="1900577"/>
                  <a:pt x="2649854" y="2107637"/>
                </a:cubicBezTo>
                <a:lnTo>
                  <a:pt x="2657525" y="2112288"/>
                </a:lnTo>
                <a:lnTo>
                  <a:pt x="2592541" y="2129734"/>
                </a:lnTo>
                <a:cubicBezTo>
                  <a:pt x="2320768" y="2217994"/>
                  <a:pt x="2106261" y="2441967"/>
                  <a:pt x="2021730" y="2725733"/>
                </a:cubicBezTo>
                <a:lnTo>
                  <a:pt x="2006929" y="2785835"/>
                </a:lnTo>
                <a:lnTo>
                  <a:pt x="1983119" y="2797534"/>
                </a:lnTo>
                <a:cubicBezTo>
                  <a:pt x="1812338" y="2871211"/>
                  <a:pt x="1624574" y="2911952"/>
                  <a:pt x="1427480" y="2911952"/>
                </a:cubicBezTo>
                <a:cubicBezTo>
                  <a:pt x="639105" y="2911952"/>
                  <a:pt x="0" y="2260089"/>
                  <a:pt x="0" y="1455976"/>
                </a:cubicBezTo>
                <a:cubicBezTo>
                  <a:pt x="0" y="651863"/>
                  <a:pt x="639105" y="0"/>
                  <a:pt x="1427480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3415789" y="2021840"/>
            <a:ext cx="2034325" cy="2299138"/>
          </a:xfrm>
          <a:custGeom>
            <a:avLst/>
            <a:gdLst>
              <a:gd name="connsiteX0" fmla="*/ 879675 w 2034325"/>
              <a:gd name="connsiteY0" fmla="*/ 0 h 2299138"/>
              <a:gd name="connsiteX1" fmla="*/ 2034325 w 2034325"/>
              <a:gd name="connsiteY1" fmla="*/ 1152208 h 2299138"/>
              <a:gd name="connsiteX2" fmla="*/ 997731 w 2034325"/>
              <a:gd name="connsiteY2" fmla="*/ 2298467 h 2299138"/>
              <a:gd name="connsiteX3" fmla="*/ 984426 w 2034325"/>
              <a:gd name="connsiteY3" fmla="*/ 2299138 h 2299138"/>
              <a:gd name="connsiteX4" fmla="*/ 920145 w 2034325"/>
              <a:gd name="connsiteY4" fmla="*/ 2243761 h 2299138"/>
              <a:gd name="connsiteX5" fmla="*/ 434880 w 2034325"/>
              <a:gd name="connsiteY5" fmla="*/ 2088992 h 2299138"/>
              <a:gd name="connsiteX6" fmla="*/ 346140 w 2034325"/>
              <a:gd name="connsiteY6" fmla="*/ 2093671 h 2299138"/>
              <a:gd name="connsiteX7" fmla="*/ 289227 w 2034325"/>
              <a:gd name="connsiteY7" fmla="*/ 2102740 h 2299138"/>
              <a:gd name="connsiteX8" fmla="*/ 327026 w 2034325"/>
              <a:gd name="connsiteY8" fmla="*/ 2022707 h 2299138"/>
              <a:gd name="connsiteX9" fmla="*/ 439205 w 2034325"/>
              <a:gd name="connsiteY9" fmla="*/ 1455976 h 2299138"/>
              <a:gd name="connsiteX10" fmla="*/ 21106 w 2034325"/>
              <a:gd name="connsiteY10" fmla="*/ 426446 h 2299138"/>
              <a:gd name="connsiteX11" fmla="*/ 0 w 2034325"/>
              <a:gd name="connsiteY11" fmla="*/ 406880 h 2299138"/>
              <a:gd name="connsiteX12" fmla="*/ 63214 w 2034325"/>
              <a:gd name="connsiteY12" fmla="*/ 337474 h 2299138"/>
              <a:gd name="connsiteX13" fmla="*/ 879675 w 2034325"/>
              <a:gd name="connsiteY13" fmla="*/ 0 h 229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4325" h="2299138">
                <a:moveTo>
                  <a:pt x="879675" y="0"/>
                </a:moveTo>
                <a:cubicBezTo>
                  <a:pt x="1517371" y="0"/>
                  <a:pt x="2034325" y="515861"/>
                  <a:pt x="2034325" y="1152208"/>
                </a:cubicBezTo>
                <a:cubicBezTo>
                  <a:pt x="2034325" y="1748783"/>
                  <a:pt x="1579971" y="2239463"/>
                  <a:pt x="997731" y="2298467"/>
                </a:cubicBezTo>
                <a:lnTo>
                  <a:pt x="984426" y="2299138"/>
                </a:lnTo>
                <a:lnTo>
                  <a:pt x="920145" y="2243761"/>
                </a:lnTo>
                <a:cubicBezTo>
                  <a:pt x="781624" y="2146048"/>
                  <a:pt x="614633" y="2088992"/>
                  <a:pt x="434880" y="2088992"/>
                </a:cubicBezTo>
                <a:cubicBezTo>
                  <a:pt x="404921" y="2088992"/>
                  <a:pt x="375317" y="2090577"/>
                  <a:pt x="346140" y="2093671"/>
                </a:cubicBezTo>
                <a:lnTo>
                  <a:pt x="289227" y="2102740"/>
                </a:lnTo>
                <a:lnTo>
                  <a:pt x="327026" y="2022707"/>
                </a:lnTo>
                <a:cubicBezTo>
                  <a:pt x="399261" y="1848517"/>
                  <a:pt x="439205" y="1657004"/>
                  <a:pt x="439205" y="1455976"/>
                </a:cubicBezTo>
                <a:cubicBezTo>
                  <a:pt x="439205" y="1053919"/>
                  <a:pt x="279429" y="689925"/>
                  <a:pt x="21106" y="426446"/>
                </a:cubicBezTo>
                <a:lnTo>
                  <a:pt x="0" y="406880"/>
                </a:lnTo>
                <a:lnTo>
                  <a:pt x="63214" y="337474"/>
                </a:lnTo>
                <a:cubicBezTo>
                  <a:pt x="272165" y="128965"/>
                  <a:pt x="560827" y="0"/>
                  <a:pt x="879675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3657560" y="4124581"/>
            <a:ext cx="47457" cy="29789"/>
          </a:xfrm>
          <a:custGeom>
            <a:avLst/>
            <a:gdLst>
              <a:gd name="connsiteX0" fmla="*/ 47457 w 47457"/>
              <a:gd name="connsiteY0" fmla="*/ 0 h 29789"/>
              <a:gd name="connsiteX1" fmla="*/ 33388 w 47457"/>
              <a:gd name="connsiteY1" fmla="*/ 29789 h 29789"/>
              <a:gd name="connsiteX2" fmla="*/ 0 w 47457"/>
              <a:gd name="connsiteY2" fmla="*/ 9548 h 29789"/>
              <a:gd name="connsiteX3" fmla="*/ 18193 w 47457"/>
              <a:gd name="connsiteY3" fmla="*/ 4663 h 29789"/>
              <a:gd name="connsiteX4" fmla="*/ 47457 w 47457"/>
              <a:gd name="connsiteY4" fmla="*/ 0 h 2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7" h="29789">
                <a:moveTo>
                  <a:pt x="47457" y="0"/>
                </a:moveTo>
                <a:lnTo>
                  <a:pt x="33388" y="29789"/>
                </a:lnTo>
                <a:lnTo>
                  <a:pt x="0" y="9548"/>
                </a:lnTo>
                <a:lnTo>
                  <a:pt x="18193" y="4663"/>
                </a:lnTo>
                <a:lnTo>
                  <a:pt x="47457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2982744" y="4154370"/>
            <a:ext cx="1735850" cy="1768911"/>
          </a:xfrm>
          <a:custGeom>
            <a:avLst/>
            <a:gdLst>
              <a:gd name="connsiteX0" fmla="*/ 708203 w 1735850"/>
              <a:gd name="connsiteY0" fmla="*/ 0 h 1768911"/>
              <a:gd name="connsiteX1" fmla="*/ 762345 w 1735850"/>
              <a:gd name="connsiteY1" fmla="*/ 32822 h 1768911"/>
              <a:gd name="connsiteX2" fmla="*/ 1312720 w 1735850"/>
              <a:gd name="connsiteY2" fmla="*/ 171887 h 1768911"/>
              <a:gd name="connsiteX3" fmla="*/ 1417471 w 1735850"/>
              <a:gd name="connsiteY3" fmla="*/ 166609 h 1768911"/>
              <a:gd name="connsiteX4" fmla="*/ 1481641 w 1735850"/>
              <a:gd name="connsiteY4" fmla="*/ 221890 h 1768911"/>
              <a:gd name="connsiteX5" fmla="*/ 1735850 w 1735850"/>
              <a:gd name="connsiteY5" fmla="*/ 862687 h 1768911"/>
              <a:gd name="connsiteX6" fmla="*/ 867925 w 1735850"/>
              <a:gd name="connsiteY6" fmla="*/ 1768911 h 1768911"/>
              <a:gd name="connsiteX7" fmla="*/ 0 w 1735850"/>
              <a:gd name="connsiteY7" fmla="*/ 862687 h 1768911"/>
              <a:gd name="connsiteX8" fmla="*/ 17633 w 1735850"/>
              <a:gd name="connsiteY8" fmla="*/ 680051 h 1768911"/>
              <a:gd name="connsiteX9" fmla="*/ 24219 w 1735850"/>
              <a:gd name="connsiteY9" fmla="*/ 653306 h 1768911"/>
              <a:gd name="connsiteX10" fmla="*/ 125192 w 1735850"/>
              <a:gd name="connsiteY10" fmla="*/ 603694 h 1768911"/>
              <a:gd name="connsiteX11" fmla="*/ 699961 w 1735850"/>
              <a:gd name="connsiteY11" fmla="*/ 17451 h 1768911"/>
              <a:gd name="connsiteX12" fmla="*/ 708203 w 1735850"/>
              <a:gd name="connsiteY12" fmla="*/ 0 h 176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5850" h="1768911">
                <a:moveTo>
                  <a:pt x="708203" y="0"/>
                </a:moveTo>
                <a:lnTo>
                  <a:pt x="762345" y="32822"/>
                </a:lnTo>
                <a:cubicBezTo>
                  <a:pt x="925951" y="121510"/>
                  <a:pt x="1113440" y="171887"/>
                  <a:pt x="1312720" y="171887"/>
                </a:cubicBezTo>
                <a:lnTo>
                  <a:pt x="1417471" y="166609"/>
                </a:lnTo>
                <a:lnTo>
                  <a:pt x="1481641" y="221890"/>
                </a:lnTo>
                <a:cubicBezTo>
                  <a:pt x="1638704" y="385884"/>
                  <a:pt x="1735850" y="612440"/>
                  <a:pt x="1735850" y="862687"/>
                </a:cubicBezTo>
                <a:cubicBezTo>
                  <a:pt x="1735850" y="1363181"/>
                  <a:pt x="1347267" y="1768911"/>
                  <a:pt x="867925" y="1768911"/>
                </a:cubicBezTo>
                <a:cubicBezTo>
                  <a:pt x="388583" y="1768911"/>
                  <a:pt x="0" y="1363181"/>
                  <a:pt x="0" y="862687"/>
                </a:cubicBezTo>
                <a:cubicBezTo>
                  <a:pt x="0" y="800125"/>
                  <a:pt x="6072" y="739044"/>
                  <a:pt x="17633" y="680051"/>
                </a:cubicBezTo>
                <a:lnTo>
                  <a:pt x="24219" y="653306"/>
                </a:lnTo>
                <a:lnTo>
                  <a:pt x="125192" y="603694"/>
                </a:lnTo>
                <a:cubicBezTo>
                  <a:pt x="367909" y="469211"/>
                  <a:pt x="568109" y="265014"/>
                  <a:pt x="699961" y="17451"/>
                </a:cubicBezTo>
                <a:lnTo>
                  <a:pt x="70820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30" idx="0"/>
          </p:cNvCxnSpPr>
          <p:nvPr/>
        </p:nvCxnSpPr>
        <p:spPr>
          <a:xfrm>
            <a:off x="2427514" y="2021840"/>
            <a:ext cx="23729" cy="1435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1"/>
          </p:cNvCxnSpPr>
          <p:nvPr/>
        </p:nvCxnSpPr>
        <p:spPr>
          <a:xfrm flipH="1" flipV="1">
            <a:off x="4373647" y="3171409"/>
            <a:ext cx="1076467" cy="2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6"/>
          </p:cNvCxnSpPr>
          <p:nvPr/>
        </p:nvCxnSpPr>
        <p:spPr>
          <a:xfrm flipV="1">
            <a:off x="3850669" y="5038825"/>
            <a:ext cx="0" cy="884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815694" y="2777548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694" y="2777548"/>
                <a:ext cx="188686" cy="392857"/>
              </a:xfrm>
              <a:prstGeom prst="rect">
                <a:avLst/>
              </a:prstGeom>
              <a:blipFill>
                <a:blip r:embed="rId2"/>
                <a:stretch>
                  <a:fillRect l="-48387" r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65332" y="5257762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332" y="5257762"/>
                <a:ext cx="188686" cy="392857"/>
              </a:xfrm>
              <a:prstGeom prst="rect">
                <a:avLst/>
              </a:prstGeom>
              <a:blipFill>
                <a:blip r:embed="rId3"/>
                <a:stretch>
                  <a:fillRect l="-48387" r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2178377" y="2537644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377" y="2537644"/>
                <a:ext cx="188686" cy="392857"/>
              </a:xfrm>
              <a:prstGeom prst="rect">
                <a:avLst/>
              </a:prstGeom>
              <a:blipFill>
                <a:blip r:embed="rId4"/>
                <a:stretch>
                  <a:fillRect l="-45161" r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3936223" y="4676258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223" y="4676258"/>
                <a:ext cx="188686" cy="392857"/>
              </a:xfrm>
              <a:prstGeom prst="rect">
                <a:avLst/>
              </a:prstGeom>
              <a:blipFill>
                <a:blip r:embed="rId5"/>
                <a:stretch>
                  <a:fillRect l="-48387" r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4181274" y="2793735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274" y="2793735"/>
                <a:ext cx="188686" cy="392857"/>
              </a:xfrm>
              <a:prstGeom prst="rect">
                <a:avLst/>
              </a:prstGeom>
              <a:blipFill>
                <a:blip r:embed="rId6"/>
                <a:stretch>
                  <a:fillRect l="-51613" r="-16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195684" y="3342861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84" y="3342861"/>
                <a:ext cx="188686" cy="392857"/>
              </a:xfrm>
              <a:prstGeom prst="rect">
                <a:avLst/>
              </a:prstGeom>
              <a:blipFill>
                <a:blip r:embed="rId7"/>
                <a:stretch>
                  <a:fillRect l="-48387" r="-16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6263924" y="2591061"/>
            <a:ext cx="428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通过测量</a:t>
            </a:r>
            <a:r>
              <a:rPr lang="zh-CN" altLang="en-US" dirty="0" smtClean="0"/>
              <a:t>信号的传播时间来测距，再通过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测量节点（基站）来确定待测节点的位置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973431" y="4588926"/>
            <a:ext cx="1166530" cy="448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测量节点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5752835" y="4583558"/>
            <a:ext cx="1192303" cy="448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待测节点</a:t>
            </a:r>
            <a:endParaRPr lang="zh-CN" altLang="en-US" b="1" dirty="0"/>
          </a:p>
        </p:txBody>
      </p:sp>
      <p:cxnSp>
        <p:nvCxnSpPr>
          <p:cNvPr id="51" name="直接箭头连接符 50"/>
          <p:cNvCxnSpPr>
            <a:stCxn id="50" idx="3"/>
            <a:endCxn id="49" idx="1"/>
          </p:cNvCxnSpPr>
          <p:nvPr/>
        </p:nvCxnSpPr>
        <p:spPr>
          <a:xfrm>
            <a:off x="6945138" y="4807676"/>
            <a:ext cx="1028293" cy="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513678" y="5250543"/>
            <a:ext cx="1891212" cy="448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严格的时间同步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164886" y="4583558"/>
            <a:ext cx="1188914" cy="448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位置信息</a:t>
            </a:r>
            <a:endParaRPr lang="zh-CN" altLang="en-US" b="1" dirty="0"/>
          </a:p>
        </p:txBody>
      </p:sp>
      <p:cxnSp>
        <p:nvCxnSpPr>
          <p:cNvPr id="57" name="直接箭头连接符 56"/>
          <p:cNvCxnSpPr>
            <a:stCxn id="49" idx="3"/>
            <a:endCxn id="56" idx="1"/>
          </p:cNvCxnSpPr>
          <p:nvPr/>
        </p:nvCxnSpPr>
        <p:spPr>
          <a:xfrm flipV="1">
            <a:off x="9139961" y="4807676"/>
            <a:ext cx="1024925" cy="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0" idx="2"/>
            <a:endCxn id="49" idx="2"/>
          </p:cNvCxnSpPr>
          <p:nvPr/>
        </p:nvCxnSpPr>
        <p:spPr>
          <a:xfrm rot="16200000" flipH="1">
            <a:off x="7450157" y="3930623"/>
            <a:ext cx="5368" cy="2207709"/>
          </a:xfrm>
          <a:prstGeom prst="bentConnector3">
            <a:avLst>
              <a:gd name="adj1" fmla="val 43585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985284" y="4515378"/>
            <a:ext cx="948000" cy="2511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无线电波</a:t>
            </a:r>
            <a:endParaRPr lang="zh-CN" altLang="en-US" sz="1400" b="1" dirty="0"/>
          </a:p>
        </p:txBody>
      </p:sp>
      <p:sp>
        <p:nvSpPr>
          <p:cNvPr id="69" name="矩形 68"/>
          <p:cNvSpPr/>
          <p:nvPr/>
        </p:nvSpPr>
        <p:spPr>
          <a:xfrm>
            <a:off x="9176740" y="4545669"/>
            <a:ext cx="948000" cy="2511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特定算法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631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TOA(Time of Arrival)</a:t>
            </a:r>
            <a:endParaRPr lang="zh-CN" altLang="en-US" dirty="0"/>
          </a:p>
        </p:txBody>
      </p:sp>
      <p:sp>
        <p:nvSpPr>
          <p:cNvPr id="33" name="任意多边形 32"/>
          <p:cNvSpPr/>
          <p:nvPr/>
        </p:nvSpPr>
        <p:spPr>
          <a:xfrm>
            <a:off x="3140814" y="2428720"/>
            <a:ext cx="714180" cy="1705408"/>
          </a:xfrm>
          <a:custGeom>
            <a:avLst/>
            <a:gdLst>
              <a:gd name="connsiteX0" fmla="*/ 274975 w 714180"/>
              <a:gd name="connsiteY0" fmla="*/ 0 h 1705408"/>
              <a:gd name="connsiteX1" fmla="*/ 296081 w 714180"/>
              <a:gd name="connsiteY1" fmla="*/ 19566 h 1705408"/>
              <a:gd name="connsiteX2" fmla="*/ 714180 w 714180"/>
              <a:gd name="connsiteY2" fmla="*/ 1049096 h 1705408"/>
              <a:gd name="connsiteX3" fmla="*/ 602001 w 714180"/>
              <a:gd name="connsiteY3" fmla="*/ 1615827 h 1705408"/>
              <a:gd name="connsiteX4" fmla="*/ 564202 w 714180"/>
              <a:gd name="connsiteY4" fmla="*/ 1695860 h 1705408"/>
              <a:gd name="connsiteX5" fmla="*/ 534938 w 714180"/>
              <a:gd name="connsiteY5" fmla="*/ 1700523 h 1705408"/>
              <a:gd name="connsiteX6" fmla="*/ 516745 w 714180"/>
              <a:gd name="connsiteY6" fmla="*/ 1705408 h 1705408"/>
              <a:gd name="connsiteX7" fmla="*/ 509074 w 714180"/>
              <a:gd name="connsiteY7" fmla="*/ 1700757 h 1705408"/>
              <a:gd name="connsiteX8" fmla="*/ 0 w 714180"/>
              <a:gd name="connsiteY8" fmla="*/ 745328 h 1705408"/>
              <a:gd name="connsiteX9" fmla="*/ 263666 w 714180"/>
              <a:gd name="connsiteY9" fmla="*/ 12417 h 1705408"/>
              <a:gd name="connsiteX10" fmla="*/ 274975 w 714180"/>
              <a:gd name="connsiteY10" fmla="*/ 0 h 170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180" h="1705408">
                <a:moveTo>
                  <a:pt x="274975" y="0"/>
                </a:moveTo>
                <a:lnTo>
                  <a:pt x="296081" y="19566"/>
                </a:lnTo>
                <a:cubicBezTo>
                  <a:pt x="554404" y="283045"/>
                  <a:pt x="714180" y="647039"/>
                  <a:pt x="714180" y="1049096"/>
                </a:cubicBezTo>
                <a:cubicBezTo>
                  <a:pt x="714180" y="1250124"/>
                  <a:pt x="674236" y="1441637"/>
                  <a:pt x="602001" y="1615827"/>
                </a:cubicBezTo>
                <a:lnTo>
                  <a:pt x="564202" y="1695860"/>
                </a:lnTo>
                <a:lnTo>
                  <a:pt x="534938" y="1700523"/>
                </a:lnTo>
                <a:lnTo>
                  <a:pt x="516745" y="1705408"/>
                </a:lnTo>
                <a:lnTo>
                  <a:pt x="509074" y="1700757"/>
                </a:lnTo>
                <a:cubicBezTo>
                  <a:pt x="201935" y="1493697"/>
                  <a:pt x="0" y="1143045"/>
                  <a:pt x="0" y="745328"/>
                </a:cubicBezTo>
                <a:cubicBezTo>
                  <a:pt x="0" y="466926"/>
                  <a:pt x="98948" y="211586"/>
                  <a:pt x="263666" y="12417"/>
                </a:cubicBezTo>
                <a:lnTo>
                  <a:pt x="27497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3690947" y="4110832"/>
            <a:ext cx="709268" cy="215424"/>
          </a:xfrm>
          <a:custGeom>
            <a:avLst/>
            <a:gdLst>
              <a:gd name="connsiteX0" fmla="*/ 159722 w 709268"/>
              <a:gd name="connsiteY0" fmla="*/ 0 h 215424"/>
              <a:gd name="connsiteX1" fmla="*/ 644987 w 709268"/>
              <a:gd name="connsiteY1" fmla="*/ 154769 h 215424"/>
              <a:gd name="connsiteX2" fmla="*/ 709268 w 709268"/>
              <a:gd name="connsiteY2" fmla="*/ 210146 h 215424"/>
              <a:gd name="connsiteX3" fmla="*/ 604517 w 709268"/>
              <a:gd name="connsiteY3" fmla="*/ 215424 h 215424"/>
              <a:gd name="connsiteX4" fmla="*/ 54142 w 709268"/>
              <a:gd name="connsiteY4" fmla="*/ 76359 h 215424"/>
              <a:gd name="connsiteX5" fmla="*/ 0 w 709268"/>
              <a:gd name="connsiteY5" fmla="*/ 43537 h 215424"/>
              <a:gd name="connsiteX6" fmla="*/ 14069 w 709268"/>
              <a:gd name="connsiteY6" fmla="*/ 13748 h 215424"/>
              <a:gd name="connsiteX7" fmla="*/ 70982 w 709268"/>
              <a:gd name="connsiteY7" fmla="*/ 4679 h 215424"/>
              <a:gd name="connsiteX8" fmla="*/ 159722 w 709268"/>
              <a:gd name="connsiteY8" fmla="*/ 0 h 21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268" h="215424">
                <a:moveTo>
                  <a:pt x="159722" y="0"/>
                </a:moveTo>
                <a:cubicBezTo>
                  <a:pt x="339475" y="0"/>
                  <a:pt x="506466" y="57056"/>
                  <a:pt x="644987" y="154769"/>
                </a:cubicBezTo>
                <a:lnTo>
                  <a:pt x="709268" y="210146"/>
                </a:lnTo>
                <a:lnTo>
                  <a:pt x="604517" y="215424"/>
                </a:lnTo>
                <a:cubicBezTo>
                  <a:pt x="405237" y="215424"/>
                  <a:pt x="217748" y="165047"/>
                  <a:pt x="54142" y="76359"/>
                </a:cubicBezTo>
                <a:lnTo>
                  <a:pt x="0" y="43537"/>
                </a:lnTo>
                <a:lnTo>
                  <a:pt x="14069" y="13748"/>
                </a:lnTo>
                <a:lnTo>
                  <a:pt x="70982" y="4679"/>
                </a:lnTo>
                <a:cubicBezTo>
                  <a:pt x="100159" y="1585"/>
                  <a:pt x="129763" y="0"/>
                  <a:pt x="159722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3006963" y="4134129"/>
            <a:ext cx="683984" cy="673547"/>
          </a:xfrm>
          <a:custGeom>
            <a:avLst/>
            <a:gdLst>
              <a:gd name="connsiteX0" fmla="*/ 650596 w 683984"/>
              <a:gd name="connsiteY0" fmla="*/ 0 h 673547"/>
              <a:gd name="connsiteX1" fmla="*/ 683984 w 683984"/>
              <a:gd name="connsiteY1" fmla="*/ 20241 h 673547"/>
              <a:gd name="connsiteX2" fmla="*/ 675742 w 683984"/>
              <a:gd name="connsiteY2" fmla="*/ 37692 h 673547"/>
              <a:gd name="connsiteX3" fmla="*/ 100973 w 683984"/>
              <a:gd name="connsiteY3" fmla="*/ 623935 h 673547"/>
              <a:gd name="connsiteX4" fmla="*/ 0 w 683984"/>
              <a:gd name="connsiteY4" fmla="*/ 673547 h 673547"/>
              <a:gd name="connsiteX5" fmla="*/ 14801 w 683984"/>
              <a:gd name="connsiteY5" fmla="*/ 613445 h 673547"/>
              <a:gd name="connsiteX6" fmla="*/ 585612 w 683984"/>
              <a:gd name="connsiteY6" fmla="*/ 17446 h 673547"/>
              <a:gd name="connsiteX7" fmla="*/ 650596 w 683984"/>
              <a:gd name="connsiteY7" fmla="*/ 0 h 67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3984" h="673547">
                <a:moveTo>
                  <a:pt x="650596" y="0"/>
                </a:moveTo>
                <a:lnTo>
                  <a:pt x="683984" y="20241"/>
                </a:lnTo>
                <a:lnTo>
                  <a:pt x="675742" y="37692"/>
                </a:lnTo>
                <a:cubicBezTo>
                  <a:pt x="543890" y="285255"/>
                  <a:pt x="343690" y="489452"/>
                  <a:pt x="100973" y="623935"/>
                </a:cubicBezTo>
                <a:lnTo>
                  <a:pt x="0" y="673547"/>
                </a:lnTo>
                <a:lnTo>
                  <a:pt x="14801" y="613445"/>
                </a:lnTo>
                <a:cubicBezTo>
                  <a:pt x="99332" y="329679"/>
                  <a:pt x="313839" y="105706"/>
                  <a:pt x="585612" y="17446"/>
                </a:cubicBezTo>
                <a:lnTo>
                  <a:pt x="65059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00034" y="2021840"/>
            <a:ext cx="2657525" cy="2911952"/>
          </a:xfrm>
          <a:custGeom>
            <a:avLst/>
            <a:gdLst>
              <a:gd name="connsiteX0" fmla="*/ 1427480 w 2657525"/>
              <a:gd name="connsiteY0" fmla="*/ 0 h 2911952"/>
              <a:gd name="connsiteX1" fmla="*/ 2335490 w 2657525"/>
              <a:gd name="connsiteY1" fmla="*/ 332474 h 2911952"/>
              <a:gd name="connsiteX2" fmla="*/ 2415755 w 2657525"/>
              <a:gd name="connsiteY2" fmla="*/ 406880 h 2911952"/>
              <a:gd name="connsiteX3" fmla="*/ 2404446 w 2657525"/>
              <a:gd name="connsiteY3" fmla="*/ 419297 h 2911952"/>
              <a:gd name="connsiteX4" fmla="*/ 2140780 w 2657525"/>
              <a:gd name="connsiteY4" fmla="*/ 1152208 h 2911952"/>
              <a:gd name="connsiteX5" fmla="*/ 2649854 w 2657525"/>
              <a:gd name="connsiteY5" fmla="*/ 2107637 h 2911952"/>
              <a:gd name="connsiteX6" fmla="*/ 2657525 w 2657525"/>
              <a:gd name="connsiteY6" fmla="*/ 2112288 h 2911952"/>
              <a:gd name="connsiteX7" fmla="*/ 2592541 w 2657525"/>
              <a:gd name="connsiteY7" fmla="*/ 2129734 h 2911952"/>
              <a:gd name="connsiteX8" fmla="*/ 2021730 w 2657525"/>
              <a:gd name="connsiteY8" fmla="*/ 2725733 h 2911952"/>
              <a:gd name="connsiteX9" fmla="*/ 2006929 w 2657525"/>
              <a:gd name="connsiteY9" fmla="*/ 2785835 h 2911952"/>
              <a:gd name="connsiteX10" fmla="*/ 1983119 w 2657525"/>
              <a:gd name="connsiteY10" fmla="*/ 2797534 h 2911952"/>
              <a:gd name="connsiteX11" fmla="*/ 1427480 w 2657525"/>
              <a:gd name="connsiteY11" fmla="*/ 2911952 h 2911952"/>
              <a:gd name="connsiteX12" fmla="*/ 0 w 2657525"/>
              <a:gd name="connsiteY12" fmla="*/ 1455976 h 2911952"/>
              <a:gd name="connsiteX13" fmla="*/ 1427480 w 2657525"/>
              <a:gd name="connsiteY13" fmla="*/ 0 h 291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7525" h="2911952">
                <a:moveTo>
                  <a:pt x="1427480" y="0"/>
                </a:moveTo>
                <a:cubicBezTo>
                  <a:pt x="1772394" y="0"/>
                  <a:pt x="2088737" y="124771"/>
                  <a:pt x="2335490" y="332474"/>
                </a:cubicBezTo>
                <a:lnTo>
                  <a:pt x="2415755" y="406880"/>
                </a:lnTo>
                <a:lnTo>
                  <a:pt x="2404446" y="419297"/>
                </a:lnTo>
                <a:cubicBezTo>
                  <a:pt x="2239728" y="618466"/>
                  <a:pt x="2140780" y="873806"/>
                  <a:pt x="2140780" y="1152208"/>
                </a:cubicBezTo>
                <a:cubicBezTo>
                  <a:pt x="2140780" y="1549925"/>
                  <a:pt x="2342715" y="1900577"/>
                  <a:pt x="2649854" y="2107637"/>
                </a:cubicBezTo>
                <a:lnTo>
                  <a:pt x="2657525" y="2112288"/>
                </a:lnTo>
                <a:lnTo>
                  <a:pt x="2592541" y="2129734"/>
                </a:lnTo>
                <a:cubicBezTo>
                  <a:pt x="2320768" y="2217994"/>
                  <a:pt x="2106261" y="2441967"/>
                  <a:pt x="2021730" y="2725733"/>
                </a:cubicBezTo>
                <a:lnTo>
                  <a:pt x="2006929" y="2785835"/>
                </a:lnTo>
                <a:lnTo>
                  <a:pt x="1983119" y="2797534"/>
                </a:lnTo>
                <a:cubicBezTo>
                  <a:pt x="1812338" y="2871211"/>
                  <a:pt x="1624574" y="2911952"/>
                  <a:pt x="1427480" y="2911952"/>
                </a:cubicBezTo>
                <a:cubicBezTo>
                  <a:pt x="639105" y="2911952"/>
                  <a:pt x="0" y="2260089"/>
                  <a:pt x="0" y="1455976"/>
                </a:cubicBezTo>
                <a:cubicBezTo>
                  <a:pt x="0" y="651863"/>
                  <a:pt x="639105" y="0"/>
                  <a:pt x="1427480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3415789" y="2021840"/>
            <a:ext cx="2034325" cy="2299138"/>
          </a:xfrm>
          <a:custGeom>
            <a:avLst/>
            <a:gdLst>
              <a:gd name="connsiteX0" fmla="*/ 879675 w 2034325"/>
              <a:gd name="connsiteY0" fmla="*/ 0 h 2299138"/>
              <a:gd name="connsiteX1" fmla="*/ 2034325 w 2034325"/>
              <a:gd name="connsiteY1" fmla="*/ 1152208 h 2299138"/>
              <a:gd name="connsiteX2" fmla="*/ 997731 w 2034325"/>
              <a:gd name="connsiteY2" fmla="*/ 2298467 h 2299138"/>
              <a:gd name="connsiteX3" fmla="*/ 984426 w 2034325"/>
              <a:gd name="connsiteY3" fmla="*/ 2299138 h 2299138"/>
              <a:gd name="connsiteX4" fmla="*/ 920145 w 2034325"/>
              <a:gd name="connsiteY4" fmla="*/ 2243761 h 2299138"/>
              <a:gd name="connsiteX5" fmla="*/ 434880 w 2034325"/>
              <a:gd name="connsiteY5" fmla="*/ 2088992 h 2299138"/>
              <a:gd name="connsiteX6" fmla="*/ 346140 w 2034325"/>
              <a:gd name="connsiteY6" fmla="*/ 2093671 h 2299138"/>
              <a:gd name="connsiteX7" fmla="*/ 289227 w 2034325"/>
              <a:gd name="connsiteY7" fmla="*/ 2102740 h 2299138"/>
              <a:gd name="connsiteX8" fmla="*/ 327026 w 2034325"/>
              <a:gd name="connsiteY8" fmla="*/ 2022707 h 2299138"/>
              <a:gd name="connsiteX9" fmla="*/ 439205 w 2034325"/>
              <a:gd name="connsiteY9" fmla="*/ 1455976 h 2299138"/>
              <a:gd name="connsiteX10" fmla="*/ 21106 w 2034325"/>
              <a:gd name="connsiteY10" fmla="*/ 426446 h 2299138"/>
              <a:gd name="connsiteX11" fmla="*/ 0 w 2034325"/>
              <a:gd name="connsiteY11" fmla="*/ 406880 h 2299138"/>
              <a:gd name="connsiteX12" fmla="*/ 63214 w 2034325"/>
              <a:gd name="connsiteY12" fmla="*/ 337474 h 2299138"/>
              <a:gd name="connsiteX13" fmla="*/ 879675 w 2034325"/>
              <a:gd name="connsiteY13" fmla="*/ 0 h 229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4325" h="2299138">
                <a:moveTo>
                  <a:pt x="879675" y="0"/>
                </a:moveTo>
                <a:cubicBezTo>
                  <a:pt x="1517371" y="0"/>
                  <a:pt x="2034325" y="515861"/>
                  <a:pt x="2034325" y="1152208"/>
                </a:cubicBezTo>
                <a:cubicBezTo>
                  <a:pt x="2034325" y="1748783"/>
                  <a:pt x="1579971" y="2239463"/>
                  <a:pt x="997731" y="2298467"/>
                </a:cubicBezTo>
                <a:lnTo>
                  <a:pt x="984426" y="2299138"/>
                </a:lnTo>
                <a:lnTo>
                  <a:pt x="920145" y="2243761"/>
                </a:lnTo>
                <a:cubicBezTo>
                  <a:pt x="781624" y="2146048"/>
                  <a:pt x="614633" y="2088992"/>
                  <a:pt x="434880" y="2088992"/>
                </a:cubicBezTo>
                <a:cubicBezTo>
                  <a:pt x="404921" y="2088992"/>
                  <a:pt x="375317" y="2090577"/>
                  <a:pt x="346140" y="2093671"/>
                </a:cubicBezTo>
                <a:lnTo>
                  <a:pt x="289227" y="2102740"/>
                </a:lnTo>
                <a:lnTo>
                  <a:pt x="327026" y="2022707"/>
                </a:lnTo>
                <a:cubicBezTo>
                  <a:pt x="399261" y="1848517"/>
                  <a:pt x="439205" y="1657004"/>
                  <a:pt x="439205" y="1455976"/>
                </a:cubicBezTo>
                <a:cubicBezTo>
                  <a:pt x="439205" y="1053919"/>
                  <a:pt x="279429" y="689925"/>
                  <a:pt x="21106" y="426446"/>
                </a:cubicBezTo>
                <a:lnTo>
                  <a:pt x="0" y="406880"/>
                </a:lnTo>
                <a:lnTo>
                  <a:pt x="63214" y="337474"/>
                </a:lnTo>
                <a:cubicBezTo>
                  <a:pt x="272165" y="128965"/>
                  <a:pt x="560827" y="0"/>
                  <a:pt x="879675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3657560" y="4124581"/>
            <a:ext cx="47457" cy="29789"/>
          </a:xfrm>
          <a:custGeom>
            <a:avLst/>
            <a:gdLst>
              <a:gd name="connsiteX0" fmla="*/ 47457 w 47457"/>
              <a:gd name="connsiteY0" fmla="*/ 0 h 29789"/>
              <a:gd name="connsiteX1" fmla="*/ 33388 w 47457"/>
              <a:gd name="connsiteY1" fmla="*/ 29789 h 29789"/>
              <a:gd name="connsiteX2" fmla="*/ 0 w 47457"/>
              <a:gd name="connsiteY2" fmla="*/ 9548 h 29789"/>
              <a:gd name="connsiteX3" fmla="*/ 18193 w 47457"/>
              <a:gd name="connsiteY3" fmla="*/ 4663 h 29789"/>
              <a:gd name="connsiteX4" fmla="*/ 47457 w 47457"/>
              <a:gd name="connsiteY4" fmla="*/ 0 h 2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7" h="29789">
                <a:moveTo>
                  <a:pt x="47457" y="0"/>
                </a:moveTo>
                <a:lnTo>
                  <a:pt x="33388" y="29789"/>
                </a:lnTo>
                <a:lnTo>
                  <a:pt x="0" y="9548"/>
                </a:lnTo>
                <a:lnTo>
                  <a:pt x="18193" y="4663"/>
                </a:lnTo>
                <a:lnTo>
                  <a:pt x="47457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2982744" y="4154370"/>
            <a:ext cx="1735850" cy="1768911"/>
          </a:xfrm>
          <a:custGeom>
            <a:avLst/>
            <a:gdLst>
              <a:gd name="connsiteX0" fmla="*/ 708203 w 1735850"/>
              <a:gd name="connsiteY0" fmla="*/ 0 h 1768911"/>
              <a:gd name="connsiteX1" fmla="*/ 762345 w 1735850"/>
              <a:gd name="connsiteY1" fmla="*/ 32822 h 1768911"/>
              <a:gd name="connsiteX2" fmla="*/ 1312720 w 1735850"/>
              <a:gd name="connsiteY2" fmla="*/ 171887 h 1768911"/>
              <a:gd name="connsiteX3" fmla="*/ 1417471 w 1735850"/>
              <a:gd name="connsiteY3" fmla="*/ 166609 h 1768911"/>
              <a:gd name="connsiteX4" fmla="*/ 1481641 w 1735850"/>
              <a:gd name="connsiteY4" fmla="*/ 221890 h 1768911"/>
              <a:gd name="connsiteX5" fmla="*/ 1735850 w 1735850"/>
              <a:gd name="connsiteY5" fmla="*/ 862687 h 1768911"/>
              <a:gd name="connsiteX6" fmla="*/ 867925 w 1735850"/>
              <a:gd name="connsiteY6" fmla="*/ 1768911 h 1768911"/>
              <a:gd name="connsiteX7" fmla="*/ 0 w 1735850"/>
              <a:gd name="connsiteY7" fmla="*/ 862687 h 1768911"/>
              <a:gd name="connsiteX8" fmla="*/ 17633 w 1735850"/>
              <a:gd name="connsiteY8" fmla="*/ 680051 h 1768911"/>
              <a:gd name="connsiteX9" fmla="*/ 24219 w 1735850"/>
              <a:gd name="connsiteY9" fmla="*/ 653306 h 1768911"/>
              <a:gd name="connsiteX10" fmla="*/ 125192 w 1735850"/>
              <a:gd name="connsiteY10" fmla="*/ 603694 h 1768911"/>
              <a:gd name="connsiteX11" fmla="*/ 699961 w 1735850"/>
              <a:gd name="connsiteY11" fmla="*/ 17451 h 1768911"/>
              <a:gd name="connsiteX12" fmla="*/ 708203 w 1735850"/>
              <a:gd name="connsiteY12" fmla="*/ 0 h 176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5850" h="1768911">
                <a:moveTo>
                  <a:pt x="708203" y="0"/>
                </a:moveTo>
                <a:lnTo>
                  <a:pt x="762345" y="32822"/>
                </a:lnTo>
                <a:cubicBezTo>
                  <a:pt x="925951" y="121510"/>
                  <a:pt x="1113440" y="171887"/>
                  <a:pt x="1312720" y="171887"/>
                </a:cubicBezTo>
                <a:lnTo>
                  <a:pt x="1417471" y="166609"/>
                </a:lnTo>
                <a:lnTo>
                  <a:pt x="1481641" y="221890"/>
                </a:lnTo>
                <a:cubicBezTo>
                  <a:pt x="1638704" y="385884"/>
                  <a:pt x="1735850" y="612440"/>
                  <a:pt x="1735850" y="862687"/>
                </a:cubicBezTo>
                <a:cubicBezTo>
                  <a:pt x="1735850" y="1363181"/>
                  <a:pt x="1347267" y="1768911"/>
                  <a:pt x="867925" y="1768911"/>
                </a:cubicBezTo>
                <a:cubicBezTo>
                  <a:pt x="388583" y="1768911"/>
                  <a:pt x="0" y="1363181"/>
                  <a:pt x="0" y="862687"/>
                </a:cubicBezTo>
                <a:cubicBezTo>
                  <a:pt x="0" y="800125"/>
                  <a:pt x="6072" y="739044"/>
                  <a:pt x="17633" y="680051"/>
                </a:cubicBezTo>
                <a:lnTo>
                  <a:pt x="24219" y="653306"/>
                </a:lnTo>
                <a:lnTo>
                  <a:pt x="125192" y="603694"/>
                </a:lnTo>
                <a:cubicBezTo>
                  <a:pt x="367909" y="469211"/>
                  <a:pt x="568109" y="265014"/>
                  <a:pt x="699961" y="17451"/>
                </a:cubicBezTo>
                <a:lnTo>
                  <a:pt x="70820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30" idx="0"/>
          </p:cNvCxnSpPr>
          <p:nvPr/>
        </p:nvCxnSpPr>
        <p:spPr>
          <a:xfrm>
            <a:off x="2427514" y="2021840"/>
            <a:ext cx="23729" cy="1435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1"/>
          </p:cNvCxnSpPr>
          <p:nvPr/>
        </p:nvCxnSpPr>
        <p:spPr>
          <a:xfrm flipH="1" flipV="1">
            <a:off x="4373647" y="3171409"/>
            <a:ext cx="1076467" cy="2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6"/>
          </p:cNvCxnSpPr>
          <p:nvPr/>
        </p:nvCxnSpPr>
        <p:spPr>
          <a:xfrm flipV="1">
            <a:off x="3850669" y="5038825"/>
            <a:ext cx="0" cy="884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815694" y="2777548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694" y="2777548"/>
                <a:ext cx="188686" cy="392857"/>
              </a:xfrm>
              <a:prstGeom prst="rect">
                <a:avLst/>
              </a:prstGeom>
              <a:blipFill>
                <a:blip r:embed="rId2"/>
                <a:stretch>
                  <a:fillRect l="-48387" r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65332" y="5257762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332" y="5257762"/>
                <a:ext cx="188686" cy="392857"/>
              </a:xfrm>
              <a:prstGeom prst="rect">
                <a:avLst/>
              </a:prstGeom>
              <a:blipFill>
                <a:blip r:embed="rId3"/>
                <a:stretch>
                  <a:fillRect l="-48387" r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2178377" y="2537644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377" y="2537644"/>
                <a:ext cx="188686" cy="392857"/>
              </a:xfrm>
              <a:prstGeom prst="rect">
                <a:avLst/>
              </a:prstGeom>
              <a:blipFill>
                <a:blip r:embed="rId4"/>
                <a:stretch>
                  <a:fillRect l="-45161" r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3936223" y="4676258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223" y="4676258"/>
                <a:ext cx="188686" cy="392857"/>
              </a:xfrm>
              <a:prstGeom prst="rect">
                <a:avLst/>
              </a:prstGeom>
              <a:blipFill>
                <a:blip r:embed="rId5"/>
                <a:stretch>
                  <a:fillRect l="-48387" r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4181274" y="2793735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274" y="2793735"/>
                <a:ext cx="188686" cy="392857"/>
              </a:xfrm>
              <a:prstGeom prst="rect">
                <a:avLst/>
              </a:prstGeom>
              <a:blipFill>
                <a:blip r:embed="rId6"/>
                <a:stretch>
                  <a:fillRect l="-51613" r="-16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195684" y="3342861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84" y="3342861"/>
                <a:ext cx="188686" cy="392857"/>
              </a:xfrm>
              <a:prstGeom prst="rect">
                <a:avLst/>
              </a:prstGeom>
              <a:blipFill>
                <a:blip r:embed="rId7"/>
                <a:stretch>
                  <a:fillRect l="-48387" r="-16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6270008" y="1563566"/>
                <a:ext cx="5329068" cy="489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待测节点与测量节点之间的距离：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2, 3, 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令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展开后化简：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解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𝐴𝑋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008" y="1563566"/>
                <a:ext cx="5329068" cy="4893455"/>
              </a:xfrm>
              <a:prstGeom prst="rect">
                <a:avLst/>
              </a:prstGeom>
              <a:blipFill>
                <a:blip r:embed="rId8"/>
                <a:stretch>
                  <a:fillRect l="-1030" t="-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61187" y="641180"/>
                <a:ext cx="50926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分别是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待测节点和测量节点的坐标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是待测节点到测量节点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的距离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187" y="641180"/>
                <a:ext cx="5092613" cy="646331"/>
              </a:xfrm>
              <a:prstGeom prst="rect">
                <a:avLst/>
              </a:prstGeom>
              <a:blipFill>
                <a:blip r:embed="rId9"/>
                <a:stretch>
                  <a:fillRect t="-4717" r="-35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2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TOA(Time of Arrival)</a:t>
            </a:r>
            <a:endParaRPr lang="zh-CN" altLang="en-US" dirty="0"/>
          </a:p>
        </p:txBody>
      </p:sp>
      <p:sp>
        <p:nvSpPr>
          <p:cNvPr id="33" name="任意多边形 32"/>
          <p:cNvSpPr/>
          <p:nvPr/>
        </p:nvSpPr>
        <p:spPr>
          <a:xfrm>
            <a:off x="3140814" y="2428720"/>
            <a:ext cx="714180" cy="1705408"/>
          </a:xfrm>
          <a:custGeom>
            <a:avLst/>
            <a:gdLst>
              <a:gd name="connsiteX0" fmla="*/ 274975 w 714180"/>
              <a:gd name="connsiteY0" fmla="*/ 0 h 1705408"/>
              <a:gd name="connsiteX1" fmla="*/ 296081 w 714180"/>
              <a:gd name="connsiteY1" fmla="*/ 19566 h 1705408"/>
              <a:gd name="connsiteX2" fmla="*/ 714180 w 714180"/>
              <a:gd name="connsiteY2" fmla="*/ 1049096 h 1705408"/>
              <a:gd name="connsiteX3" fmla="*/ 602001 w 714180"/>
              <a:gd name="connsiteY3" fmla="*/ 1615827 h 1705408"/>
              <a:gd name="connsiteX4" fmla="*/ 564202 w 714180"/>
              <a:gd name="connsiteY4" fmla="*/ 1695860 h 1705408"/>
              <a:gd name="connsiteX5" fmla="*/ 534938 w 714180"/>
              <a:gd name="connsiteY5" fmla="*/ 1700523 h 1705408"/>
              <a:gd name="connsiteX6" fmla="*/ 516745 w 714180"/>
              <a:gd name="connsiteY6" fmla="*/ 1705408 h 1705408"/>
              <a:gd name="connsiteX7" fmla="*/ 509074 w 714180"/>
              <a:gd name="connsiteY7" fmla="*/ 1700757 h 1705408"/>
              <a:gd name="connsiteX8" fmla="*/ 0 w 714180"/>
              <a:gd name="connsiteY8" fmla="*/ 745328 h 1705408"/>
              <a:gd name="connsiteX9" fmla="*/ 263666 w 714180"/>
              <a:gd name="connsiteY9" fmla="*/ 12417 h 1705408"/>
              <a:gd name="connsiteX10" fmla="*/ 274975 w 714180"/>
              <a:gd name="connsiteY10" fmla="*/ 0 h 170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180" h="1705408">
                <a:moveTo>
                  <a:pt x="274975" y="0"/>
                </a:moveTo>
                <a:lnTo>
                  <a:pt x="296081" y="19566"/>
                </a:lnTo>
                <a:cubicBezTo>
                  <a:pt x="554404" y="283045"/>
                  <a:pt x="714180" y="647039"/>
                  <a:pt x="714180" y="1049096"/>
                </a:cubicBezTo>
                <a:cubicBezTo>
                  <a:pt x="714180" y="1250124"/>
                  <a:pt x="674236" y="1441637"/>
                  <a:pt x="602001" y="1615827"/>
                </a:cubicBezTo>
                <a:lnTo>
                  <a:pt x="564202" y="1695860"/>
                </a:lnTo>
                <a:lnTo>
                  <a:pt x="534938" y="1700523"/>
                </a:lnTo>
                <a:lnTo>
                  <a:pt x="516745" y="1705408"/>
                </a:lnTo>
                <a:lnTo>
                  <a:pt x="509074" y="1700757"/>
                </a:lnTo>
                <a:cubicBezTo>
                  <a:pt x="201935" y="1493697"/>
                  <a:pt x="0" y="1143045"/>
                  <a:pt x="0" y="745328"/>
                </a:cubicBezTo>
                <a:cubicBezTo>
                  <a:pt x="0" y="466926"/>
                  <a:pt x="98948" y="211586"/>
                  <a:pt x="263666" y="12417"/>
                </a:cubicBezTo>
                <a:lnTo>
                  <a:pt x="27497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3690947" y="4110832"/>
            <a:ext cx="709268" cy="215424"/>
          </a:xfrm>
          <a:custGeom>
            <a:avLst/>
            <a:gdLst>
              <a:gd name="connsiteX0" fmla="*/ 159722 w 709268"/>
              <a:gd name="connsiteY0" fmla="*/ 0 h 215424"/>
              <a:gd name="connsiteX1" fmla="*/ 644987 w 709268"/>
              <a:gd name="connsiteY1" fmla="*/ 154769 h 215424"/>
              <a:gd name="connsiteX2" fmla="*/ 709268 w 709268"/>
              <a:gd name="connsiteY2" fmla="*/ 210146 h 215424"/>
              <a:gd name="connsiteX3" fmla="*/ 604517 w 709268"/>
              <a:gd name="connsiteY3" fmla="*/ 215424 h 215424"/>
              <a:gd name="connsiteX4" fmla="*/ 54142 w 709268"/>
              <a:gd name="connsiteY4" fmla="*/ 76359 h 215424"/>
              <a:gd name="connsiteX5" fmla="*/ 0 w 709268"/>
              <a:gd name="connsiteY5" fmla="*/ 43537 h 215424"/>
              <a:gd name="connsiteX6" fmla="*/ 14069 w 709268"/>
              <a:gd name="connsiteY6" fmla="*/ 13748 h 215424"/>
              <a:gd name="connsiteX7" fmla="*/ 70982 w 709268"/>
              <a:gd name="connsiteY7" fmla="*/ 4679 h 215424"/>
              <a:gd name="connsiteX8" fmla="*/ 159722 w 709268"/>
              <a:gd name="connsiteY8" fmla="*/ 0 h 21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268" h="215424">
                <a:moveTo>
                  <a:pt x="159722" y="0"/>
                </a:moveTo>
                <a:cubicBezTo>
                  <a:pt x="339475" y="0"/>
                  <a:pt x="506466" y="57056"/>
                  <a:pt x="644987" y="154769"/>
                </a:cubicBezTo>
                <a:lnTo>
                  <a:pt x="709268" y="210146"/>
                </a:lnTo>
                <a:lnTo>
                  <a:pt x="604517" y="215424"/>
                </a:lnTo>
                <a:cubicBezTo>
                  <a:pt x="405237" y="215424"/>
                  <a:pt x="217748" y="165047"/>
                  <a:pt x="54142" y="76359"/>
                </a:cubicBezTo>
                <a:lnTo>
                  <a:pt x="0" y="43537"/>
                </a:lnTo>
                <a:lnTo>
                  <a:pt x="14069" y="13748"/>
                </a:lnTo>
                <a:lnTo>
                  <a:pt x="70982" y="4679"/>
                </a:lnTo>
                <a:cubicBezTo>
                  <a:pt x="100159" y="1585"/>
                  <a:pt x="129763" y="0"/>
                  <a:pt x="159722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3006963" y="4134129"/>
            <a:ext cx="683984" cy="673547"/>
          </a:xfrm>
          <a:custGeom>
            <a:avLst/>
            <a:gdLst>
              <a:gd name="connsiteX0" fmla="*/ 650596 w 683984"/>
              <a:gd name="connsiteY0" fmla="*/ 0 h 673547"/>
              <a:gd name="connsiteX1" fmla="*/ 683984 w 683984"/>
              <a:gd name="connsiteY1" fmla="*/ 20241 h 673547"/>
              <a:gd name="connsiteX2" fmla="*/ 675742 w 683984"/>
              <a:gd name="connsiteY2" fmla="*/ 37692 h 673547"/>
              <a:gd name="connsiteX3" fmla="*/ 100973 w 683984"/>
              <a:gd name="connsiteY3" fmla="*/ 623935 h 673547"/>
              <a:gd name="connsiteX4" fmla="*/ 0 w 683984"/>
              <a:gd name="connsiteY4" fmla="*/ 673547 h 673547"/>
              <a:gd name="connsiteX5" fmla="*/ 14801 w 683984"/>
              <a:gd name="connsiteY5" fmla="*/ 613445 h 673547"/>
              <a:gd name="connsiteX6" fmla="*/ 585612 w 683984"/>
              <a:gd name="connsiteY6" fmla="*/ 17446 h 673547"/>
              <a:gd name="connsiteX7" fmla="*/ 650596 w 683984"/>
              <a:gd name="connsiteY7" fmla="*/ 0 h 67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3984" h="673547">
                <a:moveTo>
                  <a:pt x="650596" y="0"/>
                </a:moveTo>
                <a:lnTo>
                  <a:pt x="683984" y="20241"/>
                </a:lnTo>
                <a:lnTo>
                  <a:pt x="675742" y="37692"/>
                </a:lnTo>
                <a:cubicBezTo>
                  <a:pt x="543890" y="285255"/>
                  <a:pt x="343690" y="489452"/>
                  <a:pt x="100973" y="623935"/>
                </a:cubicBezTo>
                <a:lnTo>
                  <a:pt x="0" y="673547"/>
                </a:lnTo>
                <a:lnTo>
                  <a:pt x="14801" y="613445"/>
                </a:lnTo>
                <a:cubicBezTo>
                  <a:pt x="99332" y="329679"/>
                  <a:pt x="313839" y="105706"/>
                  <a:pt x="585612" y="17446"/>
                </a:cubicBezTo>
                <a:lnTo>
                  <a:pt x="65059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00034" y="2021840"/>
            <a:ext cx="2657525" cy="2911952"/>
          </a:xfrm>
          <a:custGeom>
            <a:avLst/>
            <a:gdLst>
              <a:gd name="connsiteX0" fmla="*/ 1427480 w 2657525"/>
              <a:gd name="connsiteY0" fmla="*/ 0 h 2911952"/>
              <a:gd name="connsiteX1" fmla="*/ 2335490 w 2657525"/>
              <a:gd name="connsiteY1" fmla="*/ 332474 h 2911952"/>
              <a:gd name="connsiteX2" fmla="*/ 2415755 w 2657525"/>
              <a:gd name="connsiteY2" fmla="*/ 406880 h 2911952"/>
              <a:gd name="connsiteX3" fmla="*/ 2404446 w 2657525"/>
              <a:gd name="connsiteY3" fmla="*/ 419297 h 2911952"/>
              <a:gd name="connsiteX4" fmla="*/ 2140780 w 2657525"/>
              <a:gd name="connsiteY4" fmla="*/ 1152208 h 2911952"/>
              <a:gd name="connsiteX5" fmla="*/ 2649854 w 2657525"/>
              <a:gd name="connsiteY5" fmla="*/ 2107637 h 2911952"/>
              <a:gd name="connsiteX6" fmla="*/ 2657525 w 2657525"/>
              <a:gd name="connsiteY6" fmla="*/ 2112288 h 2911952"/>
              <a:gd name="connsiteX7" fmla="*/ 2592541 w 2657525"/>
              <a:gd name="connsiteY7" fmla="*/ 2129734 h 2911952"/>
              <a:gd name="connsiteX8" fmla="*/ 2021730 w 2657525"/>
              <a:gd name="connsiteY8" fmla="*/ 2725733 h 2911952"/>
              <a:gd name="connsiteX9" fmla="*/ 2006929 w 2657525"/>
              <a:gd name="connsiteY9" fmla="*/ 2785835 h 2911952"/>
              <a:gd name="connsiteX10" fmla="*/ 1983119 w 2657525"/>
              <a:gd name="connsiteY10" fmla="*/ 2797534 h 2911952"/>
              <a:gd name="connsiteX11" fmla="*/ 1427480 w 2657525"/>
              <a:gd name="connsiteY11" fmla="*/ 2911952 h 2911952"/>
              <a:gd name="connsiteX12" fmla="*/ 0 w 2657525"/>
              <a:gd name="connsiteY12" fmla="*/ 1455976 h 2911952"/>
              <a:gd name="connsiteX13" fmla="*/ 1427480 w 2657525"/>
              <a:gd name="connsiteY13" fmla="*/ 0 h 291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7525" h="2911952">
                <a:moveTo>
                  <a:pt x="1427480" y="0"/>
                </a:moveTo>
                <a:cubicBezTo>
                  <a:pt x="1772394" y="0"/>
                  <a:pt x="2088737" y="124771"/>
                  <a:pt x="2335490" y="332474"/>
                </a:cubicBezTo>
                <a:lnTo>
                  <a:pt x="2415755" y="406880"/>
                </a:lnTo>
                <a:lnTo>
                  <a:pt x="2404446" y="419297"/>
                </a:lnTo>
                <a:cubicBezTo>
                  <a:pt x="2239728" y="618466"/>
                  <a:pt x="2140780" y="873806"/>
                  <a:pt x="2140780" y="1152208"/>
                </a:cubicBezTo>
                <a:cubicBezTo>
                  <a:pt x="2140780" y="1549925"/>
                  <a:pt x="2342715" y="1900577"/>
                  <a:pt x="2649854" y="2107637"/>
                </a:cubicBezTo>
                <a:lnTo>
                  <a:pt x="2657525" y="2112288"/>
                </a:lnTo>
                <a:lnTo>
                  <a:pt x="2592541" y="2129734"/>
                </a:lnTo>
                <a:cubicBezTo>
                  <a:pt x="2320768" y="2217994"/>
                  <a:pt x="2106261" y="2441967"/>
                  <a:pt x="2021730" y="2725733"/>
                </a:cubicBezTo>
                <a:lnTo>
                  <a:pt x="2006929" y="2785835"/>
                </a:lnTo>
                <a:lnTo>
                  <a:pt x="1983119" y="2797534"/>
                </a:lnTo>
                <a:cubicBezTo>
                  <a:pt x="1812338" y="2871211"/>
                  <a:pt x="1624574" y="2911952"/>
                  <a:pt x="1427480" y="2911952"/>
                </a:cubicBezTo>
                <a:cubicBezTo>
                  <a:pt x="639105" y="2911952"/>
                  <a:pt x="0" y="2260089"/>
                  <a:pt x="0" y="1455976"/>
                </a:cubicBezTo>
                <a:cubicBezTo>
                  <a:pt x="0" y="651863"/>
                  <a:pt x="639105" y="0"/>
                  <a:pt x="1427480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3415789" y="2021840"/>
            <a:ext cx="2034325" cy="2299138"/>
          </a:xfrm>
          <a:custGeom>
            <a:avLst/>
            <a:gdLst>
              <a:gd name="connsiteX0" fmla="*/ 879675 w 2034325"/>
              <a:gd name="connsiteY0" fmla="*/ 0 h 2299138"/>
              <a:gd name="connsiteX1" fmla="*/ 2034325 w 2034325"/>
              <a:gd name="connsiteY1" fmla="*/ 1152208 h 2299138"/>
              <a:gd name="connsiteX2" fmla="*/ 997731 w 2034325"/>
              <a:gd name="connsiteY2" fmla="*/ 2298467 h 2299138"/>
              <a:gd name="connsiteX3" fmla="*/ 984426 w 2034325"/>
              <a:gd name="connsiteY3" fmla="*/ 2299138 h 2299138"/>
              <a:gd name="connsiteX4" fmla="*/ 920145 w 2034325"/>
              <a:gd name="connsiteY4" fmla="*/ 2243761 h 2299138"/>
              <a:gd name="connsiteX5" fmla="*/ 434880 w 2034325"/>
              <a:gd name="connsiteY5" fmla="*/ 2088992 h 2299138"/>
              <a:gd name="connsiteX6" fmla="*/ 346140 w 2034325"/>
              <a:gd name="connsiteY6" fmla="*/ 2093671 h 2299138"/>
              <a:gd name="connsiteX7" fmla="*/ 289227 w 2034325"/>
              <a:gd name="connsiteY7" fmla="*/ 2102740 h 2299138"/>
              <a:gd name="connsiteX8" fmla="*/ 327026 w 2034325"/>
              <a:gd name="connsiteY8" fmla="*/ 2022707 h 2299138"/>
              <a:gd name="connsiteX9" fmla="*/ 439205 w 2034325"/>
              <a:gd name="connsiteY9" fmla="*/ 1455976 h 2299138"/>
              <a:gd name="connsiteX10" fmla="*/ 21106 w 2034325"/>
              <a:gd name="connsiteY10" fmla="*/ 426446 h 2299138"/>
              <a:gd name="connsiteX11" fmla="*/ 0 w 2034325"/>
              <a:gd name="connsiteY11" fmla="*/ 406880 h 2299138"/>
              <a:gd name="connsiteX12" fmla="*/ 63214 w 2034325"/>
              <a:gd name="connsiteY12" fmla="*/ 337474 h 2299138"/>
              <a:gd name="connsiteX13" fmla="*/ 879675 w 2034325"/>
              <a:gd name="connsiteY13" fmla="*/ 0 h 229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4325" h="2299138">
                <a:moveTo>
                  <a:pt x="879675" y="0"/>
                </a:moveTo>
                <a:cubicBezTo>
                  <a:pt x="1517371" y="0"/>
                  <a:pt x="2034325" y="515861"/>
                  <a:pt x="2034325" y="1152208"/>
                </a:cubicBezTo>
                <a:cubicBezTo>
                  <a:pt x="2034325" y="1748783"/>
                  <a:pt x="1579971" y="2239463"/>
                  <a:pt x="997731" y="2298467"/>
                </a:cubicBezTo>
                <a:lnTo>
                  <a:pt x="984426" y="2299138"/>
                </a:lnTo>
                <a:lnTo>
                  <a:pt x="920145" y="2243761"/>
                </a:lnTo>
                <a:cubicBezTo>
                  <a:pt x="781624" y="2146048"/>
                  <a:pt x="614633" y="2088992"/>
                  <a:pt x="434880" y="2088992"/>
                </a:cubicBezTo>
                <a:cubicBezTo>
                  <a:pt x="404921" y="2088992"/>
                  <a:pt x="375317" y="2090577"/>
                  <a:pt x="346140" y="2093671"/>
                </a:cubicBezTo>
                <a:lnTo>
                  <a:pt x="289227" y="2102740"/>
                </a:lnTo>
                <a:lnTo>
                  <a:pt x="327026" y="2022707"/>
                </a:lnTo>
                <a:cubicBezTo>
                  <a:pt x="399261" y="1848517"/>
                  <a:pt x="439205" y="1657004"/>
                  <a:pt x="439205" y="1455976"/>
                </a:cubicBezTo>
                <a:cubicBezTo>
                  <a:pt x="439205" y="1053919"/>
                  <a:pt x="279429" y="689925"/>
                  <a:pt x="21106" y="426446"/>
                </a:cubicBezTo>
                <a:lnTo>
                  <a:pt x="0" y="406880"/>
                </a:lnTo>
                <a:lnTo>
                  <a:pt x="63214" y="337474"/>
                </a:lnTo>
                <a:cubicBezTo>
                  <a:pt x="272165" y="128965"/>
                  <a:pt x="560827" y="0"/>
                  <a:pt x="879675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3657560" y="4124581"/>
            <a:ext cx="47457" cy="29789"/>
          </a:xfrm>
          <a:custGeom>
            <a:avLst/>
            <a:gdLst>
              <a:gd name="connsiteX0" fmla="*/ 47457 w 47457"/>
              <a:gd name="connsiteY0" fmla="*/ 0 h 29789"/>
              <a:gd name="connsiteX1" fmla="*/ 33388 w 47457"/>
              <a:gd name="connsiteY1" fmla="*/ 29789 h 29789"/>
              <a:gd name="connsiteX2" fmla="*/ 0 w 47457"/>
              <a:gd name="connsiteY2" fmla="*/ 9548 h 29789"/>
              <a:gd name="connsiteX3" fmla="*/ 18193 w 47457"/>
              <a:gd name="connsiteY3" fmla="*/ 4663 h 29789"/>
              <a:gd name="connsiteX4" fmla="*/ 47457 w 47457"/>
              <a:gd name="connsiteY4" fmla="*/ 0 h 2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7" h="29789">
                <a:moveTo>
                  <a:pt x="47457" y="0"/>
                </a:moveTo>
                <a:lnTo>
                  <a:pt x="33388" y="29789"/>
                </a:lnTo>
                <a:lnTo>
                  <a:pt x="0" y="9548"/>
                </a:lnTo>
                <a:lnTo>
                  <a:pt x="18193" y="4663"/>
                </a:lnTo>
                <a:lnTo>
                  <a:pt x="47457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2982744" y="4154370"/>
            <a:ext cx="1735850" cy="1768911"/>
          </a:xfrm>
          <a:custGeom>
            <a:avLst/>
            <a:gdLst>
              <a:gd name="connsiteX0" fmla="*/ 708203 w 1735850"/>
              <a:gd name="connsiteY0" fmla="*/ 0 h 1768911"/>
              <a:gd name="connsiteX1" fmla="*/ 762345 w 1735850"/>
              <a:gd name="connsiteY1" fmla="*/ 32822 h 1768911"/>
              <a:gd name="connsiteX2" fmla="*/ 1312720 w 1735850"/>
              <a:gd name="connsiteY2" fmla="*/ 171887 h 1768911"/>
              <a:gd name="connsiteX3" fmla="*/ 1417471 w 1735850"/>
              <a:gd name="connsiteY3" fmla="*/ 166609 h 1768911"/>
              <a:gd name="connsiteX4" fmla="*/ 1481641 w 1735850"/>
              <a:gd name="connsiteY4" fmla="*/ 221890 h 1768911"/>
              <a:gd name="connsiteX5" fmla="*/ 1735850 w 1735850"/>
              <a:gd name="connsiteY5" fmla="*/ 862687 h 1768911"/>
              <a:gd name="connsiteX6" fmla="*/ 867925 w 1735850"/>
              <a:gd name="connsiteY6" fmla="*/ 1768911 h 1768911"/>
              <a:gd name="connsiteX7" fmla="*/ 0 w 1735850"/>
              <a:gd name="connsiteY7" fmla="*/ 862687 h 1768911"/>
              <a:gd name="connsiteX8" fmla="*/ 17633 w 1735850"/>
              <a:gd name="connsiteY8" fmla="*/ 680051 h 1768911"/>
              <a:gd name="connsiteX9" fmla="*/ 24219 w 1735850"/>
              <a:gd name="connsiteY9" fmla="*/ 653306 h 1768911"/>
              <a:gd name="connsiteX10" fmla="*/ 125192 w 1735850"/>
              <a:gd name="connsiteY10" fmla="*/ 603694 h 1768911"/>
              <a:gd name="connsiteX11" fmla="*/ 699961 w 1735850"/>
              <a:gd name="connsiteY11" fmla="*/ 17451 h 1768911"/>
              <a:gd name="connsiteX12" fmla="*/ 708203 w 1735850"/>
              <a:gd name="connsiteY12" fmla="*/ 0 h 176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5850" h="1768911">
                <a:moveTo>
                  <a:pt x="708203" y="0"/>
                </a:moveTo>
                <a:lnTo>
                  <a:pt x="762345" y="32822"/>
                </a:lnTo>
                <a:cubicBezTo>
                  <a:pt x="925951" y="121510"/>
                  <a:pt x="1113440" y="171887"/>
                  <a:pt x="1312720" y="171887"/>
                </a:cubicBezTo>
                <a:lnTo>
                  <a:pt x="1417471" y="166609"/>
                </a:lnTo>
                <a:lnTo>
                  <a:pt x="1481641" y="221890"/>
                </a:lnTo>
                <a:cubicBezTo>
                  <a:pt x="1638704" y="385884"/>
                  <a:pt x="1735850" y="612440"/>
                  <a:pt x="1735850" y="862687"/>
                </a:cubicBezTo>
                <a:cubicBezTo>
                  <a:pt x="1735850" y="1363181"/>
                  <a:pt x="1347267" y="1768911"/>
                  <a:pt x="867925" y="1768911"/>
                </a:cubicBezTo>
                <a:cubicBezTo>
                  <a:pt x="388583" y="1768911"/>
                  <a:pt x="0" y="1363181"/>
                  <a:pt x="0" y="862687"/>
                </a:cubicBezTo>
                <a:cubicBezTo>
                  <a:pt x="0" y="800125"/>
                  <a:pt x="6072" y="739044"/>
                  <a:pt x="17633" y="680051"/>
                </a:cubicBezTo>
                <a:lnTo>
                  <a:pt x="24219" y="653306"/>
                </a:lnTo>
                <a:lnTo>
                  <a:pt x="125192" y="603694"/>
                </a:lnTo>
                <a:cubicBezTo>
                  <a:pt x="367909" y="469211"/>
                  <a:pt x="568109" y="265014"/>
                  <a:pt x="699961" y="17451"/>
                </a:cubicBezTo>
                <a:lnTo>
                  <a:pt x="70820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30" idx="0"/>
          </p:cNvCxnSpPr>
          <p:nvPr/>
        </p:nvCxnSpPr>
        <p:spPr>
          <a:xfrm>
            <a:off x="2427514" y="2021840"/>
            <a:ext cx="23729" cy="1435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1"/>
          </p:cNvCxnSpPr>
          <p:nvPr/>
        </p:nvCxnSpPr>
        <p:spPr>
          <a:xfrm flipH="1" flipV="1">
            <a:off x="4373647" y="3171409"/>
            <a:ext cx="1076467" cy="2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6"/>
          </p:cNvCxnSpPr>
          <p:nvPr/>
        </p:nvCxnSpPr>
        <p:spPr>
          <a:xfrm flipV="1">
            <a:off x="3850669" y="5038825"/>
            <a:ext cx="0" cy="884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815694" y="2777548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694" y="2777548"/>
                <a:ext cx="188686" cy="392857"/>
              </a:xfrm>
              <a:prstGeom prst="rect">
                <a:avLst/>
              </a:prstGeom>
              <a:blipFill>
                <a:blip r:embed="rId2"/>
                <a:stretch>
                  <a:fillRect l="-48387" r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65332" y="5257762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332" y="5257762"/>
                <a:ext cx="188686" cy="392857"/>
              </a:xfrm>
              <a:prstGeom prst="rect">
                <a:avLst/>
              </a:prstGeom>
              <a:blipFill>
                <a:blip r:embed="rId3"/>
                <a:stretch>
                  <a:fillRect l="-48387" r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2178377" y="2537644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377" y="2537644"/>
                <a:ext cx="188686" cy="392857"/>
              </a:xfrm>
              <a:prstGeom prst="rect">
                <a:avLst/>
              </a:prstGeom>
              <a:blipFill>
                <a:blip r:embed="rId4"/>
                <a:stretch>
                  <a:fillRect l="-45161" r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3936223" y="4676258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223" y="4676258"/>
                <a:ext cx="188686" cy="392857"/>
              </a:xfrm>
              <a:prstGeom prst="rect">
                <a:avLst/>
              </a:prstGeom>
              <a:blipFill>
                <a:blip r:embed="rId5"/>
                <a:stretch>
                  <a:fillRect l="-48387" r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4181274" y="2793735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274" y="2793735"/>
                <a:ext cx="188686" cy="392857"/>
              </a:xfrm>
              <a:prstGeom prst="rect">
                <a:avLst/>
              </a:prstGeom>
              <a:blipFill>
                <a:blip r:embed="rId6"/>
                <a:stretch>
                  <a:fillRect l="-51613" r="-16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195684" y="3342861"/>
                <a:ext cx="188686" cy="3928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84" y="3342861"/>
                <a:ext cx="188686" cy="392857"/>
              </a:xfrm>
              <a:prstGeom prst="rect">
                <a:avLst/>
              </a:prstGeom>
              <a:blipFill>
                <a:blip r:embed="rId7"/>
                <a:stretch>
                  <a:fillRect l="-48387" r="-16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6024732" y="2206793"/>
            <a:ext cx="5329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弊端：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无线电波的传播速度必须已知；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假设无线电波沿着最短路径传播，有</a:t>
            </a:r>
            <a:r>
              <a:rPr lang="zh-CN" altLang="en-US" dirty="0" smtClean="0">
                <a:solidFill>
                  <a:srgbClr val="FF0000"/>
                </a:solidFill>
              </a:rPr>
              <a:t>多径干扰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对发送端和接收端的</a:t>
            </a:r>
            <a:r>
              <a:rPr lang="zh-CN" altLang="en-US" dirty="0" smtClean="0">
                <a:solidFill>
                  <a:srgbClr val="FF0000"/>
                </a:solidFill>
              </a:rPr>
              <a:t>时钟同步要求严格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TDOA(Time Difference of Arrival)</a:t>
            </a:r>
          </a:p>
          <a:p>
            <a:r>
              <a:rPr lang="zh-CN" altLang="en-US" dirty="0" smtClean="0"/>
              <a:t>计算</a:t>
            </a:r>
            <a:r>
              <a:rPr lang="zh-CN" altLang="en-US" dirty="0"/>
              <a:t>到达</a:t>
            </a:r>
            <a:r>
              <a:rPr lang="zh-CN" altLang="en-US" dirty="0" smtClean="0"/>
              <a:t>时间差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08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TDOA(Time Difference of Arrival)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45" y="1866295"/>
            <a:ext cx="4699312" cy="38029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17921" y="186629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绝对时间难测量，所以测量</a:t>
            </a:r>
            <a:r>
              <a:rPr lang="zh-CN" altLang="en-US" dirty="0" smtClean="0">
                <a:solidFill>
                  <a:srgbClr val="FF0000"/>
                </a:solidFill>
              </a:rPr>
              <a:t>绝对时间差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7921" y="2577224"/>
            <a:ext cx="5545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绝对时间差的测量方式有两种：</a:t>
            </a:r>
            <a:endParaRPr lang="en-US" altLang="zh-CN" dirty="0" smtClean="0"/>
          </a:p>
          <a:p>
            <a:r>
              <a:rPr lang="en-US" altLang="zh-CN" dirty="0" smtClean="0"/>
              <a:t>ⅰ.</a:t>
            </a:r>
            <a:r>
              <a:rPr lang="zh-CN" altLang="en-US" smtClean="0"/>
              <a:t>直接将绝对时间作</a:t>
            </a:r>
            <a:r>
              <a:rPr lang="zh-CN" altLang="en-US" dirty="0" smtClean="0"/>
              <a:t>差得到</a:t>
            </a:r>
            <a:r>
              <a:rPr lang="en-US" altLang="zh-CN" dirty="0" smtClean="0"/>
              <a:t>Time Difference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ⅱ.</a:t>
            </a:r>
            <a:r>
              <a:rPr lang="zh-CN" altLang="en-US" dirty="0" smtClean="0"/>
              <a:t>利用测量节点接收到的信号的相关性（比如相位）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来计算</a:t>
            </a:r>
            <a:r>
              <a:rPr lang="en-US" altLang="zh-CN" dirty="0"/>
              <a:t>Time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17921" y="4119150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缺陷：</a:t>
            </a:r>
            <a:endParaRPr lang="en-US" altLang="zh-CN" dirty="0" smtClean="0"/>
          </a:p>
          <a:p>
            <a:r>
              <a:rPr lang="zh-CN" altLang="en-US" dirty="0"/>
              <a:t>增加</a:t>
            </a:r>
            <a:r>
              <a:rPr lang="zh-CN" altLang="en-US" dirty="0" smtClean="0"/>
              <a:t>了数据处理的成本，而且实现的复杂度更高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0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AOA(Angle of Arrival)</a:t>
            </a:r>
            <a:endParaRPr lang="zh-CN" altLang="en-US" dirty="0"/>
          </a:p>
        </p:txBody>
      </p:sp>
      <p:sp>
        <p:nvSpPr>
          <p:cNvPr id="8" name="流程图: 接点 7"/>
          <p:cNvSpPr/>
          <p:nvPr/>
        </p:nvSpPr>
        <p:spPr>
          <a:xfrm flipH="1" flipV="1">
            <a:off x="1042992" y="5040361"/>
            <a:ext cx="46800" cy="46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/>
          <p:cNvSpPr/>
          <p:nvPr/>
        </p:nvSpPr>
        <p:spPr>
          <a:xfrm flipV="1">
            <a:off x="3873632" y="5040361"/>
            <a:ext cx="46800" cy="46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 flipV="1">
            <a:off x="1709552" y="2479040"/>
            <a:ext cx="46800" cy="46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0"/>
            <a:endCxn id="8" idx="4"/>
          </p:cNvCxnSpPr>
          <p:nvPr/>
        </p:nvCxnSpPr>
        <p:spPr>
          <a:xfrm flipH="1">
            <a:off x="1066392" y="2525840"/>
            <a:ext cx="666560" cy="251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6"/>
            <a:endCxn id="9" idx="7"/>
          </p:cNvCxnSpPr>
          <p:nvPr/>
        </p:nvCxnSpPr>
        <p:spPr>
          <a:xfrm>
            <a:off x="1756352" y="2502440"/>
            <a:ext cx="2157226" cy="257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7"/>
          </p:cNvCxnSpPr>
          <p:nvPr/>
        </p:nvCxnSpPr>
        <p:spPr>
          <a:xfrm>
            <a:off x="1049846" y="5080307"/>
            <a:ext cx="4148586" cy="6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弧形 17"/>
          <p:cNvSpPr/>
          <p:nvPr/>
        </p:nvSpPr>
        <p:spPr>
          <a:xfrm>
            <a:off x="886592" y="4838241"/>
            <a:ext cx="491680" cy="48559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1506352" y="4712964"/>
                <a:ext cx="60960" cy="182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352" y="4712964"/>
                <a:ext cx="60960" cy="182880"/>
              </a:xfrm>
              <a:prstGeom prst="rect">
                <a:avLst/>
              </a:prstGeom>
              <a:blipFill>
                <a:blip r:embed="rId2"/>
                <a:stretch>
                  <a:fillRect l="-340000" t="-16667" r="-1900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4229772" y="4712964"/>
                <a:ext cx="60960" cy="182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772" y="4712964"/>
                <a:ext cx="60960" cy="182880"/>
              </a:xfrm>
              <a:prstGeom prst="rect">
                <a:avLst/>
              </a:prstGeom>
              <a:blipFill>
                <a:blip r:embed="rId3"/>
                <a:stretch>
                  <a:fillRect l="-350000" t="-16667" r="-1900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705172" y="5157672"/>
                <a:ext cx="386620" cy="2845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2" y="5157672"/>
                <a:ext cx="386620" cy="284508"/>
              </a:xfrm>
              <a:prstGeom prst="rect">
                <a:avLst/>
              </a:prstGeom>
              <a:blipFill>
                <a:blip r:embed="rId4"/>
                <a:stretch>
                  <a:fillRect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873632" y="5157672"/>
                <a:ext cx="386620" cy="2845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632" y="5157672"/>
                <a:ext cx="386620" cy="284508"/>
              </a:xfrm>
              <a:prstGeom prst="rect">
                <a:avLst/>
              </a:prstGeom>
              <a:blipFill>
                <a:blip r:embed="rId5"/>
                <a:stretch>
                  <a:fillRect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675612" y="2154586"/>
                <a:ext cx="386620" cy="2845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612" y="2154586"/>
                <a:ext cx="386620" cy="284508"/>
              </a:xfrm>
              <a:prstGeom prst="rect">
                <a:avLst/>
              </a:prstGeom>
              <a:blipFill>
                <a:blip r:embed="rId6"/>
                <a:stretch>
                  <a:fillRect b="-6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弧形 27"/>
          <p:cNvSpPr/>
          <p:nvPr/>
        </p:nvSpPr>
        <p:spPr>
          <a:xfrm>
            <a:off x="3383427" y="4890112"/>
            <a:ext cx="782845" cy="409814"/>
          </a:xfrm>
          <a:prstGeom prst="arc">
            <a:avLst>
              <a:gd name="adj1" fmla="val 16086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228080" y="2474214"/>
            <a:ext cx="517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测量节点接收到的无线信号的到达角度，</a:t>
            </a:r>
            <a:endParaRPr lang="en-US" altLang="zh-CN" dirty="0" smtClean="0"/>
          </a:p>
          <a:p>
            <a:r>
              <a:rPr lang="zh-CN" altLang="en-US" dirty="0" smtClean="0"/>
              <a:t>可以确定待测节点的位置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05511" y="3863663"/>
            <a:ext cx="1166530" cy="448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测量节点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5884915" y="3858295"/>
            <a:ext cx="1192303" cy="448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待测节点</a:t>
            </a:r>
            <a:endParaRPr lang="zh-CN" altLang="en-US" b="1" dirty="0"/>
          </a:p>
        </p:txBody>
      </p:sp>
      <p:cxnSp>
        <p:nvCxnSpPr>
          <p:cNvPr id="32" name="直接箭头连接符 31"/>
          <p:cNvCxnSpPr>
            <a:stCxn id="31" idx="3"/>
            <a:endCxn id="30" idx="1"/>
          </p:cNvCxnSpPr>
          <p:nvPr/>
        </p:nvCxnSpPr>
        <p:spPr>
          <a:xfrm>
            <a:off x="7077218" y="4082413"/>
            <a:ext cx="1028293" cy="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645758" y="4525280"/>
            <a:ext cx="1891212" cy="448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到达角度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10296966" y="3858295"/>
            <a:ext cx="1188914" cy="448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位置信息</a:t>
            </a:r>
            <a:endParaRPr lang="zh-CN" altLang="en-US" b="1" dirty="0"/>
          </a:p>
        </p:txBody>
      </p:sp>
      <p:cxnSp>
        <p:nvCxnSpPr>
          <p:cNvPr id="35" name="直接箭头连接符 34"/>
          <p:cNvCxnSpPr>
            <a:stCxn id="30" idx="3"/>
            <a:endCxn id="34" idx="1"/>
          </p:cNvCxnSpPr>
          <p:nvPr/>
        </p:nvCxnSpPr>
        <p:spPr>
          <a:xfrm flipV="1">
            <a:off x="9272041" y="4082413"/>
            <a:ext cx="1024925" cy="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1" idx="2"/>
            <a:endCxn id="30" idx="2"/>
          </p:cNvCxnSpPr>
          <p:nvPr/>
        </p:nvCxnSpPr>
        <p:spPr>
          <a:xfrm rot="16200000" flipH="1">
            <a:off x="7582237" y="3205360"/>
            <a:ext cx="5368" cy="2207709"/>
          </a:xfrm>
          <a:prstGeom prst="bentConnector3">
            <a:avLst>
              <a:gd name="adj1" fmla="val 43585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117364" y="3790115"/>
            <a:ext cx="948000" cy="2511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无线电波</a:t>
            </a:r>
            <a:endParaRPr lang="zh-CN" altLang="en-US" sz="1400" b="1" dirty="0"/>
          </a:p>
        </p:txBody>
      </p:sp>
      <p:sp>
        <p:nvSpPr>
          <p:cNvPr id="38" name="矩形 37"/>
          <p:cNvSpPr/>
          <p:nvPr/>
        </p:nvSpPr>
        <p:spPr>
          <a:xfrm>
            <a:off x="9308820" y="3820406"/>
            <a:ext cx="948000" cy="2511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特定算法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922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AOA(Angle of Arrival)</a:t>
            </a:r>
            <a:endParaRPr lang="zh-CN" altLang="en-US" dirty="0"/>
          </a:p>
        </p:txBody>
      </p:sp>
      <p:sp>
        <p:nvSpPr>
          <p:cNvPr id="8" name="流程图: 接点 7"/>
          <p:cNvSpPr/>
          <p:nvPr/>
        </p:nvSpPr>
        <p:spPr>
          <a:xfrm flipH="1" flipV="1">
            <a:off x="1033579" y="5051201"/>
            <a:ext cx="46800" cy="46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/>
          <p:cNvSpPr/>
          <p:nvPr/>
        </p:nvSpPr>
        <p:spPr>
          <a:xfrm flipV="1">
            <a:off x="3864219" y="5051201"/>
            <a:ext cx="46800" cy="46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 flipV="1">
            <a:off x="1700139" y="2489880"/>
            <a:ext cx="46800" cy="46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0"/>
            <a:endCxn id="8" idx="4"/>
          </p:cNvCxnSpPr>
          <p:nvPr/>
        </p:nvCxnSpPr>
        <p:spPr>
          <a:xfrm flipH="1">
            <a:off x="1056979" y="2536680"/>
            <a:ext cx="666560" cy="251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6"/>
            <a:endCxn id="9" idx="7"/>
          </p:cNvCxnSpPr>
          <p:nvPr/>
        </p:nvCxnSpPr>
        <p:spPr>
          <a:xfrm>
            <a:off x="1746939" y="2513280"/>
            <a:ext cx="2157226" cy="257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7"/>
          </p:cNvCxnSpPr>
          <p:nvPr/>
        </p:nvCxnSpPr>
        <p:spPr>
          <a:xfrm>
            <a:off x="1040433" y="5091147"/>
            <a:ext cx="4148586" cy="6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弧形 17"/>
          <p:cNvSpPr/>
          <p:nvPr/>
        </p:nvSpPr>
        <p:spPr>
          <a:xfrm>
            <a:off x="877179" y="4849081"/>
            <a:ext cx="491680" cy="48559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1496939" y="4723804"/>
                <a:ext cx="60960" cy="182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39" y="4723804"/>
                <a:ext cx="60960" cy="182880"/>
              </a:xfrm>
              <a:prstGeom prst="rect">
                <a:avLst/>
              </a:prstGeom>
              <a:blipFill>
                <a:blip r:embed="rId2"/>
                <a:stretch>
                  <a:fillRect l="-350000" t="-20000" r="-1800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4220359" y="4723804"/>
                <a:ext cx="60960" cy="182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59" y="4723804"/>
                <a:ext cx="60960" cy="182880"/>
              </a:xfrm>
              <a:prstGeom prst="rect">
                <a:avLst/>
              </a:prstGeom>
              <a:blipFill>
                <a:blip r:embed="rId3"/>
                <a:stretch>
                  <a:fillRect l="-340000" t="-20000" r="-2000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95759" y="5168512"/>
                <a:ext cx="386620" cy="2845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59" y="5168512"/>
                <a:ext cx="386620" cy="284508"/>
              </a:xfrm>
              <a:prstGeom prst="rect">
                <a:avLst/>
              </a:prstGeom>
              <a:blipFill>
                <a:blip r:embed="rId4"/>
                <a:stretch>
                  <a:fillRect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864219" y="5168512"/>
                <a:ext cx="386620" cy="2845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219" y="5168512"/>
                <a:ext cx="386620" cy="284508"/>
              </a:xfrm>
              <a:prstGeom prst="rect">
                <a:avLst/>
              </a:prstGeom>
              <a:blipFill>
                <a:blip r:embed="rId5"/>
                <a:stretch>
                  <a:fillRect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666199" y="2165426"/>
                <a:ext cx="386620" cy="2845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199" y="2165426"/>
                <a:ext cx="386620" cy="284508"/>
              </a:xfrm>
              <a:prstGeom prst="rect">
                <a:avLst/>
              </a:prstGeom>
              <a:blipFill>
                <a:blip r:embed="rId6"/>
                <a:stretch>
                  <a:fillRect b="-6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弧形 27"/>
          <p:cNvSpPr/>
          <p:nvPr/>
        </p:nvSpPr>
        <p:spPr>
          <a:xfrm>
            <a:off x="3374014" y="4900952"/>
            <a:ext cx="782845" cy="409814"/>
          </a:xfrm>
          <a:prstGeom prst="arc">
            <a:avLst>
              <a:gd name="adj1" fmla="val 16086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193754" y="2165426"/>
                <a:ext cx="5476240" cy="4162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相对测量节点的入射角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展开后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𝑥𝑡𝑎𝑛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r>
                  <a:rPr lang="zh-CN" altLang="en-US" dirty="0" smtClean="0"/>
                  <a:t>解</a:t>
                </a:r>
                <a:endParaRPr lang="en-US" altLang="zh-CN" dirty="0" smtClean="0"/>
              </a:p>
              <a:p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𝑥𝑡𝑎𝑛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𝑥𝑡𝑎𝑛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𝑥𝑡𝑎𝑛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𝐴𝑋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754" y="2165426"/>
                <a:ext cx="5476240" cy="4162293"/>
              </a:xfrm>
              <a:prstGeom prst="rect">
                <a:avLst/>
              </a:prstGeom>
              <a:blipFill>
                <a:blip r:embed="rId7"/>
                <a:stretch>
                  <a:fillRect l="-891" t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6193754" y="1195026"/>
                <a:ext cx="50926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分别是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待测节点和测量节点的坐标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是无线信号到测量节点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的角度</a:t>
                </a:r>
                <a:endParaRPr lang="zh-CN" altLang="en-US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754" y="1195026"/>
                <a:ext cx="5092613" cy="646331"/>
              </a:xfrm>
              <a:prstGeom prst="rect">
                <a:avLst/>
              </a:prstGeom>
              <a:blipFill>
                <a:blip r:embed="rId8"/>
                <a:stretch>
                  <a:fillRect t="-4717" r="-47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AOA(Angle of Arrival)</a:t>
            </a:r>
            <a:endParaRPr lang="zh-CN" altLang="en-US" dirty="0"/>
          </a:p>
        </p:txBody>
      </p:sp>
      <p:sp>
        <p:nvSpPr>
          <p:cNvPr id="8" name="流程图: 接点 7"/>
          <p:cNvSpPr/>
          <p:nvPr/>
        </p:nvSpPr>
        <p:spPr>
          <a:xfrm flipH="1" flipV="1">
            <a:off x="1033579" y="5051201"/>
            <a:ext cx="46800" cy="46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/>
          <p:cNvSpPr/>
          <p:nvPr/>
        </p:nvSpPr>
        <p:spPr>
          <a:xfrm flipV="1">
            <a:off x="3864219" y="5051201"/>
            <a:ext cx="46800" cy="46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 flipV="1">
            <a:off x="1700139" y="2489880"/>
            <a:ext cx="46800" cy="46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0"/>
            <a:endCxn id="8" idx="4"/>
          </p:cNvCxnSpPr>
          <p:nvPr/>
        </p:nvCxnSpPr>
        <p:spPr>
          <a:xfrm flipH="1">
            <a:off x="1056979" y="2536680"/>
            <a:ext cx="666560" cy="251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6"/>
            <a:endCxn id="9" idx="7"/>
          </p:cNvCxnSpPr>
          <p:nvPr/>
        </p:nvCxnSpPr>
        <p:spPr>
          <a:xfrm>
            <a:off x="1746939" y="2513280"/>
            <a:ext cx="2157226" cy="257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7"/>
          </p:cNvCxnSpPr>
          <p:nvPr/>
        </p:nvCxnSpPr>
        <p:spPr>
          <a:xfrm>
            <a:off x="1040433" y="5091147"/>
            <a:ext cx="4148586" cy="6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弧形 17"/>
          <p:cNvSpPr/>
          <p:nvPr/>
        </p:nvSpPr>
        <p:spPr>
          <a:xfrm>
            <a:off x="877179" y="4849081"/>
            <a:ext cx="491680" cy="48559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1496939" y="4723804"/>
                <a:ext cx="60960" cy="182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39" y="4723804"/>
                <a:ext cx="60960" cy="182880"/>
              </a:xfrm>
              <a:prstGeom prst="rect">
                <a:avLst/>
              </a:prstGeom>
              <a:blipFill>
                <a:blip r:embed="rId2"/>
                <a:stretch>
                  <a:fillRect l="-350000" t="-20000" r="-1800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4220359" y="4723804"/>
                <a:ext cx="60960" cy="182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59" y="4723804"/>
                <a:ext cx="60960" cy="182880"/>
              </a:xfrm>
              <a:prstGeom prst="rect">
                <a:avLst/>
              </a:prstGeom>
              <a:blipFill>
                <a:blip r:embed="rId3"/>
                <a:stretch>
                  <a:fillRect l="-340000" t="-20000" r="-2000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95759" y="5168512"/>
                <a:ext cx="386620" cy="2845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59" y="5168512"/>
                <a:ext cx="386620" cy="284508"/>
              </a:xfrm>
              <a:prstGeom prst="rect">
                <a:avLst/>
              </a:prstGeom>
              <a:blipFill>
                <a:blip r:embed="rId4"/>
                <a:stretch>
                  <a:fillRect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864219" y="5168512"/>
                <a:ext cx="386620" cy="2845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219" y="5168512"/>
                <a:ext cx="386620" cy="284508"/>
              </a:xfrm>
              <a:prstGeom prst="rect">
                <a:avLst/>
              </a:prstGeom>
              <a:blipFill>
                <a:blip r:embed="rId5"/>
                <a:stretch>
                  <a:fillRect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666199" y="2165426"/>
                <a:ext cx="386620" cy="2845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199" y="2165426"/>
                <a:ext cx="386620" cy="284508"/>
              </a:xfrm>
              <a:prstGeom prst="rect">
                <a:avLst/>
              </a:prstGeom>
              <a:blipFill>
                <a:blip r:embed="rId6"/>
                <a:stretch>
                  <a:fillRect b="-6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弧形 27"/>
          <p:cNvSpPr/>
          <p:nvPr/>
        </p:nvSpPr>
        <p:spPr>
          <a:xfrm>
            <a:off x="3374014" y="4900952"/>
            <a:ext cx="782845" cy="409814"/>
          </a:xfrm>
          <a:prstGeom prst="arc">
            <a:avLst>
              <a:gd name="adj1" fmla="val 16086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534418" y="2138481"/>
            <a:ext cx="5984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弊端：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配备了</a:t>
            </a:r>
            <a:r>
              <a:rPr lang="en-US" altLang="zh-CN" dirty="0"/>
              <a:t>AOA</a:t>
            </a:r>
            <a:r>
              <a:rPr lang="zh-CN" altLang="en-US" dirty="0"/>
              <a:t>参接收机角度分辨率受硬件限制数估计的硬件尺寸，功耗，成本相对较大；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对接收天线的要求高，</a:t>
            </a:r>
            <a:r>
              <a:rPr lang="zh-CN" altLang="en-US" dirty="0" smtClean="0"/>
              <a:t>接收机</a:t>
            </a:r>
            <a:r>
              <a:rPr lang="zh-CN" altLang="en-US" dirty="0"/>
              <a:t>角度分辨率受硬件</a:t>
            </a:r>
            <a:r>
              <a:rPr lang="zh-CN" altLang="en-US" dirty="0" smtClean="0"/>
              <a:t>限制；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多径</a:t>
            </a:r>
            <a:r>
              <a:rPr lang="zh-CN" altLang="en-US" dirty="0" smtClean="0"/>
              <a:t>干扰影响较大；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541272" y="4676147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应用：</a:t>
            </a:r>
            <a:endParaRPr lang="en-US" altLang="zh-CN" dirty="0" smtClean="0"/>
          </a:p>
          <a:p>
            <a:r>
              <a:rPr lang="en-US" altLang="zh-CN" dirty="0" smtClean="0"/>
              <a:t>BLE AOA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4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981</Words>
  <Application>Microsoft Office PowerPoint</Application>
  <PresentationFormat>宽屏</PresentationFormat>
  <Paragraphs>122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Gill Sans</vt:lpstr>
      <vt:lpstr>等线</vt:lpstr>
      <vt:lpstr>等线 Light</vt:lpstr>
      <vt:lpstr>Arial</vt:lpstr>
      <vt:lpstr>Cambria Math</vt:lpstr>
      <vt:lpstr>Office 主题​​</vt:lpstr>
      <vt:lpstr>无线定位原理</vt:lpstr>
      <vt:lpstr>无线定位原理</vt:lpstr>
      <vt:lpstr>TOA(Time of Arrival)</vt:lpstr>
      <vt:lpstr>TOA(Time of Arrival)</vt:lpstr>
      <vt:lpstr>TOA(Time of Arrival)</vt:lpstr>
      <vt:lpstr>TDOA(Time Difference of Arrival)</vt:lpstr>
      <vt:lpstr>AOA(Angle of Arrival)</vt:lpstr>
      <vt:lpstr>AOA(Angle of Arrival)</vt:lpstr>
      <vt:lpstr>AOA(Angle of Arrival)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无线定位原理</dc:title>
  <dc:creator>admin</dc:creator>
  <cp:lastModifiedBy>admin</cp:lastModifiedBy>
  <cp:revision>31</cp:revision>
  <dcterms:created xsi:type="dcterms:W3CDTF">2021-05-23T01:37:20Z</dcterms:created>
  <dcterms:modified xsi:type="dcterms:W3CDTF">2021-05-23T11:18:03Z</dcterms:modified>
</cp:coreProperties>
</file>