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15"/>
  </p:notesMasterIdLst>
  <p:handoutMasterIdLst>
    <p:handoutMasterId r:id="rId16"/>
  </p:handoutMasterIdLst>
  <p:sldIdLst>
    <p:sldId id="1371" r:id="rId2"/>
    <p:sldId id="1392" r:id="rId3"/>
    <p:sldId id="1489" r:id="rId4"/>
    <p:sldId id="1357" r:id="rId5"/>
    <p:sldId id="1394" r:id="rId6"/>
    <p:sldId id="1555" r:id="rId7"/>
    <p:sldId id="1445" r:id="rId8"/>
    <p:sldId id="1560" r:id="rId9"/>
    <p:sldId id="1559" r:id="rId10"/>
    <p:sldId id="1391" r:id="rId11"/>
    <p:sldId id="1552" r:id="rId12"/>
    <p:sldId id="1285" r:id="rId13"/>
    <p:sldId id="1324" r:id="rId14"/>
  </p:sldIdLst>
  <p:sldSz cx="24377650" cy="1371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20" userDrawn="1">
          <p15:clr>
            <a:srgbClr val="A4A3A4"/>
          </p15:clr>
        </p15:guide>
        <p15:guide id="2" pos="767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35353"/>
    <a:srgbClr val="D2E7F2"/>
    <a:srgbClr val="D2E7A6"/>
    <a:srgbClr val="F2D4A6"/>
    <a:srgbClr val="F0D2D2"/>
    <a:srgbClr val="D2E6E0"/>
    <a:srgbClr val="F3F0E8"/>
    <a:srgbClr val="666666"/>
    <a:srgbClr val="F1F1F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08" autoAdjust="0"/>
    <p:restoredTop sz="96412" autoAdjust="0"/>
  </p:normalViewPr>
  <p:slideViewPr>
    <p:cSldViewPr snapToGrid="0">
      <p:cViewPr varScale="1">
        <p:scale>
          <a:sx n="43" d="100"/>
          <a:sy n="43" d="100"/>
        </p:scale>
        <p:origin x="576" y="82"/>
      </p:cViewPr>
      <p:guideLst>
        <p:guide orient="horz" pos="4320"/>
        <p:guide pos="767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289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BE46C69-C8F1-492E-9316-9AB7C6225AF4}" type="datetimeFigureOut">
              <a:rPr lang="de-DE" smtClean="0"/>
              <a:t>09.01.2021</a:t>
            </a:fld>
            <a:endParaRPr lang="de-DE"/>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5E19FD-0356-4E38-81BF-CC2CC5DB7AD8}" type="slidenum">
              <a:rPr lang="de-DE" smtClean="0"/>
              <a:t>‹#›</a:t>
            </a:fld>
            <a:endParaRPr lang="de-DE"/>
          </a:p>
        </p:txBody>
      </p:sp>
    </p:spTree>
    <p:extLst>
      <p:ext uri="{BB962C8B-B14F-4D97-AF65-F5344CB8AC3E}">
        <p14:creationId xmlns:p14="http://schemas.microsoft.com/office/powerpoint/2010/main" val="16109093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48B922-56C9-46FC-9595-9C2DEF7C3E2B}" type="datetimeFigureOut">
              <a:rPr lang="de-DE" smtClean="0"/>
              <a:t>09.01.2021</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D1544D-F39A-4F55-BC21-9BE909A9BACC}" type="slidenum">
              <a:rPr lang="de-DE" smtClean="0"/>
              <a:t>‹#›</a:t>
            </a:fld>
            <a:endParaRPr lang="de-DE"/>
          </a:p>
        </p:txBody>
      </p:sp>
    </p:spTree>
    <p:extLst>
      <p:ext uri="{BB962C8B-B14F-4D97-AF65-F5344CB8AC3E}">
        <p14:creationId xmlns:p14="http://schemas.microsoft.com/office/powerpoint/2010/main" val="839223166"/>
      </p:ext>
    </p:extLst>
  </p:cSld>
  <p:clrMap bg1="lt1" tx1="dk1" bg2="lt2" tx2="dk2" accent1="accent1" accent2="accent2" accent3="accent3" accent4="accent4" accent5="accent5" accent6="accent6" hlink="hlink" folHlink="folHlink"/>
  <p:notesStyle>
    <a:lvl1pPr marL="0" algn="l" defTabSz="1828068" rtl="0" eaLnBrk="1" latinLnBrk="0" hangingPunct="1">
      <a:defRPr sz="2400" kern="1200">
        <a:solidFill>
          <a:schemeClr val="tx1"/>
        </a:solidFill>
        <a:latin typeface="+mn-lt"/>
        <a:ea typeface="+mn-ea"/>
        <a:cs typeface="+mn-cs"/>
      </a:defRPr>
    </a:lvl1pPr>
    <a:lvl2pPr marL="914035" algn="l" defTabSz="1828068" rtl="0" eaLnBrk="1" latinLnBrk="0" hangingPunct="1">
      <a:defRPr sz="2400" kern="1200">
        <a:solidFill>
          <a:schemeClr val="tx1"/>
        </a:solidFill>
        <a:latin typeface="+mn-lt"/>
        <a:ea typeface="+mn-ea"/>
        <a:cs typeface="+mn-cs"/>
      </a:defRPr>
    </a:lvl2pPr>
    <a:lvl3pPr marL="1828068" algn="l" defTabSz="1828068" rtl="0" eaLnBrk="1" latinLnBrk="0" hangingPunct="1">
      <a:defRPr sz="2400" kern="1200">
        <a:solidFill>
          <a:schemeClr val="tx1"/>
        </a:solidFill>
        <a:latin typeface="+mn-lt"/>
        <a:ea typeface="+mn-ea"/>
        <a:cs typeface="+mn-cs"/>
      </a:defRPr>
    </a:lvl3pPr>
    <a:lvl4pPr marL="2742103" algn="l" defTabSz="1828068" rtl="0" eaLnBrk="1" latinLnBrk="0" hangingPunct="1">
      <a:defRPr sz="2400" kern="1200">
        <a:solidFill>
          <a:schemeClr val="tx1"/>
        </a:solidFill>
        <a:latin typeface="+mn-lt"/>
        <a:ea typeface="+mn-ea"/>
        <a:cs typeface="+mn-cs"/>
      </a:defRPr>
    </a:lvl4pPr>
    <a:lvl5pPr marL="3656137" algn="l" defTabSz="1828068" rtl="0" eaLnBrk="1" latinLnBrk="0" hangingPunct="1">
      <a:defRPr sz="2400" kern="1200">
        <a:solidFill>
          <a:schemeClr val="tx1"/>
        </a:solidFill>
        <a:latin typeface="+mn-lt"/>
        <a:ea typeface="+mn-ea"/>
        <a:cs typeface="+mn-cs"/>
      </a:defRPr>
    </a:lvl5pPr>
    <a:lvl6pPr marL="4570172" algn="l" defTabSz="1828068" rtl="0" eaLnBrk="1" latinLnBrk="0" hangingPunct="1">
      <a:defRPr sz="2400" kern="1200">
        <a:solidFill>
          <a:schemeClr val="tx1"/>
        </a:solidFill>
        <a:latin typeface="+mn-lt"/>
        <a:ea typeface="+mn-ea"/>
        <a:cs typeface="+mn-cs"/>
      </a:defRPr>
    </a:lvl6pPr>
    <a:lvl7pPr marL="5484207" algn="l" defTabSz="1828068" rtl="0" eaLnBrk="1" latinLnBrk="0" hangingPunct="1">
      <a:defRPr sz="2400" kern="1200">
        <a:solidFill>
          <a:schemeClr val="tx1"/>
        </a:solidFill>
        <a:latin typeface="+mn-lt"/>
        <a:ea typeface="+mn-ea"/>
        <a:cs typeface="+mn-cs"/>
      </a:defRPr>
    </a:lvl7pPr>
    <a:lvl8pPr marL="6398240" algn="l" defTabSz="1828068" rtl="0" eaLnBrk="1" latinLnBrk="0" hangingPunct="1">
      <a:defRPr sz="2400" kern="1200">
        <a:solidFill>
          <a:schemeClr val="tx1"/>
        </a:solidFill>
        <a:latin typeface="+mn-lt"/>
        <a:ea typeface="+mn-ea"/>
        <a:cs typeface="+mn-cs"/>
      </a:defRPr>
    </a:lvl8pPr>
    <a:lvl9pPr marL="7312275" algn="l" defTabSz="1828068" rtl="0" eaLnBrk="1" latinLnBrk="0" hangingPunct="1">
      <a:defRPr sz="2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4952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Standard">
    <p:spTree>
      <p:nvGrpSpPr>
        <p:cNvPr id="1" name=""/>
        <p:cNvGrpSpPr/>
        <p:nvPr/>
      </p:nvGrpSpPr>
      <p:grpSpPr>
        <a:xfrm>
          <a:off x="0" y="0"/>
          <a:ext cx="0" cy="0"/>
          <a:chOff x="0" y="0"/>
          <a:chExt cx="0" cy="0"/>
        </a:xfrm>
      </p:grpSpPr>
      <p:sp>
        <p:nvSpPr>
          <p:cNvPr id="5" name="Textfeld 4"/>
          <p:cNvSpPr txBox="1"/>
          <p:nvPr userDrawn="1"/>
        </p:nvSpPr>
        <p:spPr>
          <a:xfrm rot="16200000">
            <a:off x="-1177007" y="6619473"/>
            <a:ext cx="3343274" cy="477054"/>
          </a:xfrm>
          <a:prstGeom prst="rect">
            <a:avLst/>
          </a:prstGeom>
          <a:noFill/>
        </p:spPr>
        <p:txBody>
          <a:bodyPr wrap="square" rtlCol="0">
            <a:spAutoFit/>
          </a:bodyPr>
          <a:lstStyle/>
          <a:p>
            <a:pPr algn="ctr"/>
            <a:r>
              <a:rPr lang="de-DE" sz="2500" b="1">
                <a:latin typeface="Century Gothic" panose="020B0502020202020204" pitchFamily="34" charset="0"/>
              </a:rPr>
              <a:t>D E S I G N   I N C .</a:t>
            </a:r>
          </a:p>
        </p:txBody>
      </p:sp>
      <p:sp>
        <p:nvSpPr>
          <p:cNvPr id="7" name="Textfeld 34"/>
          <p:cNvSpPr txBox="1"/>
          <p:nvPr userDrawn="1"/>
        </p:nvSpPr>
        <p:spPr>
          <a:xfrm rot="16200000">
            <a:off x="22783162" y="6657945"/>
            <a:ext cx="2125311" cy="400110"/>
          </a:xfrm>
          <a:prstGeom prst="rect">
            <a:avLst/>
          </a:prstGeom>
          <a:noFill/>
        </p:spPr>
        <p:txBody>
          <a:bodyPr wrap="square" rtlCol="0">
            <a:spAutoFit/>
          </a:bodyPr>
          <a:lstStyle/>
          <a:p>
            <a:pPr algn="ctr"/>
            <a:r>
              <a:rPr lang="de-DE" sz="2000">
                <a:solidFill>
                  <a:schemeClr val="accent3"/>
                </a:solidFill>
              </a:rPr>
              <a:t>www.design.com</a:t>
            </a:r>
          </a:p>
        </p:txBody>
      </p:sp>
      <p:grpSp>
        <p:nvGrpSpPr>
          <p:cNvPr id="8" name="Group 32"/>
          <p:cNvGrpSpPr/>
          <p:nvPr userDrawn="1"/>
        </p:nvGrpSpPr>
        <p:grpSpPr>
          <a:xfrm>
            <a:off x="447517" y="840709"/>
            <a:ext cx="102546" cy="1150016"/>
            <a:chOff x="12114979" y="5997119"/>
            <a:chExt cx="153221" cy="1718310"/>
          </a:xfrm>
          <a:solidFill>
            <a:schemeClr val="accent3"/>
          </a:solidFill>
        </p:grpSpPr>
        <p:sp>
          <p:nvSpPr>
            <p:cNvPr id="9" name="Oval 28"/>
            <p:cNvSpPr/>
            <p:nvPr/>
          </p:nvSpPr>
          <p:spPr>
            <a:xfrm>
              <a:off x="12114979" y="5997119"/>
              <a:ext cx="153221" cy="15322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accent3"/>
                </a:solidFill>
              </a:endParaRPr>
            </a:p>
          </p:txBody>
        </p:sp>
        <p:sp>
          <p:nvSpPr>
            <p:cNvPr id="10" name="Oval 29"/>
            <p:cNvSpPr/>
            <p:nvPr/>
          </p:nvSpPr>
          <p:spPr>
            <a:xfrm>
              <a:off x="12114979" y="6522382"/>
              <a:ext cx="153221" cy="15322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accent3"/>
                </a:solidFill>
              </a:endParaRPr>
            </a:p>
          </p:txBody>
        </p:sp>
        <p:sp>
          <p:nvSpPr>
            <p:cNvPr id="11" name="Oval 30"/>
            <p:cNvSpPr/>
            <p:nvPr/>
          </p:nvSpPr>
          <p:spPr>
            <a:xfrm>
              <a:off x="12114979" y="7042295"/>
              <a:ext cx="153221" cy="15322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accent3"/>
                </a:solidFill>
              </a:endParaRPr>
            </a:p>
          </p:txBody>
        </p:sp>
        <p:sp>
          <p:nvSpPr>
            <p:cNvPr id="12" name="Oval 31"/>
            <p:cNvSpPr/>
            <p:nvPr/>
          </p:nvSpPr>
          <p:spPr>
            <a:xfrm>
              <a:off x="12114979" y="7562208"/>
              <a:ext cx="153221" cy="15322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accent3"/>
                </a:solidFill>
              </a:endParaRPr>
            </a:p>
          </p:txBody>
        </p:sp>
      </p:grpSp>
      <p:sp>
        <p:nvSpPr>
          <p:cNvPr id="13" name="Textfeld 12"/>
          <p:cNvSpPr txBox="1"/>
          <p:nvPr userDrawn="1"/>
        </p:nvSpPr>
        <p:spPr>
          <a:xfrm rot="16200000">
            <a:off x="-534392" y="11737265"/>
            <a:ext cx="1963151" cy="430887"/>
          </a:xfrm>
          <a:prstGeom prst="rect">
            <a:avLst/>
          </a:prstGeom>
          <a:noFill/>
        </p:spPr>
        <p:txBody>
          <a:bodyPr wrap="square" rtlCol="0">
            <a:spAutoFit/>
          </a:bodyPr>
          <a:lstStyle/>
          <a:p>
            <a:r>
              <a:rPr lang="de-DE" sz="2200">
                <a:solidFill>
                  <a:schemeClr val="accent3"/>
                </a:solidFill>
                <a:latin typeface="Century Gothic" panose="020B0502020202020204" pitchFamily="34" charset="0"/>
                <a:cs typeface="Calibri Light"/>
              </a:rPr>
              <a:t>0.0</a:t>
            </a:r>
            <a:fld id="{260E2A6B-A809-4840-BF14-8648BC0BDF87}" type="slidenum">
              <a:rPr lang="id-ID" sz="2200" smtClean="0">
                <a:solidFill>
                  <a:schemeClr val="accent3"/>
                </a:solidFill>
                <a:latin typeface="Century Gothic" panose="020B0502020202020204" pitchFamily="34" charset="0"/>
                <a:cs typeface="Calibri Light"/>
              </a:rPr>
              <a:pPr/>
              <a:t>‹#›</a:t>
            </a:fld>
            <a:endParaRPr lang="de-DE" sz="2200">
              <a:solidFill>
                <a:schemeClr val="accent3"/>
              </a:solidFill>
              <a:latin typeface="Century Gothic" panose="020B0502020202020204" pitchFamily="34" charset="0"/>
            </a:endParaRPr>
          </a:p>
        </p:txBody>
      </p:sp>
    </p:spTree>
    <p:extLst>
      <p:ext uri="{BB962C8B-B14F-4D97-AF65-F5344CB8AC3E}">
        <p14:creationId xmlns:p14="http://schemas.microsoft.com/office/powerpoint/2010/main" val="3213015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p:bldLst>
  </p:timing>
  <p:extLst>
    <p:ext uri="{DCECCB84-F9BA-43D5-87BE-67443E8EF086}">
      <p15:sldGuideLst xmlns:p15="http://schemas.microsoft.com/office/powerpoint/2012/main">
        <p15:guide id="1" orient="horz" pos="4320" userDrawn="1">
          <p15:clr>
            <a:srgbClr val="FBAE40"/>
          </p15:clr>
        </p15:guide>
        <p15:guide id="2" pos="7678"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2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6956981"/>
      </p:ext>
    </p:extLst>
  </p:cSld>
  <p:clrMap bg1="lt1" tx1="dk1" bg2="lt2" tx2="dk2" accent1="accent1" accent2="accent2" accent3="accent3" accent4="accent4" accent5="accent5" accent6="accent6" hlink="hlink" folHlink="folHlink"/>
  <p:sldLayoutIdLst>
    <p:sldLayoutId id="2147483701" r:id="rId1"/>
    <p:sldLayoutId id="2147483702" r:id="rId2"/>
  </p:sldLayoutIdLst>
  <p:txStyles>
    <p:titleStyle>
      <a:lvl1pPr algn="l" defTabSz="1828343" rtl="0" eaLnBrk="1" latinLnBrk="0" hangingPunct="1">
        <a:lnSpc>
          <a:spcPct val="90000"/>
        </a:lnSpc>
        <a:spcBef>
          <a:spcPct val="0"/>
        </a:spcBef>
        <a:buNone/>
        <a:defRPr sz="8798" kern="1200">
          <a:solidFill>
            <a:schemeClr val="tx1"/>
          </a:solidFill>
          <a:latin typeface="+mj-lt"/>
          <a:ea typeface="+mj-ea"/>
          <a:cs typeface="+mj-cs"/>
        </a:defRPr>
      </a:lvl1pPr>
    </p:titleStyle>
    <p:bodyStyle>
      <a:lvl1pPr marL="457086" indent="-457086" algn="l" defTabSz="1828343" rtl="0" eaLnBrk="1" latinLnBrk="0" hangingPunct="1">
        <a:lnSpc>
          <a:spcPct val="90000"/>
        </a:lnSpc>
        <a:spcBef>
          <a:spcPts val="2000"/>
        </a:spcBef>
        <a:buFont typeface="Arial" panose="020B0604020202020204" pitchFamily="34" charset="0"/>
        <a:buChar char="•"/>
        <a:defRPr sz="5599" kern="1200">
          <a:solidFill>
            <a:schemeClr val="tx1"/>
          </a:solidFill>
          <a:latin typeface="+mn-lt"/>
          <a:ea typeface="+mn-ea"/>
          <a:cs typeface="+mn-cs"/>
        </a:defRPr>
      </a:lvl1pPr>
      <a:lvl2pPr marL="1371257" indent="-457086" algn="l" defTabSz="1828343" rtl="0" eaLnBrk="1" latinLnBrk="0" hangingPunct="1">
        <a:lnSpc>
          <a:spcPct val="90000"/>
        </a:lnSpc>
        <a:spcBef>
          <a:spcPts val="1000"/>
        </a:spcBef>
        <a:buFont typeface="Arial" panose="020B0604020202020204" pitchFamily="34" charset="0"/>
        <a:buChar char="•"/>
        <a:defRPr sz="4799" kern="1200">
          <a:solidFill>
            <a:schemeClr val="tx1"/>
          </a:solidFill>
          <a:latin typeface="+mn-lt"/>
          <a:ea typeface="+mn-ea"/>
          <a:cs typeface="+mn-cs"/>
        </a:defRPr>
      </a:lvl2pPr>
      <a:lvl3pPr marL="2285429" indent="-457086" algn="l" defTabSz="1828343" rtl="0" eaLnBrk="1" latinLnBrk="0" hangingPunct="1">
        <a:lnSpc>
          <a:spcPct val="90000"/>
        </a:lnSpc>
        <a:spcBef>
          <a:spcPts val="1000"/>
        </a:spcBef>
        <a:buFont typeface="Arial" panose="020B0604020202020204" pitchFamily="34" charset="0"/>
        <a:buChar char="•"/>
        <a:defRPr sz="3999" kern="1200">
          <a:solidFill>
            <a:schemeClr val="tx1"/>
          </a:solidFill>
          <a:latin typeface="+mn-lt"/>
          <a:ea typeface="+mn-ea"/>
          <a:cs typeface="+mn-cs"/>
        </a:defRPr>
      </a:lvl3pPr>
      <a:lvl4pPr marL="3199600"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4pPr>
      <a:lvl5pPr marL="4113771"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33"/>
          <p:cNvSpPr txBox="1"/>
          <p:nvPr/>
        </p:nvSpPr>
        <p:spPr>
          <a:xfrm>
            <a:off x="5967185" y="4417573"/>
            <a:ext cx="12085467" cy="3170099"/>
          </a:xfrm>
          <a:prstGeom prst="rect">
            <a:avLst/>
          </a:prstGeom>
          <a:noFill/>
        </p:spPr>
        <p:txBody>
          <a:bodyPr wrap="square" rtlCol="0">
            <a:spAutoFit/>
          </a:bodyPr>
          <a:lstStyle/>
          <a:p>
            <a:pPr algn="ctr"/>
            <a:r>
              <a:rPr lang="en-US" altLang="zh-CN" sz="20000" b="1" dirty="0">
                <a:solidFill>
                  <a:schemeClr val="accent1"/>
                </a:solidFill>
                <a:latin typeface="Century Gothic" panose="020B0502020202020204" pitchFamily="34" charset="0"/>
              </a:rPr>
              <a:t>K-Means</a:t>
            </a:r>
            <a:endParaRPr lang="de-DE" sz="20000" b="1" dirty="0">
              <a:solidFill>
                <a:schemeClr val="accent1"/>
              </a:solidFill>
              <a:latin typeface="Century Gothic" panose="020B0502020202020204" pitchFamily="34" charset="0"/>
            </a:endParaRPr>
          </a:p>
        </p:txBody>
      </p:sp>
      <p:grpSp>
        <p:nvGrpSpPr>
          <p:cNvPr id="4" name="Group 32"/>
          <p:cNvGrpSpPr/>
          <p:nvPr/>
        </p:nvGrpSpPr>
        <p:grpSpPr>
          <a:xfrm>
            <a:off x="12010253" y="840709"/>
            <a:ext cx="102546" cy="1150016"/>
            <a:chOff x="12114979" y="5997119"/>
            <a:chExt cx="153221" cy="1718310"/>
          </a:xfrm>
          <a:solidFill>
            <a:schemeClr val="tx1"/>
          </a:solidFill>
        </p:grpSpPr>
        <p:sp>
          <p:nvSpPr>
            <p:cNvPr id="5" name="Oval 28"/>
            <p:cNvSpPr/>
            <p:nvPr/>
          </p:nvSpPr>
          <p:spPr>
            <a:xfrm>
              <a:off x="12114979" y="5997119"/>
              <a:ext cx="153221" cy="15322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accent3"/>
                </a:solidFill>
              </a:endParaRPr>
            </a:p>
          </p:txBody>
        </p:sp>
        <p:sp>
          <p:nvSpPr>
            <p:cNvPr id="6" name="Oval 29"/>
            <p:cNvSpPr/>
            <p:nvPr/>
          </p:nvSpPr>
          <p:spPr>
            <a:xfrm>
              <a:off x="12114979" y="6522382"/>
              <a:ext cx="153221" cy="15322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accent3"/>
                </a:solidFill>
              </a:endParaRPr>
            </a:p>
          </p:txBody>
        </p:sp>
        <p:sp>
          <p:nvSpPr>
            <p:cNvPr id="7" name="Oval 30"/>
            <p:cNvSpPr/>
            <p:nvPr/>
          </p:nvSpPr>
          <p:spPr>
            <a:xfrm>
              <a:off x="12114979" y="7042295"/>
              <a:ext cx="153221" cy="15322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accent3"/>
                </a:solidFill>
              </a:endParaRPr>
            </a:p>
          </p:txBody>
        </p:sp>
        <p:sp>
          <p:nvSpPr>
            <p:cNvPr id="8" name="Oval 31"/>
            <p:cNvSpPr/>
            <p:nvPr/>
          </p:nvSpPr>
          <p:spPr>
            <a:xfrm>
              <a:off x="12114979" y="7562208"/>
              <a:ext cx="153221" cy="15322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accent3"/>
                </a:solidFill>
              </a:endParaRPr>
            </a:p>
          </p:txBody>
        </p:sp>
      </p:grpSp>
      <p:sp>
        <p:nvSpPr>
          <p:cNvPr id="9" name="Textfeld 8"/>
          <p:cNvSpPr txBox="1"/>
          <p:nvPr/>
        </p:nvSpPr>
        <p:spPr>
          <a:xfrm rot="16200000">
            <a:off x="11028344" y="11737265"/>
            <a:ext cx="1963151" cy="430887"/>
          </a:xfrm>
          <a:prstGeom prst="rect">
            <a:avLst/>
          </a:prstGeom>
          <a:noFill/>
        </p:spPr>
        <p:txBody>
          <a:bodyPr wrap="square" rtlCol="0">
            <a:spAutoFit/>
          </a:bodyPr>
          <a:lstStyle/>
          <a:p>
            <a:r>
              <a:rPr lang="de-DE" sz="2200">
                <a:latin typeface="Century Gothic" panose="020B0502020202020204" pitchFamily="34" charset="0"/>
                <a:cs typeface="Calibri Light"/>
              </a:rPr>
              <a:t>0.0</a:t>
            </a:r>
            <a:fld id="{260E2A6B-A809-4840-BF14-8648BC0BDF87}" type="slidenum">
              <a:rPr lang="id-ID" sz="2200" smtClean="0">
                <a:latin typeface="Century Gothic" panose="020B0502020202020204" pitchFamily="34" charset="0"/>
                <a:cs typeface="Calibri Light"/>
              </a:rPr>
              <a:pPr/>
              <a:t>1</a:t>
            </a:fld>
            <a:endParaRPr lang="de-DE" sz="2200">
              <a:latin typeface="Century Gothic" panose="020B0502020202020204" pitchFamily="34" charset="0"/>
            </a:endParaRPr>
          </a:p>
        </p:txBody>
      </p:sp>
      <p:sp>
        <p:nvSpPr>
          <p:cNvPr id="10" name="Textfeld 33"/>
          <p:cNvSpPr txBox="1"/>
          <p:nvPr/>
        </p:nvSpPr>
        <p:spPr>
          <a:xfrm>
            <a:off x="5759351" y="7713377"/>
            <a:ext cx="12501804" cy="630942"/>
          </a:xfrm>
          <a:prstGeom prst="rect">
            <a:avLst/>
          </a:prstGeom>
          <a:noFill/>
        </p:spPr>
        <p:txBody>
          <a:bodyPr wrap="square" rtlCol="0">
            <a:spAutoFit/>
          </a:bodyPr>
          <a:lstStyle/>
          <a:p>
            <a:pPr algn="ctr"/>
            <a:r>
              <a:rPr lang="en-US" altLang="zh-CN" sz="3500" b="1" dirty="0">
                <a:solidFill>
                  <a:schemeClr val="accent3"/>
                </a:solidFill>
                <a:latin typeface="Century Gothic" panose="020B0502020202020204" pitchFamily="34" charset="0"/>
              </a:rPr>
              <a:t>Cluster Analysis</a:t>
            </a:r>
            <a:endParaRPr lang="de-DE" sz="3500" b="1" dirty="0">
              <a:solidFill>
                <a:schemeClr val="accent3"/>
              </a:solidFill>
              <a:latin typeface="Century Gothic" panose="020B0502020202020204" pitchFamily="34" charset="0"/>
            </a:endParaRPr>
          </a:p>
        </p:txBody>
      </p:sp>
    </p:spTree>
    <p:extLst>
      <p:ext uri="{BB962C8B-B14F-4D97-AF65-F5344CB8AC3E}">
        <p14:creationId xmlns:p14="http://schemas.microsoft.com/office/powerpoint/2010/main" val="11409049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anim calcmode="lin" valueType="num">
                                      <p:cBhvr>
                                        <p:cTn id="12" dur="1000" fill="hold"/>
                                        <p:tgtEl>
                                          <p:spTgt spid="9"/>
                                        </p:tgtEl>
                                        <p:attrNameLst>
                                          <p:attrName>ppt_x</p:attrName>
                                        </p:attrNameLst>
                                      </p:cBhvr>
                                      <p:tavLst>
                                        <p:tav tm="0">
                                          <p:val>
                                            <p:strVal val="#ppt_x"/>
                                          </p:val>
                                        </p:tav>
                                        <p:tav tm="100000">
                                          <p:val>
                                            <p:strVal val="#ppt_x"/>
                                          </p:val>
                                        </p:tav>
                                      </p:tavLst>
                                    </p:anim>
                                    <p:anim calcmode="lin" valueType="num">
                                      <p:cBhvr>
                                        <p:cTn id="13" dur="1000" fill="hold"/>
                                        <p:tgtEl>
                                          <p:spTgt spid="9"/>
                                        </p:tgtEl>
                                        <p:attrNameLst>
                                          <p:attrName>ppt_y</p:attrName>
                                        </p:attrNameLst>
                                      </p:cBhvr>
                                      <p:tavLst>
                                        <p:tav tm="0">
                                          <p:val>
                                            <p:strVal val="#ppt_y+.1"/>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p:nvPr/>
        </p:nvSpPr>
        <p:spPr>
          <a:xfrm>
            <a:off x="12188825" y="840709"/>
            <a:ext cx="11231616" cy="12034582"/>
          </a:xfrm>
          <a:prstGeom prst="rect">
            <a:avLst/>
          </a:prstGeom>
          <a:blipFill dpi="0" rotWithShape="1">
            <a:blip r:embed="rId2">
              <a:alphaModFix amt="78000"/>
            </a:blip>
            <a:srcRect/>
            <a:stretch>
              <a:fillRect l="-9984" t="-26288" r="-8522" b="-2628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6" name="Textfeld 33"/>
          <p:cNvSpPr txBox="1"/>
          <p:nvPr/>
        </p:nvSpPr>
        <p:spPr>
          <a:xfrm>
            <a:off x="13291501" y="5240326"/>
            <a:ext cx="11426796" cy="3170099"/>
          </a:xfrm>
          <a:prstGeom prst="rect">
            <a:avLst/>
          </a:prstGeom>
          <a:noFill/>
        </p:spPr>
        <p:txBody>
          <a:bodyPr wrap="square" rtlCol="0">
            <a:spAutoFit/>
          </a:bodyPr>
          <a:lstStyle/>
          <a:p>
            <a:r>
              <a:rPr lang="en-US" altLang="zh-CN" sz="10000" b="1" dirty="0">
                <a:latin typeface="Century Gothic" panose="020B0502020202020204" pitchFamily="34" charset="0"/>
              </a:rPr>
              <a:t>K-Means</a:t>
            </a:r>
          </a:p>
          <a:p>
            <a:r>
              <a:rPr lang="zh-CN" altLang="en-US" sz="10000" b="1" dirty="0">
                <a:latin typeface="Century Gothic" panose="020B0502020202020204" pitchFamily="34" charset="0"/>
              </a:rPr>
              <a:t>应用场景</a:t>
            </a:r>
            <a:endParaRPr lang="en-US" sz="10000" b="1" dirty="0">
              <a:latin typeface="Century Gothic" panose="020B0502020202020204" pitchFamily="34" charset="0"/>
            </a:endParaRPr>
          </a:p>
        </p:txBody>
      </p:sp>
      <p:cxnSp>
        <p:nvCxnSpPr>
          <p:cNvPr id="4" name="Gerader Verbinder 3"/>
          <p:cNvCxnSpPr>
            <a:cxnSpLocks/>
          </p:cNvCxnSpPr>
          <p:nvPr/>
        </p:nvCxnSpPr>
        <p:spPr>
          <a:xfrm>
            <a:off x="12188825" y="5299320"/>
            <a:ext cx="4542503" cy="0"/>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Gerader Verbinder 28"/>
          <p:cNvCxnSpPr>
            <a:cxnSpLocks/>
          </p:cNvCxnSpPr>
          <p:nvPr/>
        </p:nvCxnSpPr>
        <p:spPr>
          <a:xfrm>
            <a:off x="12188825" y="6803655"/>
            <a:ext cx="4542503" cy="0"/>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Gerader Verbinder 29"/>
          <p:cNvCxnSpPr>
            <a:cxnSpLocks/>
          </p:cNvCxnSpPr>
          <p:nvPr/>
        </p:nvCxnSpPr>
        <p:spPr>
          <a:xfrm>
            <a:off x="12188825" y="8307307"/>
            <a:ext cx="4542503" cy="0"/>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Textfeld 31"/>
          <p:cNvSpPr txBox="1"/>
          <p:nvPr/>
        </p:nvSpPr>
        <p:spPr>
          <a:xfrm>
            <a:off x="1614699" y="5708883"/>
            <a:ext cx="6996574" cy="2232984"/>
          </a:xfrm>
          <a:prstGeom prst="rect">
            <a:avLst/>
          </a:prstGeom>
          <a:noFill/>
        </p:spPr>
        <p:txBody>
          <a:bodyPr wrap="square" rtlCol="0">
            <a:spAutoFit/>
          </a:bodyPr>
          <a:lstStyle/>
          <a:p>
            <a:pPr algn="r">
              <a:lnSpc>
                <a:spcPct val="150000"/>
              </a:lnSpc>
            </a:pPr>
            <a:r>
              <a:rPr lang="zh-CN" altLang="en-US" sz="3200" dirty="0">
                <a:latin typeface="Calibri Light" panose="020F0302020204030204" pitchFamily="34" charset="0"/>
              </a:rPr>
              <a:t>用</a:t>
            </a:r>
            <a:r>
              <a:rPr lang="en-US" altLang="zh-CN" sz="3200" dirty="0">
                <a:latin typeface="Calibri Light" panose="020F0302020204030204" pitchFamily="34" charset="0"/>
              </a:rPr>
              <a:t>K-Means</a:t>
            </a:r>
            <a:r>
              <a:rPr lang="zh-CN" altLang="en-US" sz="3200" dirty="0">
                <a:latin typeface="Calibri Light" panose="020F0302020204030204" pitchFamily="34" charset="0"/>
              </a:rPr>
              <a:t>算法实现图像压缩</a:t>
            </a:r>
            <a:endParaRPr lang="en-US" altLang="zh-CN" sz="3200" dirty="0">
              <a:latin typeface="Calibri Light" panose="020F0302020204030204" pitchFamily="34" charset="0"/>
            </a:endParaRPr>
          </a:p>
          <a:p>
            <a:pPr algn="r">
              <a:lnSpc>
                <a:spcPct val="150000"/>
              </a:lnSpc>
            </a:pPr>
            <a:r>
              <a:rPr lang="zh-CN" altLang="en-US" sz="3200" dirty="0">
                <a:latin typeface="Calibri Light" panose="020F0302020204030204" pitchFamily="34" charset="0"/>
              </a:rPr>
              <a:t>用做其他算法的预处理</a:t>
            </a:r>
            <a:endParaRPr lang="en-US" altLang="zh-CN" sz="3200" dirty="0">
              <a:latin typeface="Calibri Light" panose="020F0302020204030204" pitchFamily="34" charset="0"/>
            </a:endParaRPr>
          </a:p>
          <a:p>
            <a:pPr algn="r">
              <a:lnSpc>
                <a:spcPct val="150000"/>
              </a:lnSpc>
            </a:pPr>
            <a:r>
              <a:rPr lang="zh-CN" altLang="en-US" sz="3200" dirty="0">
                <a:latin typeface="Calibri Light" panose="020F0302020204030204" pitchFamily="34" charset="0"/>
              </a:rPr>
              <a:t>高维度的聚类模拟</a:t>
            </a:r>
            <a:endParaRPr lang="de-DE" altLang="zh-CN" sz="3200" dirty="0">
              <a:latin typeface="Calibri Light" panose="020F0302020204030204" pitchFamily="34" charset="0"/>
            </a:endParaRPr>
          </a:p>
        </p:txBody>
      </p:sp>
    </p:spTree>
    <p:extLst>
      <p:ext uri="{BB962C8B-B14F-4D97-AF65-F5344CB8AC3E}">
        <p14:creationId xmlns:p14="http://schemas.microsoft.com/office/powerpoint/2010/main" val="22079096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0-#ppt_h/2"/>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fade">
                                      <p:cBhvr>
                                        <p:cTn id="11" dur="1000"/>
                                        <p:tgtEl>
                                          <p:spTgt spid="32"/>
                                        </p:tgtEl>
                                      </p:cBhvr>
                                    </p:animEffect>
                                    <p:anim calcmode="lin" valueType="num">
                                      <p:cBhvr>
                                        <p:cTn id="12" dur="1000" fill="hold"/>
                                        <p:tgtEl>
                                          <p:spTgt spid="32"/>
                                        </p:tgtEl>
                                        <p:attrNameLst>
                                          <p:attrName>ppt_x</p:attrName>
                                        </p:attrNameLst>
                                      </p:cBhvr>
                                      <p:tavLst>
                                        <p:tav tm="0">
                                          <p:val>
                                            <p:strVal val="#ppt_x"/>
                                          </p:val>
                                        </p:tav>
                                        <p:tav tm="100000">
                                          <p:val>
                                            <p:strVal val="#ppt_x"/>
                                          </p:val>
                                        </p:tav>
                                      </p:tavLst>
                                    </p:anim>
                                    <p:anim calcmode="lin" valueType="num">
                                      <p:cBhvr>
                                        <p:cTn id="13"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feld 34"/>
          <p:cNvSpPr txBox="1"/>
          <p:nvPr/>
        </p:nvSpPr>
        <p:spPr>
          <a:xfrm>
            <a:off x="10432897" y="5979285"/>
            <a:ext cx="6197653" cy="523220"/>
          </a:xfrm>
          <a:prstGeom prst="rect">
            <a:avLst/>
          </a:prstGeom>
          <a:noFill/>
        </p:spPr>
        <p:txBody>
          <a:bodyPr wrap="square" rtlCol="0">
            <a:spAutoFit/>
          </a:bodyPr>
          <a:lstStyle/>
          <a:p>
            <a:r>
              <a:rPr lang="zh-CN" altLang="en-US" sz="2800" dirty="0"/>
              <a:t>动画中连续几帧不发生变化的部分</a:t>
            </a:r>
            <a:endParaRPr lang="de-DE" sz="2800" dirty="0"/>
          </a:p>
        </p:txBody>
      </p:sp>
      <p:sp>
        <p:nvSpPr>
          <p:cNvPr id="25" name="Textfeld 34"/>
          <p:cNvSpPr txBox="1"/>
          <p:nvPr/>
        </p:nvSpPr>
        <p:spPr>
          <a:xfrm>
            <a:off x="2762074" y="5979285"/>
            <a:ext cx="3148948" cy="523220"/>
          </a:xfrm>
          <a:prstGeom prst="rect">
            <a:avLst/>
          </a:prstGeom>
          <a:noFill/>
        </p:spPr>
        <p:txBody>
          <a:bodyPr wrap="square" rtlCol="0">
            <a:spAutoFit/>
          </a:bodyPr>
          <a:lstStyle/>
          <a:p>
            <a:r>
              <a:rPr lang="zh-CN" altLang="en-US" sz="2800" dirty="0"/>
              <a:t>图片中的相同色块</a:t>
            </a:r>
            <a:endParaRPr lang="de-DE" sz="2800" dirty="0"/>
          </a:p>
        </p:txBody>
      </p:sp>
      <p:sp>
        <p:nvSpPr>
          <p:cNvPr id="28" name="Textfeld 27"/>
          <p:cNvSpPr txBox="1"/>
          <p:nvPr/>
        </p:nvSpPr>
        <p:spPr>
          <a:xfrm>
            <a:off x="16108577" y="4025851"/>
            <a:ext cx="5829300" cy="5632311"/>
          </a:xfrm>
          <a:prstGeom prst="rect">
            <a:avLst/>
          </a:prstGeom>
          <a:noFill/>
        </p:spPr>
        <p:txBody>
          <a:bodyPr wrap="square" rtlCol="0">
            <a:spAutoFit/>
          </a:bodyPr>
          <a:lstStyle/>
          <a:p>
            <a:pPr marL="1143000" indent="-1143000">
              <a:buFont typeface="Arial" panose="020B0604020202020204" pitchFamily="34" charset="0"/>
              <a:buChar char="•"/>
            </a:pPr>
            <a:r>
              <a:rPr lang="zh-CN" altLang="en-US" sz="9000" b="1" dirty="0">
                <a:latin typeface="Century Gothic" panose="020B0502020202020204" pitchFamily="34" charset="0"/>
              </a:rPr>
              <a:t>图</a:t>
            </a:r>
            <a:endParaRPr lang="en-US" altLang="zh-CN" sz="9000" b="1" dirty="0">
              <a:latin typeface="Century Gothic" panose="020B0502020202020204" pitchFamily="34" charset="0"/>
            </a:endParaRPr>
          </a:p>
          <a:p>
            <a:pPr marL="1600200" lvl="1" indent="-1143000">
              <a:buFont typeface="Arial" panose="020B0604020202020204" pitchFamily="34" charset="0"/>
              <a:buChar char="•"/>
            </a:pPr>
            <a:r>
              <a:rPr lang="zh-CN" altLang="en-US" sz="9000" b="1" dirty="0">
                <a:latin typeface="Century Gothic" panose="020B0502020202020204" pitchFamily="34" charset="0"/>
              </a:rPr>
              <a:t>像</a:t>
            </a:r>
            <a:endParaRPr lang="en-US" altLang="zh-CN" sz="9000" b="1" dirty="0">
              <a:latin typeface="Century Gothic" panose="020B0502020202020204" pitchFamily="34" charset="0"/>
            </a:endParaRPr>
          </a:p>
          <a:p>
            <a:pPr marL="2057400" lvl="2" indent="-1143000">
              <a:buFont typeface="Arial" panose="020B0604020202020204" pitchFamily="34" charset="0"/>
              <a:buChar char="•"/>
            </a:pPr>
            <a:r>
              <a:rPr lang="zh-CN" altLang="en-US" sz="9000" b="1" dirty="0">
                <a:latin typeface="Century Gothic" panose="020B0502020202020204" pitchFamily="34" charset="0"/>
              </a:rPr>
              <a:t>压</a:t>
            </a:r>
            <a:endParaRPr lang="en-US" altLang="zh-CN" sz="9000" b="1" dirty="0">
              <a:latin typeface="Century Gothic" panose="020B0502020202020204" pitchFamily="34" charset="0"/>
            </a:endParaRPr>
          </a:p>
          <a:p>
            <a:pPr marL="2514600" lvl="3" indent="-1143000">
              <a:buFont typeface="Arial" panose="020B0604020202020204" pitchFamily="34" charset="0"/>
              <a:buChar char="•"/>
            </a:pPr>
            <a:r>
              <a:rPr lang="zh-CN" altLang="en-US" sz="9000" b="1" dirty="0">
                <a:latin typeface="Century Gothic" panose="020B0502020202020204" pitchFamily="34" charset="0"/>
              </a:rPr>
              <a:t>缩</a:t>
            </a:r>
            <a:endParaRPr lang="de-DE" sz="9000" b="1" dirty="0">
              <a:latin typeface="Century Gothic" panose="020B0502020202020204" pitchFamily="34" charset="0"/>
            </a:endParaRPr>
          </a:p>
        </p:txBody>
      </p:sp>
      <p:sp>
        <p:nvSpPr>
          <p:cNvPr id="32" name="Halber Rahmen 31"/>
          <p:cNvSpPr/>
          <p:nvPr/>
        </p:nvSpPr>
        <p:spPr>
          <a:xfrm rot="5400000">
            <a:off x="19859437" y="2646942"/>
            <a:ext cx="894835" cy="858751"/>
          </a:xfrm>
          <a:prstGeom prst="halfFrame">
            <a:avLst>
              <a:gd name="adj1" fmla="val 5428"/>
              <a:gd name="adj2" fmla="val 490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35" name="Halber Rahmen 34"/>
          <p:cNvSpPr/>
          <p:nvPr/>
        </p:nvSpPr>
        <p:spPr>
          <a:xfrm rot="10800000">
            <a:off x="19877480" y="10192265"/>
            <a:ext cx="858751" cy="894835"/>
          </a:xfrm>
          <a:prstGeom prst="halfFrame">
            <a:avLst>
              <a:gd name="adj1" fmla="val 5428"/>
              <a:gd name="adj2" fmla="val 490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grpSp>
        <p:nvGrpSpPr>
          <p:cNvPr id="2" name="组合 1">
            <a:extLst>
              <a:ext uri="{FF2B5EF4-FFF2-40B4-BE49-F238E27FC236}">
                <a16:creationId xmlns:a16="http://schemas.microsoft.com/office/drawing/2014/main" id="{A1263CA2-417A-445E-B860-6DE83C02DC94}"/>
              </a:ext>
            </a:extLst>
          </p:cNvPr>
          <p:cNvGrpSpPr/>
          <p:nvPr/>
        </p:nvGrpSpPr>
        <p:grpSpPr>
          <a:xfrm>
            <a:off x="2762074" y="1241456"/>
            <a:ext cx="13096399" cy="11471057"/>
            <a:chOff x="2762074" y="1241456"/>
            <a:chExt cx="13096399" cy="11471057"/>
          </a:xfrm>
        </p:grpSpPr>
        <p:pic>
          <p:nvPicPr>
            <p:cNvPr id="3" name="图片 2">
              <a:extLst>
                <a:ext uri="{FF2B5EF4-FFF2-40B4-BE49-F238E27FC236}">
                  <a16:creationId xmlns:a16="http://schemas.microsoft.com/office/drawing/2014/main" id="{C0245B59-FCBE-4D9F-A307-24BE8708D5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2074" y="1241456"/>
              <a:ext cx="8192796" cy="4564558"/>
            </a:xfrm>
            <a:prstGeom prst="rect">
              <a:avLst/>
            </a:prstGeom>
          </p:spPr>
        </p:pic>
        <p:pic>
          <p:nvPicPr>
            <p:cNvPr id="5" name="图片 4">
              <a:extLst>
                <a:ext uri="{FF2B5EF4-FFF2-40B4-BE49-F238E27FC236}">
                  <a16:creationId xmlns:a16="http://schemas.microsoft.com/office/drawing/2014/main" id="{C6466E03-58F2-4870-9113-CEBA345217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2089" y="6687671"/>
              <a:ext cx="10896384" cy="6024842"/>
            </a:xfrm>
            <a:prstGeom prst="rect">
              <a:avLst/>
            </a:prstGeom>
          </p:spPr>
        </p:pic>
      </p:grpSp>
    </p:spTree>
    <p:extLst>
      <p:ext uri="{BB962C8B-B14F-4D97-AF65-F5344CB8AC3E}">
        <p14:creationId xmlns:p14="http://schemas.microsoft.com/office/powerpoint/2010/main" val="164345239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par>
                                <p:cTn id="13" presetID="42"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1000"/>
                                        <p:tgtEl>
                                          <p:spTgt spid="28"/>
                                        </p:tgtEl>
                                      </p:cBhvr>
                                    </p:animEffect>
                                    <p:anim calcmode="lin" valueType="num">
                                      <p:cBhvr>
                                        <p:cTn id="16" dur="1000" fill="hold"/>
                                        <p:tgtEl>
                                          <p:spTgt spid="28"/>
                                        </p:tgtEl>
                                        <p:attrNameLst>
                                          <p:attrName>ppt_x</p:attrName>
                                        </p:attrNameLst>
                                      </p:cBhvr>
                                      <p:tavLst>
                                        <p:tav tm="0">
                                          <p:val>
                                            <p:strVal val="#ppt_x"/>
                                          </p:val>
                                        </p:tav>
                                        <p:tav tm="100000">
                                          <p:val>
                                            <p:strVal val="#ppt_x"/>
                                          </p:val>
                                        </p:tav>
                                      </p:tavLst>
                                    </p:anim>
                                    <p:anim calcmode="lin" valueType="num">
                                      <p:cBhvr>
                                        <p:cTn id="17" dur="1000" fill="hold"/>
                                        <p:tgtEl>
                                          <p:spTgt spid="28"/>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fade">
                                      <p:cBhvr>
                                        <p:cTn id="20" dur="1000"/>
                                        <p:tgtEl>
                                          <p:spTgt spid="32"/>
                                        </p:tgtEl>
                                      </p:cBhvr>
                                    </p:animEffect>
                                    <p:anim calcmode="lin" valueType="num">
                                      <p:cBhvr>
                                        <p:cTn id="21" dur="1000" fill="hold"/>
                                        <p:tgtEl>
                                          <p:spTgt spid="32"/>
                                        </p:tgtEl>
                                        <p:attrNameLst>
                                          <p:attrName>ppt_x</p:attrName>
                                        </p:attrNameLst>
                                      </p:cBhvr>
                                      <p:tavLst>
                                        <p:tav tm="0">
                                          <p:val>
                                            <p:strVal val="#ppt_x"/>
                                          </p:val>
                                        </p:tav>
                                        <p:tav tm="100000">
                                          <p:val>
                                            <p:strVal val="#ppt_x"/>
                                          </p:val>
                                        </p:tav>
                                      </p:tavLst>
                                    </p:anim>
                                    <p:anim calcmode="lin" valueType="num">
                                      <p:cBhvr>
                                        <p:cTn id="22" dur="1000" fill="hold"/>
                                        <p:tgtEl>
                                          <p:spTgt spid="32"/>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35"/>
                                        </p:tgtEl>
                                        <p:attrNameLst>
                                          <p:attrName>style.visibility</p:attrName>
                                        </p:attrNameLst>
                                      </p:cBhvr>
                                      <p:to>
                                        <p:strVal val="visible"/>
                                      </p:to>
                                    </p:set>
                                    <p:animEffect transition="in" filter="fade">
                                      <p:cBhvr>
                                        <p:cTn id="25" dur="1000"/>
                                        <p:tgtEl>
                                          <p:spTgt spid="35"/>
                                        </p:tgtEl>
                                      </p:cBhvr>
                                    </p:animEffect>
                                    <p:anim calcmode="lin" valueType="num">
                                      <p:cBhvr>
                                        <p:cTn id="26" dur="1000" fill="hold"/>
                                        <p:tgtEl>
                                          <p:spTgt spid="35"/>
                                        </p:tgtEl>
                                        <p:attrNameLst>
                                          <p:attrName>ppt_x</p:attrName>
                                        </p:attrNameLst>
                                      </p:cBhvr>
                                      <p:tavLst>
                                        <p:tav tm="0">
                                          <p:val>
                                            <p:strVal val="#ppt_x"/>
                                          </p:val>
                                        </p:tav>
                                        <p:tav tm="100000">
                                          <p:val>
                                            <p:strVal val="#ppt_x"/>
                                          </p:val>
                                        </p:tav>
                                      </p:tavLst>
                                    </p:anim>
                                    <p:anim calcmode="lin" valueType="num">
                                      <p:cBhvr>
                                        <p:cTn id="27" dur="1000" fill="hold"/>
                                        <p:tgtEl>
                                          <p:spTgt spid="35"/>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fade">
                                      <p:cBhvr>
                                        <p:cTn id="30" dur="1000"/>
                                        <p:tgtEl>
                                          <p:spTgt spid="2"/>
                                        </p:tgtEl>
                                      </p:cBhvr>
                                    </p:animEffect>
                                    <p:anim calcmode="lin" valueType="num">
                                      <p:cBhvr>
                                        <p:cTn id="31" dur="1000" fill="hold"/>
                                        <p:tgtEl>
                                          <p:spTgt spid="2"/>
                                        </p:tgtEl>
                                        <p:attrNameLst>
                                          <p:attrName>ppt_x</p:attrName>
                                        </p:attrNameLst>
                                      </p:cBhvr>
                                      <p:tavLst>
                                        <p:tav tm="0">
                                          <p:val>
                                            <p:strVal val="#ppt_x"/>
                                          </p:val>
                                        </p:tav>
                                        <p:tav tm="100000">
                                          <p:val>
                                            <p:strVal val="#ppt_x"/>
                                          </p:val>
                                        </p:tav>
                                      </p:tavLst>
                                    </p:anim>
                                    <p:anim calcmode="lin" valueType="num">
                                      <p:cBhvr>
                                        <p:cTn id="32"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8" grpId="0"/>
      <p:bldP spid="32" grpId="0" animBg="1"/>
      <p:bldP spid="3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33"/>
          <p:cNvSpPr txBox="1"/>
          <p:nvPr/>
        </p:nvSpPr>
        <p:spPr>
          <a:xfrm>
            <a:off x="5335846" y="1651980"/>
            <a:ext cx="7562850" cy="1631216"/>
          </a:xfrm>
          <a:prstGeom prst="rect">
            <a:avLst/>
          </a:prstGeom>
          <a:noFill/>
        </p:spPr>
        <p:txBody>
          <a:bodyPr wrap="square" rtlCol="0">
            <a:spAutoFit/>
          </a:bodyPr>
          <a:lstStyle/>
          <a:p>
            <a:r>
              <a:rPr lang="zh-CN" altLang="en-US" sz="10000" b="1" dirty="0">
                <a:latin typeface="Century Gothic" panose="020B0502020202020204" pitchFamily="34" charset="0"/>
              </a:rPr>
              <a:t>小结</a:t>
            </a:r>
            <a:endParaRPr lang="de-DE" sz="10000" b="1" dirty="0">
              <a:latin typeface="Century Gothic" panose="020B0502020202020204" pitchFamily="34" charset="0"/>
            </a:endParaRPr>
          </a:p>
        </p:txBody>
      </p:sp>
      <p:sp>
        <p:nvSpPr>
          <p:cNvPr id="6" name="Textfeld 32"/>
          <p:cNvSpPr txBox="1"/>
          <p:nvPr/>
        </p:nvSpPr>
        <p:spPr>
          <a:xfrm>
            <a:off x="12188825" y="2511726"/>
            <a:ext cx="8788587" cy="3331553"/>
          </a:xfrm>
          <a:prstGeom prst="rect">
            <a:avLst/>
          </a:prstGeom>
          <a:noFill/>
        </p:spPr>
        <p:txBody>
          <a:bodyPr wrap="square" rtlCol="0">
            <a:spAutoFit/>
          </a:bodyPr>
          <a:lstStyle/>
          <a:p>
            <a:pPr marL="571500" indent="-571500">
              <a:lnSpc>
                <a:spcPct val="150000"/>
              </a:lnSpc>
              <a:buFont typeface="Wingdings" panose="05000000000000000000" pitchFamily="2" charset="2"/>
              <a:buChar char="p"/>
            </a:pPr>
            <a:r>
              <a:rPr lang="zh-CN" altLang="en-US" sz="3600" dirty="0">
                <a:latin typeface="Calibri Light" panose="020F0302020204030204" pitchFamily="34" charset="0"/>
              </a:rPr>
              <a:t>优势</a:t>
            </a:r>
            <a:endParaRPr lang="en-US" altLang="zh-CN" sz="3600" dirty="0">
              <a:latin typeface="Calibri Light" panose="020F0302020204030204" pitchFamily="34" charset="0"/>
            </a:endParaRPr>
          </a:p>
          <a:p>
            <a:pPr marL="342900" indent="-342900">
              <a:lnSpc>
                <a:spcPct val="150000"/>
              </a:lnSpc>
              <a:buFont typeface="Wingdings" panose="05000000000000000000" pitchFamily="2" charset="2"/>
              <a:buChar char="l"/>
            </a:pPr>
            <a:r>
              <a:rPr lang="zh-CN" altLang="en-US" sz="3600" dirty="0">
                <a:latin typeface="Calibri Light" panose="020F0302020204030204" pitchFamily="34" charset="0"/>
              </a:rPr>
              <a:t>简单易实现</a:t>
            </a:r>
            <a:endParaRPr lang="en-US" altLang="zh-CN" sz="3600" dirty="0">
              <a:latin typeface="Calibri Light" panose="020F0302020204030204" pitchFamily="34" charset="0"/>
            </a:endParaRPr>
          </a:p>
          <a:p>
            <a:pPr marL="342900" indent="-342900">
              <a:lnSpc>
                <a:spcPct val="150000"/>
              </a:lnSpc>
              <a:buFont typeface="Wingdings" panose="05000000000000000000" pitchFamily="2" charset="2"/>
              <a:buChar char="l"/>
            </a:pPr>
            <a:r>
              <a:rPr lang="zh-CN" altLang="en-US" sz="3600" dirty="0">
                <a:latin typeface="Calibri Light" panose="020F0302020204030204" pitchFamily="34" charset="0"/>
              </a:rPr>
              <a:t>相比于</a:t>
            </a:r>
            <a:r>
              <a:rPr lang="en-US" altLang="zh-CN" sz="3600" dirty="0">
                <a:latin typeface="Calibri Light" panose="020F0302020204030204" pitchFamily="34" charset="0"/>
              </a:rPr>
              <a:t>KNN</a:t>
            </a:r>
            <a:r>
              <a:rPr lang="zh-CN" altLang="en-US" sz="3600" dirty="0">
                <a:latin typeface="Calibri Light" panose="020F0302020204030204" pitchFamily="34" charset="0"/>
              </a:rPr>
              <a:t>算法，对存储空间的要求不大</a:t>
            </a:r>
            <a:endParaRPr lang="en-US" altLang="zh-CN" sz="3600" dirty="0">
              <a:latin typeface="Calibri Light" panose="020F0302020204030204" pitchFamily="34" charset="0"/>
            </a:endParaRPr>
          </a:p>
          <a:p>
            <a:pPr marL="342900" indent="-342900">
              <a:lnSpc>
                <a:spcPct val="150000"/>
              </a:lnSpc>
              <a:buFont typeface="Wingdings" panose="05000000000000000000" pitchFamily="2" charset="2"/>
              <a:buChar char="l"/>
            </a:pPr>
            <a:r>
              <a:rPr lang="zh-CN" altLang="en-US" sz="3600" dirty="0">
                <a:latin typeface="Calibri Light" panose="020F0302020204030204" pitchFamily="34" charset="0"/>
              </a:rPr>
              <a:t>对数据没有特殊要求</a:t>
            </a:r>
            <a:endParaRPr lang="de-DE" sz="3600" dirty="0">
              <a:latin typeface="Calibri Light" panose="020F0302020204030204" pitchFamily="34" charset="0"/>
            </a:endParaRPr>
          </a:p>
        </p:txBody>
      </p:sp>
      <p:sp>
        <p:nvSpPr>
          <p:cNvPr id="8" name="Textfeld 32"/>
          <p:cNvSpPr txBox="1"/>
          <p:nvPr/>
        </p:nvSpPr>
        <p:spPr>
          <a:xfrm>
            <a:off x="12188825" y="6703025"/>
            <a:ext cx="7089692" cy="3331553"/>
          </a:xfrm>
          <a:prstGeom prst="rect">
            <a:avLst/>
          </a:prstGeom>
          <a:noFill/>
        </p:spPr>
        <p:txBody>
          <a:bodyPr wrap="square" rtlCol="0">
            <a:spAutoFit/>
          </a:bodyPr>
          <a:lstStyle/>
          <a:p>
            <a:pPr marL="571500" indent="-571500">
              <a:lnSpc>
                <a:spcPct val="150000"/>
              </a:lnSpc>
              <a:buFont typeface="Wingdings" panose="05000000000000000000" pitchFamily="2" charset="2"/>
              <a:buChar char="p"/>
            </a:pPr>
            <a:r>
              <a:rPr lang="zh-CN" altLang="en-US" sz="3600" dirty="0">
                <a:latin typeface="Calibri Light" panose="020F0302020204030204" pitchFamily="34" charset="0"/>
              </a:rPr>
              <a:t>局限性</a:t>
            </a:r>
            <a:endParaRPr lang="en-US" altLang="zh-CN" sz="3600" dirty="0">
              <a:latin typeface="Calibri Light" panose="020F0302020204030204" pitchFamily="34" charset="0"/>
            </a:endParaRPr>
          </a:p>
          <a:p>
            <a:pPr marL="342900" indent="-342900">
              <a:lnSpc>
                <a:spcPct val="150000"/>
              </a:lnSpc>
              <a:buFont typeface="Wingdings" panose="05000000000000000000" pitchFamily="2" charset="2"/>
              <a:buChar char="l"/>
            </a:pPr>
            <a:r>
              <a:rPr lang="zh-CN" altLang="en-US" sz="3600" dirty="0">
                <a:latin typeface="Calibri Light" panose="020F0302020204030204" pitchFamily="34" charset="0"/>
              </a:rPr>
              <a:t>对异常值比较敏感</a:t>
            </a:r>
            <a:endParaRPr lang="en-US" altLang="zh-CN" sz="3600" dirty="0">
              <a:latin typeface="Calibri Light" panose="020F0302020204030204" pitchFamily="34" charset="0"/>
            </a:endParaRPr>
          </a:p>
          <a:p>
            <a:pPr marL="342900" indent="-342900">
              <a:lnSpc>
                <a:spcPct val="150000"/>
              </a:lnSpc>
              <a:buFont typeface="Wingdings" panose="05000000000000000000" pitchFamily="2" charset="2"/>
              <a:buChar char="l"/>
            </a:pPr>
            <a:r>
              <a:rPr lang="en-US" altLang="zh-CN" sz="3600" dirty="0">
                <a:latin typeface="Calibri Light" panose="020F0302020204030204" pitchFamily="34" charset="0"/>
              </a:rPr>
              <a:t>K</a:t>
            </a:r>
            <a:r>
              <a:rPr lang="zh-CN" altLang="en-US" sz="3600" dirty="0">
                <a:latin typeface="Calibri Light" panose="020F0302020204030204" pitchFamily="34" charset="0"/>
              </a:rPr>
              <a:t>值需要预先设置好</a:t>
            </a:r>
            <a:endParaRPr lang="en-US" altLang="zh-CN" sz="3600" dirty="0">
              <a:latin typeface="Calibri Light" panose="020F0302020204030204" pitchFamily="34" charset="0"/>
            </a:endParaRPr>
          </a:p>
          <a:p>
            <a:pPr marL="342900" indent="-342900">
              <a:lnSpc>
                <a:spcPct val="150000"/>
              </a:lnSpc>
              <a:buFont typeface="Wingdings" panose="05000000000000000000" pitchFamily="2" charset="2"/>
              <a:buChar char="l"/>
            </a:pPr>
            <a:r>
              <a:rPr lang="zh-CN" altLang="en-US" sz="3600" dirty="0">
                <a:latin typeface="Calibri Light" panose="020F0302020204030204" pitchFamily="34" charset="0"/>
              </a:rPr>
              <a:t>不保证可以获得最优解</a:t>
            </a:r>
            <a:endParaRPr lang="en-US" altLang="zh-CN" sz="3600" dirty="0">
              <a:latin typeface="Calibri Light" panose="020F0302020204030204" pitchFamily="34" charset="0"/>
            </a:endParaRPr>
          </a:p>
        </p:txBody>
      </p:sp>
      <p:sp>
        <p:nvSpPr>
          <p:cNvPr id="9" name="Textfeld 34"/>
          <p:cNvSpPr txBox="1"/>
          <p:nvPr/>
        </p:nvSpPr>
        <p:spPr>
          <a:xfrm>
            <a:off x="9050580" y="10881108"/>
            <a:ext cx="7696231" cy="646331"/>
          </a:xfrm>
          <a:prstGeom prst="rect">
            <a:avLst/>
          </a:prstGeom>
          <a:noFill/>
        </p:spPr>
        <p:txBody>
          <a:bodyPr wrap="square" rtlCol="0">
            <a:spAutoFit/>
          </a:bodyPr>
          <a:lstStyle/>
          <a:p>
            <a:pPr algn="r"/>
            <a:r>
              <a:rPr lang="zh-CN" altLang="en-US" sz="3600" dirty="0"/>
              <a:t>算法改进：</a:t>
            </a:r>
            <a:r>
              <a:rPr lang="en-US" altLang="zh-CN" sz="3600" dirty="0"/>
              <a:t>K-Means++</a:t>
            </a:r>
            <a:endParaRPr lang="de-DE" sz="3600" dirty="0"/>
          </a:p>
        </p:txBody>
      </p:sp>
    </p:spTree>
    <p:extLst>
      <p:ext uri="{BB962C8B-B14F-4D97-AF65-F5344CB8AC3E}">
        <p14:creationId xmlns:p14="http://schemas.microsoft.com/office/powerpoint/2010/main" val="397723362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feld 29"/>
          <p:cNvSpPr txBox="1"/>
          <p:nvPr/>
        </p:nvSpPr>
        <p:spPr>
          <a:xfrm>
            <a:off x="4660492" y="6756910"/>
            <a:ext cx="15072850" cy="1323439"/>
          </a:xfrm>
          <a:prstGeom prst="rect">
            <a:avLst/>
          </a:prstGeom>
          <a:noFill/>
        </p:spPr>
        <p:txBody>
          <a:bodyPr wrap="square" rtlCol="0">
            <a:spAutoFit/>
          </a:bodyPr>
          <a:lstStyle/>
          <a:p>
            <a:pPr algn="ctr"/>
            <a:r>
              <a:rPr lang="en-US" altLang="zh-CN" sz="8000" dirty="0">
                <a:latin typeface="Century Gothic" panose="020B0502020202020204" pitchFamily="34" charset="0"/>
              </a:rPr>
              <a:t>Thanks</a:t>
            </a:r>
            <a:endParaRPr lang="de-DE" sz="8000" b="1" dirty="0">
              <a:latin typeface="Century Gothic" panose="020B0502020202020204" pitchFamily="34" charset="0"/>
            </a:endParaRPr>
          </a:p>
        </p:txBody>
      </p:sp>
      <p:sp>
        <p:nvSpPr>
          <p:cNvPr id="12" name="Textfeld 34"/>
          <p:cNvSpPr txBox="1"/>
          <p:nvPr/>
        </p:nvSpPr>
        <p:spPr>
          <a:xfrm>
            <a:off x="10379728" y="9346104"/>
            <a:ext cx="3634378" cy="400110"/>
          </a:xfrm>
          <a:prstGeom prst="rect">
            <a:avLst/>
          </a:prstGeom>
          <a:noFill/>
        </p:spPr>
        <p:txBody>
          <a:bodyPr wrap="square" rtlCol="0">
            <a:spAutoFit/>
          </a:bodyPr>
          <a:lstStyle/>
          <a:p>
            <a:pPr algn="ctr"/>
            <a:r>
              <a:rPr lang="de-DE" sz="2000" dirty="0"/>
              <a:t>-  </a:t>
            </a:r>
            <a:r>
              <a:rPr lang="en-US" altLang="zh-CN" sz="2000" dirty="0"/>
              <a:t>K-&lt;Means  &amp;&amp;  KNN</a:t>
            </a:r>
            <a:r>
              <a:rPr lang="de-DE" sz="2000" dirty="0"/>
              <a:t>  -</a:t>
            </a:r>
          </a:p>
        </p:txBody>
      </p:sp>
      <p:sp>
        <p:nvSpPr>
          <p:cNvPr id="5" name="Shape 2787"/>
          <p:cNvSpPr/>
          <p:nvPr/>
        </p:nvSpPr>
        <p:spPr>
          <a:xfrm>
            <a:off x="11238273" y="3017401"/>
            <a:ext cx="3081608" cy="3083661"/>
          </a:xfrm>
          <a:custGeom>
            <a:avLst/>
            <a:gdLst/>
            <a:ahLst/>
            <a:cxnLst>
              <a:cxn ang="0">
                <a:pos x="wd2" y="hd2"/>
              </a:cxn>
              <a:cxn ang="5400000">
                <a:pos x="wd2" y="hd2"/>
              </a:cxn>
              <a:cxn ang="10800000">
                <a:pos x="wd2" y="hd2"/>
              </a:cxn>
              <a:cxn ang="16200000">
                <a:pos x="wd2" y="hd2"/>
              </a:cxn>
            </a:cxnLst>
            <a:rect l="0" t="0" r="r" b="b"/>
            <a:pathLst>
              <a:path w="21086" h="21600" extrusionOk="0">
                <a:moveTo>
                  <a:pt x="11502" y="10309"/>
                </a:moveTo>
                <a:cubicBezTo>
                  <a:pt x="11767" y="10309"/>
                  <a:pt x="11981" y="10090"/>
                  <a:pt x="11981" y="9818"/>
                </a:cubicBezTo>
                <a:cubicBezTo>
                  <a:pt x="11981" y="9547"/>
                  <a:pt x="11767" y="9327"/>
                  <a:pt x="11502" y="9327"/>
                </a:cubicBezTo>
                <a:cubicBezTo>
                  <a:pt x="11237" y="9327"/>
                  <a:pt x="11022" y="9547"/>
                  <a:pt x="11022" y="9818"/>
                </a:cubicBezTo>
                <a:cubicBezTo>
                  <a:pt x="11022" y="10090"/>
                  <a:pt x="11237" y="10309"/>
                  <a:pt x="11502" y="10309"/>
                </a:cubicBezTo>
                <a:moveTo>
                  <a:pt x="15818" y="4909"/>
                </a:moveTo>
                <a:cubicBezTo>
                  <a:pt x="16083" y="4909"/>
                  <a:pt x="16297" y="5129"/>
                  <a:pt x="16297" y="5400"/>
                </a:cubicBezTo>
                <a:cubicBezTo>
                  <a:pt x="16297" y="5672"/>
                  <a:pt x="16083" y="5891"/>
                  <a:pt x="15818" y="5891"/>
                </a:cubicBezTo>
                <a:cubicBezTo>
                  <a:pt x="15553" y="5891"/>
                  <a:pt x="15338" y="5672"/>
                  <a:pt x="15338" y="5400"/>
                </a:cubicBezTo>
                <a:cubicBezTo>
                  <a:pt x="15338" y="5129"/>
                  <a:pt x="15553" y="4909"/>
                  <a:pt x="15818" y="4909"/>
                </a:cubicBezTo>
                <a:moveTo>
                  <a:pt x="15818" y="6873"/>
                </a:moveTo>
                <a:cubicBezTo>
                  <a:pt x="16612" y="6873"/>
                  <a:pt x="17256" y="6213"/>
                  <a:pt x="17256" y="5400"/>
                </a:cubicBezTo>
                <a:cubicBezTo>
                  <a:pt x="17256" y="4587"/>
                  <a:pt x="16612" y="3928"/>
                  <a:pt x="15818" y="3928"/>
                </a:cubicBezTo>
                <a:cubicBezTo>
                  <a:pt x="15023" y="3928"/>
                  <a:pt x="14379" y="4587"/>
                  <a:pt x="14379" y="5400"/>
                </a:cubicBezTo>
                <a:cubicBezTo>
                  <a:pt x="14379" y="6213"/>
                  <a:pt x="15023" y="6873"/>
                  <a:pt x="15818" y="6873"/>
                </a:cubicBezTo>
                <a:moveTo>
                  <a:pt x="12941" y="11782"/>
                </a:moveTo>
                <a:cubicBezTo>
                  <a:pt x="13206" y="11782"/>
                  <a:pt x="13420" y="11562"/>
                  <a:pt x="13420" y="11291"/>
                </a:cubicBezTo>
                <a:cubicBezTo>
                  <a:pt x="13420" y="11020"/>
                  <a:pt x="13206" y="10800"/>
                  <a:pt x="12941" y="10800"/>
                </a:cubicBezTo>
                <a:cubicBezTo>
                  <a:pt x="12675" y="10800"/>
                  <a:pt x="12461" y="11020"/>
                  <a:pt x="12461" y="11291"/>
                </a:cubicBezTo>
                <a:cubicBezTo>
                  <a:pt x="12461" y="11562"/>
                  <a:pt x="12675" y="11782"/>
                  <a:pt x="12941" y="11782"/>
                </a:cubicBezTo>
                <a:moveTo>
                  <a:pt x="10063" y="7855"/>
                </a:moveTo>
                <a:cubicBezTo>
                  <a:pt x="9798" y="7855"/>
                  <a:pt x="9584" y="8074"/>
                  <a:pt x="9584" y="8346"/>
                </a:cubicBezTo>
                <a:cubicBezTo>
                  <a:pt x="9584" y="8617"/>
                  <a:pt x="9798" y="8836"/>
                  <a:pt x="10063" y="8836"/>
                </a:cubicBezTo>
                <a:cubicBezTo>
                  <a:pt x="10328" y="8836"/>
                  <a:pt x="10543" y="8617"/>
                  <a:pt x="10543" y="8346"/>
                </a:cubicBezTo>
                <a:cubicBezTo>
                  <a:pt x="10543" y="8074"/>
                  <a:pt x="10328" y="7855"/>
                  <a:pt x="10063" y="7855"/>
                </a:cubicBezTo>
                <a:moveTo>
                  <a:pt x="1718" y="19842"/>
                </a:moveTo>
                <a:lnTo>
                  <a:pt x="3451" y="15392"/>
                </a:lnTo>
                <a:cubicBezTo>
                  <a:pt x="3684" y="15834"/>
                  <a:pt x="3973" y="16253"/>
                  <a:pt x="4312" y="16642"/>
                </a:cubicBezTo>
                <a:cubicBezTo>
                  <a:pt x="4824" y="17230"/>
                  <a:pt x="5418" y="17711"/>
                  <a:pt x="6061" y="18068"/>
                </a:cubicBezTo>
                <a:cubicBezTo>
                  <a:pt x="6061" y="18068"/>
                  <a:pt x="1718" y="19842"/>
                  <a:pt x="1718" y="19842"/>
                </a:cubicBezTo>
                <a:close/>
                <a:moveTo>
                  <a:pt x="3717" y="12060"/>
                </a:moveTo>
                <a:lnTo>
                  <a:pt x="0" y="21600"/>
                </a:lnTo>
                <a:lnTo>
                  <a:pt x="9319" y="17795"/>
                </a:lnTo>
                <a:cubicBezTo>
                  <a:pt x="9153" y="17815"/>
                  <a:pt x="8987" y="17824"/>
                  <a:pt x="8822" y="17824"/>
                </a:cubicBezTo>
                <a:cubicBezTo>
                  <a:pt x="5971" y="17824"/>
                  <a:pt x="3389" y="15002"/>
                  <a:pt x="3717" y="12060"/>
                </a:cubicBezTo>
                <a:moveTo>
                  <a:pt x="16115" y="10657"/>
                </a:moveTo>
                <a:cubicBezTo>
                  <a:pt x="15925" y="10851"/>
                  <a:pt x="15627" y="11171"/>
                  <a:pt x="15280" y="11542"/>
                </a:cubicBezTo>
                <a:cubicBezTo>
                  <a:pt x="14662" y="12204"/>
                  <a:pt x="13712" y="13221"/>
                  <a:pt x="13147" y="13753"/>
                </a:cubicBezTo>
                <a:lnTo>
                  <a:pt x="7665" y="8141"/>
                </a:lnTo>
                <a:cubicBezTo>
                  <a:pt x="8185" y="7563"/>
                  <a:pt x="9179" y="6590"/>
                  <a:pt x="9825" y="5958"/>
                </a:cubicBezTo>
                <a:cubicBezTo>
                  <a:pt x="10188" y="5603"/>
                  <a:pt x="10500" y="5298"/>
                  <a:pt x="10690" y="5103"/>
                </a:cubicBezTo>
                <a:cubicBezTo>
                  <a:pt x="13284" y="2447"/>
                  <a:pt x="18271" y="993"/>
                  <a:pt x="20136" y="982"/>
                </a:cubicBezTo>
                <a:cubicBezTo>
                  <a:pt x="20132" y="2572"/>
                  <a:pt x="18824" y="7884"/>
                  <a:pt x="16115" y="10657"/>
                </a:cubicBezTo>
                <a:moveTo>
                  <a:pt x="12477" y="14563"/>
                </a:moveTo>
                <a:cubicBezTo>
                  <a:pt x="12127" y="15873"/>
                  <a:pt x="11665" y="17072"/>
                  <a:pt x="11154" y="18035"/>
                </a:cubicBezTo>
                <a:cubicBezTo>
                  <a:pt x="10943" y="17454"/>
                  <a:pt x="10642" y="16798"/>
                  <a:pt x="10214" y="16110"/>
                </a:cubicBezTo>
                <a:cubicBezTo>
                  <a:pt x="10035" y="15823"/>
                  <a:pt x="9728" y="15656"/>
                  <a:pt x="9405" y="15656"/>
                </a:cubicBezTo>
                <a:cubicBezTo>
                  <a:pt x="9329" y="15656"/>
                  <a:pt x="9252" y="15665"/>
                  <a:pt x="9176" y="15684"/>
                </a:cubicBezTo>
                <a:cubicBezTo>
                  <a:pt x="8990" y="15731"/>
                  <a:pt x="8799" y="15755"/>
                  <a:pt x="8610" y="15755"/>
                </a:cubicBezTo>
                <a:cubicBezTo>
                  <a:pt x="7905" y="15755"/>
                  <a:pt x="7217" y="15432"/>
                  <a:pt x="6621" y="14822"/>
                </a:cubicBezTo>
                <a:cubicBezTo>
                  <a:pt x="5861" y="14044"/>
                  <a:pt x="5561" y="13114"/>
                  <a:pt x="5779" y="12206"/>
                </a:cubicBezTo>
                <a:cubicBezTo>
                  <a:pt x="5877" y="11797"/>
                  <a:pt x="5709" y="11370"/>
                  <a:pt x="5363" y="11144"/>
                </a:cubicBezTo>
                <a:cubicBezTo>
                  <a:pt x="4690" y="10706"/>
                  <a:pt x="4050" y="10398"/>
                  <a:pt x="3482" y="10183"/>
                </a:cubicBezTo>
                <a:cubicBezTo>
                  <a:pt x="4423" y="9658"/>
                  <a:pt x="5594" y="9186"/>
                  <a:pt x="6874" y="8827"/>
                </a:cubicBezTo>
                <a:cubicBezTo>
                  <a:pt x="6900" y="8820"/>
                  <a:pt x="6921" y="8803"/>
                  <a:pt x="6946" y="8793"/>
                </a:cubicBezTo>
                <a:lnTo>
                  <a:pt x="12510" y="14490"/>
                </a:lnTo>
                <a:cubicBezTo>
                  <a:pt x="12501" y="14515"/>
                  <a:pt x="12484" y="14536"/>
                  <a:pt x="12477" y="14563"/>
                </a:cubicBezTo>
                <a:moveTo>
                  <a:pt x="20922" y="167"/>
                </a:moveTo>
                <a:cubicBezTo>
                  <a:pt x="20813" y="55"/>
                  <a:pt x="20545" y="0"/>
                  <a:pt x="20157" y="0"/>
                </a:cubicBezTo>
                <a:cubicBezTo>
                  <a:pt x="18131" y="0"/>
                  <a:pt x="12842" y="1511"/>
                  <a:pt x="10012" y="4409"/>
                </a:cubicBezTo>
                <a:cubicBezTo>
                  <a:pt x="9345" y="5092"/>
                  <a:pt x="7134" y="7175"/>
                  <a:pt x="6621" y="7880"/>
                </a:cubicBezTo>
                <a:cubicBezTo>
                  <a:pt x="4961" y="8346"/>
                  <a:pt x="2544" y="9277"/>
                  <a:pt x="1196" y="10657"/>
                </a:cubicBezTo>
                <a:cubicBezTo>
                  <a:pt x="1196" y="10657"/>
                  <a:pt x="2841" y="10663"/>
                  <a:pt x="4848" y="11972"/>
                </a:cubicBezTo>
                <a:cubicBezTo>
                  <a:pt x="4556" y="13190"/>
                  <a:pt x="4926" y="14475"/>
                  <a:pt x="5943" y="15516"/>
                </a:cubicBezTo>
                <a:cubicBezTo>
                  <a:pt x="6735" y="16327"/>
                  <a:pt x="7672" y="16737"/>
                  <a:pt x="8610" y="16737"/>
                </a:cubicBezTo>
                <a:cubicBezTo>
                  <a:pt x="8876" y="16737"/>
                  <a:pt x="9142" y="16704"/>
                  <a:pt x="9405" y="16637"/>
                </a:cubicBezTo>
                <a:cubicBezTo>
                  <a:pt x="10683" y="18692"/>
                  <a:pt x="10690" y="20376"/>
                  <a:pt x="10690" y="20376"/>
                </a:cubicBezTo>
                <a:cubicBezTo>
                  <a:pt x="12038" y="18996"/>
                  <a:pt x="12948" y="16521"/>
                  <a:pt x="13402" y="14822"/>
                </a:cubicBezTo>
                <a:cubicBezTo>
                  <a:pt x="14091" y="14297"/>
                  <a:pt x="16126" y="12034"/>
                  <a:pt x="16793" y="11351"/>
                </a:cubicBezTo>
                <a:cubicBezTo>
                  <a:pt x="20164" y="7900"/>
                  <a:pt x="21600" y="861"/>
                  <a:pt x="20922" y="167"/>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Tree>
    <p:extLst>
      <p:ext uri="{BB962C8B-B14F-4D97-AF65-F5344CB8AC3E}">
        <p14:creationId xmlns:p14="http://schemas.microsoft.com/office/powerpoint/2010/main" val="27210903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p:nvPr/>
        </p:nvSpPr>
        <p:spPr>
          <a:xfrm>
            <a:off x="16731327" y="0"/>
            <a:ext cx="6689113" cy="13716000"/>
          </a:xfrm>
          <a:prstGeom prst="rect">
            <a:avLst/>
          </a:prstGeom>
          <a:blipFill dpi="0" rotWithShape="1">
            <a:blip r:embed="rId2"/>
            <a:srcRect/>
            <a:stretch>
              <a:fillRect l="-103787" r="-103787"/>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7" name="Textfeld 32"/>
          <p:cNvSpPr txBox="1"/>
          <p:nvPr/>
        </p:nvSpPr>
        <p:spPr>
          <a:xfrm>
            <a:off x="2850776" y="2646942"/>
            <a:ext cx="5099044" cy="1965410"/>
          </a:xfrm>
          <a:prstGeom prst="rect">
            <a:avLst/>
          </a:prstGeom>
          <a:noFill/>
        </p:spPr>
        <p:txBody>
          <a:bodyPr wrap="square" rtlCol="0">
            <a:spAutoFit/>
          </a:bodyPr>
          <a:lstStyle/>
          <a:p>
            <a:pPr algn="r">
              <a:lnSpc>
                <a:spcPct val="150000"/>
              </a:lnSpc>
            </a:pPr>
            <a:r>
              <a:rPr lang="en-US" altLang="zh-CN" sz="2800" dirty="0">
                <a:latin typeface="Calibri Light" panose="020F0302020204030204" pitchFamily="34" charset="0"/>
              </a:rPr>
              <a:t>K-Means</a:t>
            </a:r>
            <a:r>
              <a:rPr lang="zh-CN" altLang="en-US" sz="2800" dirty="0">
                <a:latin typeface="Calibri Light" panose="020F0302020204030204" pitchFamily="34" charset="0"/>
              </a:rPr>
              <a:t>是基于距离的</a:t>
            </a:r>
            <a:r>
              <a:rPr lang="zh-CN" altLang="en-US" sz="2800" dirty="0">
                <a:solidFill>
                  <a:srgbClr val="FFC000"/>
                </a:solidFill>
                <a:latin typeface="Calibri Light" panose="020F0302020204030204" pitchFamily="34" charset="0"/>
              </a:rPr>
              <a:t>聚类</a:t>
            </a:r>
            <a:r>
              <a:rPr lang="zh-CN" altLang="en-US" sz="2800" dirty="0">
                <a:latin typeface="Calibri Light" panose="020F0302020204030204" pitchFamily="34" charset="0"/>
              </a:rPr>
              <a:t>算法，采用距离作为相似性的标准。</a:t>
            </a:r>
            <a:endParaRPr lang="en-US" altLang="zh-CN" sz="2800" dirty="0">
              <a:latin typeface="Calibri Light" panose="020F0302020204030204" pitchFamily="34" charset="0"/>
            </a:endParaRPr>
          </a:p>
          <a:p>
            <a:pPr algn="r">
              <a:lnSpc>
                <a:spcPct val="150000"/>
              </a:lnSpc>
            </a:pPr>
            <a:r>
              <a:rPr lang="zh-CN" altLang="en-US" sz="2800" dirty="0">
                <a:latin typeface="Calibri Light" panose="020F0302020204030204" pitchFamily="34" charset="0"/>
              </a:rPr>
              <a:t>是机器学习中常用的算法之一。</a:t>
            </a:r>
            <a:endParaRPr lang="de-DE" sz="2800" dirty="0">
              <a:latin typeface="Calibri Light" panose="020F0302020204030204" pitchFamily="34" charset="0"/>
            </a:endParaRPr>
          </a:p>
        </p:txBody>
      </p:sp>
      <p:sp>
        <p:nvSpPr>
          <p:cNvPr id="28" name="Textfeld 32"/>
          <p:cNvSpPr txBox="1"/>
          <p:nvPr/>
        </p:nvSpPr>
        <p:spPr>
          <a:xfrm>
            <a:off x="1416424" y="9033830"/>
            <a:ext cx="6533396" cy="2352952"/>
          </a:xfrm>
          <a:prstGeom prst="rect">
            <a:avLst/>
          </a:prstGeom>
          <a:noFill/>
        </p:spPr>
        <p:txBody>
          <a:bodyPr wrap="square" rtlCol="0">
            <a:spAutoFit/>
          </a:bodyPr>
          <a:lstStyle/>
          <a:p>
            <a:pPr marL="342900" indent="-342900">
              <a:lnSpc>
                <a:spcPct val="150000"/>
              </a:lnSpc>
              <a:buFont typeface="Wingdings" panose="05000000000000000000" pitchFamily="2" charset="2"/>
              <a:buChar char="l"/>
            </a:pPr>
            <a:r>
              <a:rPr lang="zh-CN" altLang="en-US" sz="2000" dirty="0">
                <a:latin typeface="Calibri Light" panose="020F0302020204030204" pitchFamily="34" charset="0"/>
              </a:rPr>
              <a:t>初始质心点的可以不是样本点；基于</a:t>
            </a:r>
            <a:r>
              <a:rPr lang="en-US" altLang="zh-CN" sz="2000" dirty="0">
                <a:latin typeface="Calibri Light" panose="020F0302020204030204" pitchFamily="34" charset="0"/>
              </a:rPr>
              <a:t>K-Means</a:t>
            </a:r>
            <a:r>
              <a:rPr lang="zh-CN" altLang="en-US" sz="2000" dirty="0">
                <a:latin typeface="Calibri Light" panose="020F0302020204030204" pitchFamily="34" charset="0"/>
              </a:rPr>
              <a:t>算法的特点，初始质心点的选择十分重要</a:t>
            </a:r>
            <a:endParaRPr lang="en-US" altLang="zh-CN" sz="2000" dirty="0">
              <a:latin typeface="Calibri Light" panose="020F0302020204030204" pitchFamily="34" charset="0"/>
            </a:endParaRPr>
          </a:p>
          <a:p>
            <a:pPr marL="342900" indent="-342900">
              <a:lnSpc>
                <a:spcPct val="150000"/>
              </a:lnSpc>
              <a:buFont typeface="Wingdings" panose="05000000000000000000" pitchFamily="2" charset="2"/>
              <a:buChar char="l"/>
            </a:pPr>
            <a:r>
              <a:rPr lang="en-US" altLang="zh-CN" sz="2000" dirty="0">
                <a:latin typeface="Calibri Light" panose="020F0302020204030204" pitchFamily="34" charset="0"/>
              </a:rPr>
              <a:t>K-Means</a:t>
            </a:r>
            <a:r>
              <a:rPr lang="zh-CN" altLang="en-US" sz="2000" dirty="0">
                <a:latin typeface="Calibri Light" panose="020F0302020204030204" pitchFamily="34" charset="0"/>
              </a:rPr>
              <a:t>算法是基于距离的，因此用距离远近表示相速度高低</a:t>
            </a:r>
            <a:endParaRPr lang="en-US" altLang="zh-CN" sz="2000" dirty="0">
              <a:latin typeface="Calibri Light" panose="020F0302020204030204" pitchFamily="34" charset="0"/>
            </a:endParaRPr>
          </a:p>
          <a:p>
            <a:pPr marL="342900" indent="-342900">
              <a:lnSpc>
                <a:spcPct val="150000"/>
              </a:lnSpc>
              <a:buFont typeface="Wingdings" panose="05000000000000000000" pitchFamily="2" charset="2"/>
              <a:buChar char="l"/>
            </a:pPr>
            <a:r>
              <a:rPr lang="zh-CN" altLang="en-US" sz="2000" dirty="0">
                <a:latin typeface="Calibri Light" panose="020F0302020204030204" pitchFamily="34" charset="0"/>
              </a:rPr>
              <a:t>计算每个类中样本点的平均距离作为质心</a:t>
            </a:r>
            <a:endParaRPr lang="de-DE" sz="2000" dirty="0">
              <a:latin typeface="Calibri Light" panose="020F0302020204030204" pitchFamily="34" charset="0"/>
            </a:endParaRPr>
          </a:p>
        </p:txBody>
      </p:sp>
      <p:sp>
        <p:nvSpPr>
          <p:cNvPr id="32" name="Textfeld 31"/>
          <p:cNvSpPr txBox="1"/>
          <p:nvPr/>
        </p:nvSpPr>
        <p:spPr>
          <a:xfrm>
            <a:off x="953246" y="4916829"/>
            <a:ext cx="6996574" cy="3785652"/>
          </a:xfrm>
          <a:prstGeom prst="rect">
            <a:avLst/>
          </a:prstGeom>
          <a:noFill/>
        </p:spPr>
        <p:txBody>
          <a:bodyPr wrap="square" rtlCol="0">
            <a:spAutoFit/>
          </a:bodyPr>
          <a:lstStyle/>
          <a:p>
            <a:pPr algn="r"/>
            <a:r>
              <a:rPr lang="en-US" altLang="zh-CN" sz="3000" b="1" dirty="0"/>
              <a:t>K-Means</a:t>
            </a:r>
            <a:r>
              <a:rPr lang="zh-CN" altLang="en-US" sz="3000" b="1" dirty="0"/>
              <a:t>的主要思想：</a:t>
            </a:r>
            <a:endParaRPr lang="en-US" altLang="zh-CN" sz="3000" b="1" dirty="0"/>
          </a:p>
          <a:p>
            <a:pPr algn="r"/>
            <a:r>
              <a:rPr lang="zh-CN" altLang="en-US" sz="3000" b="1" dirty="0"/>
              <a:t>事先确定常数</a:t>
            </a:r>
            <a:r>
              <a:rPr lang="en-US" altLang="zh-CN" sz="3000" b="1" dirty="0"/>
              <a:t>K</a:t>
            </a:r>
            <a:r>
              <a:rPr lang="zh-CN" altLang="en-US" sz="3000" b="1" dirty="0"/>
              <a:t>代表聚类结果的类别数</a:t>
            </a:r>
            <a:r>
              <a:rPr lang="zh-CN" altLang="en-US" sz="3000" dirty="0"/>
              <a:t>，</a:t>
            </a:r>
            <a:r>
              <a:rPr lang="zh-CN" altLang="en-US" sz="3000" b="1" dirty="0"/>
              <a:t>首先</a:t>
            </a:r>
            <a:r>
              <a:rPr lang="zh-CN" altLang="en-US" sz="3000" b="1" dirty="0">
                <a:solidFill>
                  <a:srgbClr val="FFC000"/>
                </a:solidFill>
              </a:rPr>
              <a:t>选定初始质心点</a:t>
            </a:r>
            <a:r>
              <a:rPr lang="zh-CN" altLang="en-US" sz="3000" b="1" dirty="0"/>
              <a:t>，并通过计算每个样本点与质心之间的</a:t>
            </a:r>
            <a:r>
              <a:rPr lang="zh-CN" altLang="en-US" sz="3000" b="1" dirty="0">
                <a:solidFill>
                  <a:srgbClr val="FFC000"/>
                </a:solidFill>
              </a:rPr>
              <a:t>相似度</a:t>
            </a:r>
            <a:r>
              <a:rPr lang="zh-CN" altLang="en-US" sz="3000" b="1" dirty="0"/>
              <a:t>，将样本点归到最相似的类中；接着，</a:t>
            </a:r>
            <a:r>
              <a:rPr lang="zh-CN" altLang="en-US" sz="3000" b="1" dirty="0">
                <a:solidFill>
                  <a:srgbClr val="FFC000"/>
                </a:solidFill>
              </a:rPr>
              <a:t>重新计算每个类的质心</a:t>
            </a:r>
            <a:r>
              <a:rPr lang="zh-CN" altLang="en-US" sz="3000" b="1" dirty="0"/>
              <a:t>；重复上述过程到一定次数或直到质心不再改变，最终可以确定样本点所属的类以及各个类的质心。</a:t>
            </a:r>
            <a:endParaRPr lang="en-US" altLang="zh-CN" sz="3000" b="1" dirty="0"/>
          </a:p>
        </p:txBody>
      </p:sp>
      <p:sp>
        <p:nvSpPr>
          <p:cNvPr id="13" name="Halber Rahmen 12"/>
          <p:cNvSpPr/>
          <p:nvPr/>
        </p:nvSpPr>
        <p:spPr>
          <a:xfrm>
            <a:off x="9028639" y="2646942"/>
            <a:ext cx="894835" cy="858751"/>
          </a:xfrm>
          <a:prstGeom prst="halfFrame">
            <a:avLst>
              <a:gd name="adj1" fmla="val 5428"/>
              <a:gd name="adj2" fmla="val 490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4" name="Halber Rahmen 13"/>
          <p:cNvSpPr/>
          <p:nvPr/>
        </p:nvSpPr>
        <p:spPr>
          <a:xfrm rot="16200000">
            <a:off x="9046682" y="10192265"/>
            <a:ext cx="858751" cy="894835"/>
          </a:xfrm>
          <a:prstGeom prst="halfFrame">
            <a:avLst>
              <a:gd name="adj1" fmla="val 5428"/>
              <a:gd name="adj2" fmla="val 490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5" name="Rectangle 38"/>
          <p:cNvSpPr/>
          <p:nvPr/>
        </p:nvSpPr>
        <p:spPr>
          <a:xfrm>
            <a:off x="16282218" y="6058769"/>
            <a:ext cx="449109" cy="1598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feld 33"/>
          <p:cNvSpPr txBox="1"/>
          <p:nvPr/>
        </p:nvSpPr>
        <p:spPr>
          <a:xfrm>
            <a:off x="10187770" y="3734068"/>
            <a:ext cx="6094448" cy="4708981"/>
          </a:xfrm>
          <a:prstGeom prst="rect">
            <a:avLst/>
          </a:prstGeom>
          <a:noFill/>
        </p:spPr>
        <p:txBody>
          <a:bodyPr wrap="square" rtlCol="0">
            <a:spAutoFit/>
          </a:bodyPr>
          <a:lstStyle/>
          <a:p>
            <a:r>
              <a:rPr lang="en-US" sz="10000" b="1" dirty="0">
                <a:latin typeface="Century Gothic" panose="020B0502020202020204" pitchFamily="34" charset="0"/>
              </a:rPr>
              <a:t>K-Means</a:t>
            </a:r>
          </a:p>
          <a:p>
            <a:endParaRPr lang="en-US" sz="10000" b="1" dirty="0">
              <a:latin typeface="Century Gothic" panose="020B0502020202020204" pitchFamily="34" charset="0"/>
            </a:endParaRPr>
          </a:p>
          <a:p>
            <a:r>
              <a:rPr lang="en-US" altLang="zh-CN" sz="10000" b="1" dirty="0">
                <a:latin typeface="Century Gothic" panose="020B0502020202020204" pitchFamily="34" charset="0"/>
              </a:rPr>
              <a:t>K</a:t>
            </a:r>
            <a:r>
              <a:rPr lang="zh-CN" altLang="en-US" sz="10000" b="1" dirty="0">
                <a:latin typeface="Century Gothic" panose="020B0502020202020204" pitchFamily="34" charset="0"/>
              </a:rPr>
              <a:t>均值算法</a:t>
            </a:r>
            <a:endParaRPr lang="de-DE" sz="10000" b="1" dirty="0">
              <a:latin typeface="Century Gothic" panose="020B0502020202020204" pitchFamily="34" charset="0"/>
            </a:endParaRPr>
          </a:p>
        </p:txBody>
      </p:sp>
    </p:spTree>
    <p:extLst>
      <p:ext uri="{BB962C8B-B14F-4D97-AF65-F5344CB8AC3E}">
        <p14:creationId xmlns:p14="http://schemas.microsoft.com/office/powerpoint/2010/main" val="1910625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anim calcmode="lin" valueType="num">
                                      <p:cBhvr>
                                        <p:cTn id="8" dur="1000" fill="hold"/>
                                        <p:tgtEl>
                                          <p:spTgt spid="27"/>
                                        </p:tgtEl>
                                        <p:attrNameLst>
                                          <p:attrName>ppt_x</p:attrName>
                                        </p:attrNameLst>
                                      </p:cBhvr>
                                      <p:tavLst>
                                        <p:tav tm="0">
                                          <p:val>
                                            <p:strVal val="#ppt_x"/>
                                          </p:val>
                                        </p:tav>
                                        <p:tav tm="100000">
                                          <p:val>
                                            <p:strVal val="#ppt_x"/>
                                          </p:val>
                                        </p:tav>
                                      </p:tavLst>
                                    </p:anim>
                                    <p:anim calcmode="lin" valueType="num">
                                      <p:cBhvr>
                                        <p:cTn id="9" dur="1000" fill="hold"/>
                                        <p:tgtEl>
                                          <p:spTgt spid="2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1000"/>
                                        <p:tgtEl>
                                          <p:spTgt spid="28"/>
                                        </p:tgtEl>
                                      </p:cBhvr>
                                    </p:animEffect>
                                    <p:anim calcmode="lin" valueType="num">
                                      <p:cBhvr>
                                        <p:cTn id="13" dur="1000" fill="hold"/>
                                        <p:tgtEl>
                                          <p:spTgt spid="28"/>
                                        </p:tgtEl>
                                        <p:attrNameLst>
                                          <p:attrName>ppt_x</p:attrName>
                                        </p:attrNameLst>
                                      </p:cBhvr>
                                      <p:tavLst>
                                        <p:tav tm="0">
                                          <p:val>
                                            <p:strVal val="#ppt_x"/>
                                          </p:val>
                                        </p:tav>
                                        <p:tav tm="100000">
                                          <p:val>
                                            <p:strVal val="#ppt_x"/>
                                          </p:val>
                                        </p:tav>
                                      </p:tavLst>
                                    </p:anim>
                                    <p:anim calcmode="lin" valueType="num">
                                      <p:cBhvr>
                                        <p:cTn id="14" dur="1000" fill="hold"/>
                                        <p:tgtEl>
                                          <p:spTgt spid="2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fade">
                                      <p:cBhvr>
                                        <p:cTn id="17" dur="1000"/>
                                        <p:tgtEl>
                                          <p:spTgt spid="32"/>
                                        </p:tgtEl>
                                      </p:cBhvr>
                                    </p:animEffect>
                                    <p:anim calcmode="lin" valueType="num">
                                      <p:cBhvr>
                                        <p:cTn id="18" dur="1000" fill="hold"/>
                                        <p:tgtEl>
                                          <p:spTgt spid="32"/>
                                        </p:tgtEl>
                                        <p:attrNameLst>
                                          <p:attrName>ppt_x</p:attrName>
                                        </p:attrNameLst>
                                      </p:cBhvr>
                                      <p:tavLst>
                                        <p:tav tm="0">
                                          <p:val>
                                            <p:strVal val="#ppt_x"/>
                                          </p:val>
                                        </p:tav>
                                        <p:tav tm="100000">
                                          <p:val>
                                            <p:strVal val="#ppt_x"/>
                                          </p:val>
                                        </p:tav>
                                      </p:tavLst>
                                    </p:anim>
                                    <p:anim calcmode="lin" valueType="num">
                                      <p:cBhvr>
                                        <p:cTn id="19" dur="1000" fill="hold"/>
                                        <p:tgtEl>
                                          <p:spTgt spid="3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1000"/>
                                        <p:tgtEl>
                                          <p:spTgt spid="13"/>
                                        </p:tgtEl>
                                      </p:cBhvr>
                                    </p:animEffect>
                                    <p:anim calcmode="lin" valueType="num">
                                      <p:cBhvr>
                                        <p:cTn id="23" dur="1000" fill="hold"/>
                                        <p:tgtEl>
                                          <p:spTgt spid="13"/>
                                        </p:tgtEl>
                                        <p:attrNameLst>
                                          <p:attrName>ppt_x</p:attrName>
                                        </p:attrNameLst>
                                      </p:cBhvr>
                                      <p:tavLst>
                                        <p:tav tm="0">
                                          <p:val>
                                            <p:strVal val="#ppt_x"/>
                                          </p:val>
                                        </p:tav>
                                        <p:tav tm="100000">
                                          <p:val>
                                            <p:strVal val="#ppt_x"/>
                                          </p:val>
                                        </p:tav>
                                      </p:tavLst>
                                    </p:anim>
                                    <p:anim calcmode="lin" valueType="num">
                                      <p:cBhvr>
                                        <p:cTn id="24" dur="1000" fill="hold"/>
                                        <p:tgtEl>
                                          <p:spTgt spid="1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1000"/>
                                        <p:tgtEl>
                                          <p:spTgt spid="14"/>
                                        </p:tgtEl>
                                      </p:cBhvr>
                                    </p:animEffect>
                                    <p:anim calcmode="lin" valueType="num">
                                      <p:cBhvr>
                                        <p:cTn id="28" dur="1000" fill="hold"/>
                                        <p:tgtEl>
                                          <p:spTgt spid="14"/>
                                        </p:tgtEl>
                                        <p:attrNameLst>
                                          <p:attrName>ppt_x</p:attrName>
                                        </p:attrNameLst>
                                      </p:cBhvr>
                                      <p:tavLst>
                                        <p:tav tm="0">
                                          <p:val>
                                            <p:strVal val="#ppt_x"/>
                                          </p:val>
                                        </p:tav>
                                        <p:tav tm="100000">
                                          <p:val>
                                            <p:strVal val="#ppt_x"/>
                                          </p:val>
                                        </p:tav>
                                      </p:tavLst>
                                    </p:anim>
                                    <p:anim calcmode="lin" valueType="num">
                                      <p:cBhvr>
                                        <p:cTn id="29" dur="1000" fill="hold"/>
                                        <p:tgtEl>
                                          <p:spTgt spid="14"/>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1000"/>
                                        <p:tgtEl>
                                          <p:spTgt spid="15"/>
                                        </p:tgtEl>
                                      </p:cBhvr>
                                    </p:animEffect>
                                    <p:anim calcmode="lin" valueType="num">
                                      <p:cBhvr>
                                        <p:cTn id="33" dur="1000" fill="hold"/>
                                        <p:tgtEl>
                                          <p:spTgt spid="15"/>
                                        </p:tgtEl>
                                        <p:attrNameLst>
                                          <p:attrName>ppt_x</p:attrName>
                                        </p:attrNameLst>
                                      </p:cBhvr>
                                      <p:tavLst>
                                        <p:tav tm="0">
                                          <p:val>
                                            <p:strVal val="#ppt_x"/>
                                          </p:val>
                                        </p:tav>
                                        <p:tav tm="100000">
                                          <p:val>
                                            <p:strVal val="#ppt_x"/>
                                          </p:val>
                                        </p:tav>
                                      </p:tavLst>
                                    </p:anim>
                                    <p:anim calcmode="lin" valueType="num">
                                      <p:cBhvr>
                                        <p:cTn id="34" dur="1000" fill="hold"/>
                                        <p:tgtEl>
                                          <p:spTgt spid="15"/>
                                        </p:tgtEl>
                                        <p:attrNameLst>
                                          <p:attrName>ppt_y</p:attrName>
                                        </p:attrNameLst>
                                      </p:cBhvr>
                                      <p:tavLst>
                                        <p:tav tm="0">
                                          <p:val>
                                            <p:strVal val="#ppt_y+.1"/>
                                          </p:val>
                                        </p:tav>
                                        <p:tav tm="100000">
                                          <p:val>
                                            <p:strVal val="#ppt_y"/>
                                          </p:val>
                                        </p:tav>
                                      </p:tavLst>
                                    </p:anim>
                                  </p:childTnLst>
                                </p:cTn>
                              </p:par>
                              <p:par>
                                <p:cTn id="35" presetID="2" presetClass="entr" presetSubtype="1"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32" grpId="0"/>
      <p:bldP spid="13" grpId="0" animBg="1"/>
      <p:bldP spid="14" grpId="0" animBg="1"/>
      <p:bldP spid="15" grpId="0" animBg="1"/>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8"/>
          <p:cNvSpPr/>
          <p:nvPr/>
        </p:nvSpPr>
        <p:spPr>
          <a:xfrm>
            <a:off x="16282218" y="6058769"/>
            <a:ext cx="449109" cy="1598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1"/>
          <p:cNvSpPr/>
          <p:nvPr/>
        </p:nvSpPr>
        <p:spPr>
          <a:xfrm>
            <a:off x="16731327" y="0"/>
            <a:ext cx="6689113" cy="13716000"/>
          </a:xfrm>
          <a:prstGeom prst="rect">
            <a:avLst/>
          </a:prstGeom>
          <a:blipFill dpi="0" rotWithShape="1">
            <a:blip r:embed="rId2"/>
            <a:srcRect/>
            <a:stretch>
              <a:fillRect l="-103787" r="-103787"/>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7" name="Textfeld 26"/>
          <p:cNvSpPr txBox="1"/>
          <p:nvPr/>
        </p:nvSpPr>
        <p:spPr>
          <a:xfrm>
            <a:off x="4564292" y="4085897"/>
            <a:ext cx="5695686" cy="523220"/>
          </a:xfrm>
          <a:prstGeom prst="rect">
            <a:avLst/>
          </a:prstGeom>
          <a:noFill/>
        </p:spPr>
        <p:txBody>
          <a:bodyPr wrap="square" rtlCol="0">
            <a:spAutoFit/>
          </a:bodyPr>
          <a:lstStyle/>
          <a:p>
            <a:r>
              <a:rPr lang="zh-CN" altLang="en-US" sz="2800" dirty="0">
                <a:solidFill>
                  <a:schemeClr val="bg1"/>
                </a:solidFill>
                <a:latin typeface="+mj-lt"/>
              </a:rPr>
              <a:t>什么是机器学习？</a:t>
            </a:r>
            <a:endParaRPr lang="en-US" sz="2800" dirty="0">
              <a:solidFill>
                <a:schemeClr val="bg1"/>
              </a:solidFill>
              <a:latin typeface="+mj-lt"/>
            </a:endParaRPr>
          </a:p>
        </p:txBody>
      </p:sp>
      <p:sp>
        <p:nvSpPr>
          <p:cNvPr id="28" name="Textfeld 27"/>
          <p:cNvSpPr txBox="1"/>
          <p:nvPr/>
        </p:nvSpPr>
        <p:spPr>
          <a:xfrm>
            <a:off x="4538347" y="6058769"/>
            <a:ext cx="8470595" cy="3710311"/>
          </a:xfrm>
          <a:prstGeom prst="rect">
            <a:avLst/>
          </a:prstGeom>
          <a:noFill/>
        </p:spPr>
        <p:txBody>
          <a:bodyPr wrap="square" rtlCol="0">
            <a:spAutoFit/>
          </a:bodyPr>
          <a:lstStyle/>
          <a:p>
            <a:pPr>
              <a:lnSpc>
                <a:spcPct val="150000"/>
              </a:lnSpc>
            </a:pPr>
            <a:r>
              <a:rPr lang="zh-CN" altLang="en-US" sz="3200" dirty="0">
                <a:solidFill>
                  <a:schemeClr val="bg1"/>
                </a:solidFill>
                <a:latin typeface="+mj-lt"/>
              </a:rPr>
              <a:t>机器学习就是</a:t>
            </a:r>
            <a:endParaRPr lang="en-US" altLang="zh-CN" sz="3200" dirty="0">
              <a:solidFill>
                <a:schemeClr val="bg1"/>
              </a:solidFill>
              <a:latin typeface="+mj-lt"/>
            </a:endParaRPr>
          </a:p>
          <a:p>
            <a:pPr>
              <a:lnSpc>
                <a:spcPct val="150000"/>
              </a:lnSpc>
            </a:pPr>
            <a:r>
              <a:rPr lang="zh-CN" altLang="en-US" sz="3200" dirty="0">
                <a:solidFill>
                  <a:schemeClr val="bg1"/>
                </a:solidFill>
                <a:latin typeface="+mj-lt"/>
              </a:rPr>
              <a:t>通过</a:t>
            </a:r>
            <a:r>
              <a:rPr lang="zh-CN" altLang="en-US" sz="3200" b="1" u="sng" dirty="0">
                <a:solidFill>
                  <a:schemeClr val="bg1"/>
                </a:solidFill>
                <a:latin typeface="+mj-lt"/>
              </a:rPr>
              <a:t>算法</a:t>
            </a:r>
            <a:r>
              <a:rPr lang="zh-CN" altLang="en-US" sz="3200" dirty="0">
                <a:solidFill>
                  <a:schemeClr val="bg1"/>
                </a:solidFill>
                <a:latin typeface="+mj-lt"/>
              </a:rPr>
              <a:t>去引导</a:t>
            </a:r>
            <a:r>
              <a:rPr lang="zh-CN" altLang="en-US" sz="3200" b="1" u="sng" dirty="0">
                <a:solidFill>
                  <a:schemeClr val="bg1"/>
                </a:solidFill>
                <a:latin typeface="+mj-lt"/>
              </a:rPr>
              <a:t>模型</a:t>
            </a:r>
            <a:r>
              <a:rPr lang="zh-CN" altLang="en-US" sz="3200" dirty="0">
                <a:solidFill>
                  <a:schemeClr val="bg1"/>
                </a:solidFill>
                <a:latin typeface="+mj-lt"/>
              </a:rPr>
              <a:t>对</a:t>
            </a:r>
            <a:r>
              <a:rPr lang="zh-CN" altLang="en-US" sz="3200" b="1" u="sng" dirty="0">
                <a:solidFill>
                  <a:schemeClr val="bg1"/>
                </a:solidFill>
                <a:latin typeface="+mj-lt"/>
              </a:rPr>
              <a:t>数据</a:t>
            </a:r>
            <a:r>
              <a:rPr lang="zh-CN" altLang="en-US" sz="3200" dirty="0">
                <a:solidFill>
                  <a:schemeClr val="bg1"/>
                </a:solidFill>
                <a:latin typeface="+mj-lt"/>
              </a:rPr>
              <a:t>进行训练，最终使模型可用</a:t>
            </a:r>
            <a:endParaRPr lang="en-US" altLang="zh-CN" sz="3200" dirty="0">
              <a:solidFill>
                <a:schemeClr val="bg1"/>
              </a:solidFill>
              <a:latin typeface="+mj-lt"/>
            </a:endParaRPr>
          </a:p>
          <a:p>
            <a:pPr>
              <a:lnSpc>
                <a:spcPct val="150000"/>
              </a:lnSpc>
            </a:pPr>
            <a:endParaRPr lang="en-US" altLang="zh-CN" sz="3200" dirty="0">
              <a:solidFill>
                <a:schemeClr val="bg1"/>
              </a:solidFill>
              <a:latin typeface="+mj-lt"/>
            </a:endParaRPr>
          </a:p>
          <a:p>
            <a:pPr>
              <a:lnSpc>
                <a:spcPct val="150000"/>
              </a:lnSpc>
            </a:pPr>
            <a:r>
              <a:rPr lang="zh-CN" altLang="en-US" sz="3200" dirty="0">
                <a:solidFill>
                  <a:schemeClr val="bg1"/>
                </a:solidFill>
                <a:latin typeface="+mj-lt"/>
              </a:rPr>
              <a:t>这个模型训练算法的过程就是机器学习的过程</a:t>
            </a:r>
            <a:endParaRPr lang="de-DE" sz="3200" dirty="0">
              <a:solidFill>
                <a:schemeClr val="bg1"/>
              </a:solidFill>
              <a:latin typeface="+mj-lt"/>
            </a:endParaRPr>
          </a:p>
        </p:txBody>
      </p:sp>
      <p:sp>
        <p:nvSpPr>
          <p:cNvPr id="29" name="Halber Rahmen 28"/>
          <p:cNvSpPr/>
          <p:nvPr/>
        </p:nvSpPr>
        <p:spPr>
          <a:xfrm rot="5400000">
            <a:off x="12561525" y="2628900"/>
            <a:ext cx="894835" cy="894835"/>
          </a:xfrm>
          <a:prstGeom prst="halfFrame">
            <a:avLst>
              <a:gd name="adj1" fmla="val 5428"/>
              <a:gd name="adj2" fmla="val 490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32" name="Halber Rahmen 31"/>
          <p:cNvSpPr/>
          <p:nvPr/>
        </p:nvSpPr>
        <p:spPr>
          <a:xfrm rot="10800000">
            <a:off x="12561526" y="10192266"/>
            <a:ext cx="894835" cy="894835"/>
          </a:xfrm>
          <a:prstGeom prst="halfFrame">
            <a:avLst>
              <a:gd name="adj1" fmla="val 5428"/>
              <a:gd name="adj2" fmla="val 490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Tree>
    <p:extLst>
      <p:ext uri="{BB962C8B-B14F-4D97-AF65-F5344CB8AC3E}">
        <p14:creationId xmlns:p14="http://schemas.microsoft.com/office/powerpoint/2010/main" val="27110188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1000"/>
                                        <p:tgtEl>
                                          <p:spTgt spid="36"/>
                                        </p:tgtEl>
                                      </p:cBhvr>
                                    </p:animEffect>
                                    <p:anim calcmode="lin" valueType="num">
                                      <p:cBhvr>
                                        <p:cTn id="8" dur="1000" fill="hold"/>
                                        <p:tgtEl>
                                          <p:spTgt spid="36"/>
                                        </p:tgtEl>
                                        <p:attrNameLst>
                                          <p:attrName>ppt_x</p:attrName>
                                        </p:attrNameLst>
                                      </p:cBhvr>
                                      <p:tavLst>
                                        <p:tav tm="0">
                                          <p:val>
                                            <p:strVal val="#ppt_x"/>
                                          </p:val>
                                        </p:tav>
                                        <p:tav tm="100000">
                                          <p:val>
                                            <p:strVal val="#ppt_x"/>
                                          </p:val>
                                        </p:tav>
                                      </p:tavLst>
                                    </p:anim>
                                    <p:anim calcmode="lin" valueType="num">
                                      <p:cBhvr>
                                        <p:cTn id="9" dur="1000" fill="hold"/>
                                        <p:tgtEl>
                                          <p:spTgt spid="3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1000"/>
                                        <p:tgtEl>
                                          <p:spTgt spid="27"/>
                                        </p:tgtEl>
                                      </p:cBhvr>
                                    </p:animEffect>
                                    <p:anim calcmode="lin" valueType="num">
                                      <p:cBhvr>
                                        <p:cTn id="13" dur="1000" fill="hold"/>
                                        <p:tgtEl>
                                          <p:spTgt spid="27"/>
                                        </p:tgtEl>
                                        <p:attrNameLst>
                                          <p:attrName>ppt_x</p:attrName>
                                        </p:attrNameLst>
                                      </p:cBhvr>
                                      <p:tavLst>
                                        <p:tav tm="0">
                                          <p:val>
                                            <p:strVal val="#ppt_x"/>
                                          </p:val>
                                        </p:tav>
                                        <p:tav tm="100000">
                                          <p:val>
                                            <p:strVal val="#ppt_x"/>
                                          </p:val>
                                        </p:tav>
                                      </p:tavLst>
                                    </p:anim>
                                    <p:anim calcmode="lin" valueType="num">
                                      <p:cBhvr>
                                        <p:cTn id="14" dur="1000" fill="hold"/>
                                        <p:tgtEl>
                                          <p:spTgt spid="2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1000"/>
                                        <p:tgtEl>
                                          <p:spTgt spid="28"/>
                                        </p:tgtEl>
                                      </p:cBhvr>
                                    </p:animEffect>
                                    <p:anim calcmode="lin" valueType="num">
                                      <p:cBhvr>
                                        <p:cTn id="18" dur="1000" fill="hold"/>
                                        <p:tgtEl>
                                          <p:spTgt spid="28"/>
                                        </p:tgtEl>
                                        <p:attrNameLst>
                                          <p:attrName>ppt_x</p:attrName>
                                        </p:attrNameLst>
                                      </p:cBhvr>
                                      <p:tavLst>
                                        <p:tav tm="0">
                                          <p:val>
                                            <p:strVal val="#ppt_x"/>
                                          </p:val>
                                        </p:tav>
                                        <p:tav tm="100000">
                                          <p:val>
                                            <p:strVal val="#ppt_x"/>
                                          </p:val>
                                        </p:tav>
                                      </p:tavLst>
                                    </p:anim>
                                    <p:anim calcmode="lin" valueType="num">
                                      <p:cBhvr>
                                        <p:cTn id="19" dur="1000" fill="hold"/>
                                        <p:tgtEl>
                                          <p:spTgt spid="2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1000"/>
                                        <p:tgtEl>
                                          <p:spTgt spid="29"/>
                                        </p:tgtEl>
                                      </p:cBhvr>
                                    </p:animEffect>
                                    <p:anim calcmode="lin" valueType="num">
                                      <p:cBhvr>
                                        <p:cTn id="23" dur="1000" fill="hold"/>
                                        <p:tgtEl>
                                          <p:spTgt spid="29"/>
                                        </p:tgtEl>
                                        <p:attrNameLst>
                                          <p:attrName>ppt_x</p:attrName>
                                        </p:attrNameLst>
                                      </p:cBhvr>
                                      <p:tavLst>
                                        <p:tav tm="0">
                                          <p:val>
                                            <p:strVal val="#ppt_x"/>
                                          </p:val>
                                        </p:tav>
                                        <p:tav tm="100000">
                                          <p:val>
                                            <p:strVal val="#ppt_x"/>
                                          </p:val>
                                        </p:tav>
                                      </p:tavLst>
                                    </p:anim>
                                    <p:anim calcmode="lin" valueType="num">
                                      <p:cBhvr>
                                        <p:cTn id="24" dur="1000" fill="hold"/>
                                        <p:tgtEl>
                                          <p:spTgt spid="29"/>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fade">
                                      <p:cBhvr>
                                        <p:cTn id="27" dur="1000"/>
                                        <p:tgtEl>
                                          <p:spTgt spid="32"/>
                                        </p:tgtEl>
                                      </p:cBhvr>
                                    </p:animEffect>
                                    <p:anim calcmode="lin" valueType="num">
                                      <p:cBhvr>
                                        <p:cTn id="28" dur="1000" fill="hold"/>
                                        <p:tgtEl>
                                          <p:spTgt spid="32"/>
                                        </p:tgtEl>
                                        <p:attrNameLst>
                                          <p:attrName>ppt_x</p:attrName>
                                        </p:attrNameLst>
                                      </p:cBhvr>
                                      <p:tavLst>
                                        <p:tav tm="0">
                                          <p:val>
                                            <p:strVal val="#ppt_x"/>
                                          </p:val>
                                        </p:tav>
                                        <p:tav tm="100000">
                                          <p:val>
                                            <p:strVal val="#ppt_x"/>
                                          </p:val>
                                        </p:tav>
                                      </p:tavLst>
                                    </p:anim>
                                    <p:anim calcmode="lin" valueType="num">
                                      <p:cBhvr>
                                        <p:cTn id="2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27" grpId="0"/>
      <p:bldP spid="28" grpId="0"/>
      <p:bldP spid="29" grpId="0" animBg="1"/>
      <p:bldP spid="3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feld 33"/>
          <p:cNvSpPr txBox="1"/>
          <p:nvPr/>
        </p:nvSpPr>
        <p:spPr>
          <a:xfrm>
            <a:off x="871692" y="518505"/>
            <a:ext cx="6999319" cy="1631216"/>
          </a:xfrm>
          <a:prstGeom prst="rect">
            <a:avLst/>
          </a:prstGeom>
          <a:noFill/>
        </p:spPr>
        <p:txBody>
          <a:bodyPr wrap="square" rtlCol="0">
            <a:spAutoFit/>
          </a:bodyPr>
          <a:lstStyle/>
          <a:p>
            <a:r>
              <a:rPr lang="en-US" altLang="zh-CN" sz="10000" b="1" dirty="0">
                <a:latin typeface="Century Gothic" panose="020B0502020202020204" pitchFamily="34" charset="0"/>
              </a:rPr>
              <a:t>Example</a:t>
            </a:r>
            <a:r>
              <a:rPr lang="zh-CN" altLang="en-US" sz="10000" b="1" dirty="0">
                <a:latin typeface="Century Gothic" panose="020B0502020202020204" pitchFamily="34" charset="0"/>
              </a:rPr>
              <a:t>：</a:t>
            </a:r>
            <a:endParaRPr lang="de-DE" sz="10000" b="1" dirty="0">
              <a:latin typeface="Century Gothic" panose="020B0502020202020204" pitchFamily="34" charset="0"/>
            </a:endParaRPr>
          </a:p>
        </p:txBody>
      </p:sp>
      <p:sp>
        <p:nvSpPr>
          <p:cNvPr id="29" name="Textfeld 29"/>
          <p:cNvSpPr txBox="1"/>
          <p:nvPr/>
        </p:nvSpPr>
        <p:spPr>
          <a:xfrm>
            <a:off x="2870501" y="2595406"/>
            <a:ext cx="10001020" cy="1631216"/>
          </a:xfrm>
          <a:prstGeom prst="rect">
            <a:avLst/>
          </a:prstGeom>
          <a:noFill/>
        </p:spPr>
        <p:txBody>
          <a:bodyPr wrap="square" rtlCol="0">
            <a:spAutoFit/>
          </a:bodyPr>
          <a:lstStyle/>
          <a:p>
            <a:r>
              <a:rPr lang="zh-CN" altLang="en-US" sz="5000" dirty="0">
                <a:latin typeface="Century Gothic" panose="020B0502020202020204" pitchFamily="34" charset="0"/>
              </a:rPr>
              <a:t>假如说你现在带着一个小孩逛公园，公园有很多人在遛狗。</a:t>
            </a:r>
            <a:endParaRPr lang="de-DE" sz="5000" b="1" dirty="0">
              <a:latin typeface="Century Gothic" panose="020B0502020202020204" pitchFamily="34" charset="0"/>
            </a:endParaRPr>
          </a:p>
        </p:txBody>
      </p:sp>
      <p:sp>
        <p:nvSpPr>
          <p:cNvPr id="6" name="Textfeld 29">
            <a:extLst>
              <a:ext uri="{FF2B5EF4-FFF2-40B4-BE49-F238E27FC236}">
                <a16:creationId xmlns:a16="http://schemas.microsoft.com/office/drawing/2014/main" id="{42EDF20C-AC8A-4D17-A4F2-3C72ABBC7384}"/>
              </a:ext>
            </a:extLst>
          </p:cNvPr>
          <p:cNvSpPr txBox="1"/>
          <p:nvPr/>
        </p:nvSpPr>
        <p:spPr>
          <a:xfrm>
            <a:off x="11782330" y="4540090"/>
            <a:ext cx="10001020" cy="1631216"/>
          </a:xfrm>
          <a:prstGeom prst="rect">
            <a:avLst/>
          </a:prstGeom>
          <a:noFill/>
        </p:spPr>
        <p:txBody>
          <a:bodyPr wrap="square" rtlCol="0">
            <a:spAutoFit/>
          </a:bodyPr>
          <a:lstStyle/>
          <a:p>
            <a:r>
              <a:rPr lang="zh-CN" altLang="en-US" sz="5000" dirty="0">
                <a:latin typeface="Century Gothic" panose="020B0502020202020204" pitchFamily="34" charset="0"/>
              </a:rPr>
              <a:t>现在你教这个小孩辨别哪个是狗。那这个小孩就是你要训练的</a:t>
            </a:r>
            <a:r>
              <a:rPr lang="zh-CN" altLang="en-US" sz="5000" dirty="0">
                <a:solidFill>
                  <a:srgbClr val="FFC000"/>
                </a:solidFill>
                <a:latin typeface="Century Gothic" panose="020B0502020202020204" pitchFamily="34" charset="0"/>
              </a:rPr>
              <a:t>模型</a:t>
            </a:r>
            <a:r>
              <a:rPr lang="zh-CN" altLang="en-US" sz="5000" dirty="0">
                <a:latin typeface="Century Gothic" panose="020B0502020202020204" pitchFamily="34" charset="0"/>
              </a:rPr>
              <a:t>。</a:t>
            </a:r>
            <a:endParaRPr lang="de-DE" sz="5000" b="1" dirty="0">
              <a:latin typeface="Century Gothic" panose="020B0502020202020204" pitchFamily="34" charset="0"/>
            </a:endParaRPr>
          </a:p>
        </p:txBody>
      </p:sp>
      <p:sp>
        <p:nvSpPr>
          <p:cNvPr id="7" name="Textfeld 29">
            <a:extLst>
              <a:ext uri="{FF2B5EF4-FFF2-40B4-BE49-F238E27FC236}">
                <a16:creationId xmlns:a16="http://schemas.microsoft.com/office/drawing/2014/main" id="{CDA64EB9-4981-4F09-9F88-8892C276EB94}"/>
              </a:ext>
            </a:extLst>
          </p:cNvPr>
          <p:cNvSpPr txBox="1"/>
          <p:nvPr/>
        </p:nvSpPr>
        <p:spPr>
          <a:xfrm>
            <a:off x="2870501" y="6484774"/>
            <a:ext cx="10001020" cy="2400657"/>
          </a:xfrm>
          <a:prstGeom prst="rect">
            <a:avLst/>
          </a:prstGeom>
          <a:noFill/>
        </p:spPr>
        <p:txBody>
          <a:bodyPr wrap="square" rtlCol="0">
            <a:spAutoFit/>
          </a:bodyPr>
          <a:lstStyle/>
          <a:p>
            <a:r>
              <a:rPr lang="zh-CN" altLang="en-US" sz="5000" dirty="0">
                <a:latin typeface="Century Gothic" panose="020B0502020202020204" pitchFamily="34" charset="0"/>
              </a:rPr>
              <a:t>你们走着走着就会有小动物迎面上来，你就告诉他哪个是，哪个不是，这个过程就是</a:t>
            </a:r>
            <a:r>
              <a:rPr lang="zh-CN" altLang="en-US" sz="5000" dirty="0">
                <a:solidFill>
                  <a:srgbClr val="FFC000"/>
                </a:solidFill>
                <a:latin typeface="Century Gothic" panose="020B0502020202020204" pitchFamily="34" charset="0"/>
              </a:rPr>
              <a:t>训练</a:t>
            </a:r>
            <a:r>
              <a:rPr lang="zh-CN" altLang="en-US" sz="5000" dirty="0">
                <a:latin typeface="Century Gothic" panose="020B0502020202020204" pitchFamily="34" charset="0"/>
              </a:rPr>
              <a:t>。</a:t>
            </a:r>
            <a:endParaRPr lang="de-DE" sz="5000" b="1" dirty="0">
              <a:latin typeface="Century Gothic" panose="020B0502020202020204" pitchFamily="34" charset="0"/>
            </a:endParaRPr>
          </a:p>
        </p:txBody>
      </p:sp>
      <p:sp>
        <p:nvSpPr>
          <p:cNvPr id="8" name="Textfeld 29">
            <a:extLst>
              <a:ext uri="{FF2B5EF4-FFF2-40B4-BE49-F238E27FC236}">
                <a16:creationId xmlns:a16="http://schemas.microsoft.com/office/drawing/2014/main" id="{C8EF96E9-CA94-4DB9-ACB2-4E078E90EC32}"/>
              </a:ext>
            </a:extLst>
          </p:cNvPr>
          <p:cNvSpPr txBox="1"/>
          <p:nvPr/>
        </p:nvSpPr>
        <p:spPr>
          <a:xfrm>
            <a:off x="11782330" y="9235789"/>
            <a:ext cx="10001020" cy="1631216"/>
          </a:xfrm>
          <a:prstGeom prst="rect">
            <a:avLst/>
          </a:prstGeom>
          <a:noFill/>
        </p:spPr>
        <p:txBody>
          <a:bodyPr wrap="square" rtlCol="0">
            <a:spAutoFit/>
          </a:bodyPr>
          <a:lstStyle/>
          <a:p>
            <a:r>
              <a:rPr lang="zh-CN" altLang="en-US" sz="5000" dirty="0">
                <a:latin typeface="Century Gothic" panose="020B0502020202020204" pitchFamily="34" charset="0"/>
              </a:rPr>
              <a:t>上来的那些小动物就是你拿来训练的</a:t>
            </a:r>
            <a:r>
              <a:rPr lang="zh-CN" altLang="en-US" sz="5000" dirty="0">
                <a:solidFill>
                  <a:srgbClr val="FFC000"/>
                </a:solidFill>
                <a:latin typeface="Century Gothic" panose="020B0502020202020204" pitchFamily="34" charset="0"/>
              </a:rPr>
              <a:t>数据</a:t>
            </a:r>
            <a:r>
              <a:rPr lang="zh-CN" altLang="en-US" sz="5000" dirty="0">
                <a:latin typeface="Century Gothic" panose="020B0502020202020204" pitchFamily="34" charset="0"/>
              </a:rPr>
              <a:t>。</a:t>
            </a:r>
            <a:endParaRPr lang="de-DE" sz="5000" b="1" dirty="0">
              <a:latin typeface="Century Gothic" panose="020B0502020202020204" pitchFamily="34" charset="0"/>
            </a:endParaRPr>
          </a:p>
        </p:txBody>
      </p:sp>
      <p:sp>
        <p:nvSpPr>
          <p:cNvPr id="9" name="Textfeld 29">
            <a:extLst>
              <a:ext uri="{FF2B5EF4-FFF2-40B4-BE49-F238E27FC236}">
                <a16:creationId xmlns:a16="http://schemas.microsoft.com/office/drawing/2014/main" id="{61F9009A-4D80-421C-B3DB-F275D1B5A43D}"/>
              </a:ext>
            </a:extLst>
          </p:cNvPr>
          <p:cNvSpPr txBox="1"/>
          <p:nvPr/>
        </p:nvSpPr>
        <p:spPr>
          <a:xfrm>
            <a:off x="2870501" y="11566279"/>
            <a:ext cx="18770299" cy="1631216"/>
          </a:xfrm>
          <a:prstGeom prst="rect">
            <a:avLst/>
          </a:prstGeom>
          <a:noFill/>
        </p:spPr>
        <p:txBody>
          <a:bodyPr wrap="square" rtlCol="0">
            <a:spAutoFit/>
          </a:bodyPr>
          <a:lstStyle/>
          <a:p>
            <a:r>
              <a:rPr lang="zh-CN" altLang="en-US" sz="5000" dirty="0">
                <a:latin typeface="Century Gothic" panose="020B0502020202020204" pitchFamily="34" charset="0"/>
              </a:rPr>
              <a:t>一段时间后，小孩会形成自己的</a:t>
            </a:r>
            <a:r>
              <a:rPr lang="zh-CN" altLang="en-US" sz="5000" dirty="0">
                <a:solidFill>
                  <a:srgbClr val="FFC000"/>
                </a:solidFill>
                <a:latin typeface="Century Gothic" panose="020B0502020202020204" pitchFamily="34" charset="0"/>
              </a:rPr>
              <a:t>认知模式，</a:t>
            </a:r>
            <a:r>
              <a:rPr lang="zh-CN" altLang="en-US" sz="5000" dirty="0">
                <a:latin typeface="Century Gothic" panose="020B0502020202020204" pitchFamily="34" charset="0"/>
              </a:rPr>
              <a:t>等识别有了一定的准确度，这个小孩就可以被称为一个</a:t>
            </a:r>
            <a:r>
              <a:rPr lang="zh-CN" altLang="en-US" sz="5000" dirty="0">
                <a:solidFill>
                  <a:srgbClr val="FFC000"/>
                </a:solidFill>
                <a:latin typeface="Century Gothic" panose="020B0502020202020204" pitchFamily="34" charset="0"/>
              </a:rPr>
              <a:t>可用模型</a:t>
            </a:r>
            <a:r>
              <a:rPr lang="zh-CN" altLang="en-US" sz="5000" dirty="0">
                <a:latin typeface="Century Gothic" panose="020B0502020202020204" pitchFamily="34" charset="0"/>
              </a:rPr>
              <a:t>。</a:t>
            </a:r>
            <a:endParaRPr lang="de-DE" sz="5000" b="1" dirty="0">
              <a:latin typeface="Century Gothic" panose="020B0502020202020204" pitchFamily="34" charset="0"/>
            </a:endParaRPr>
          </a:p>
        </p:txBody>
      </p:sp>
    </p:spTree>
    <p:extLst>
      <p:ext uri="{BB962C8B-B14F-4D97-AF65-F5344CB8AC3E}">
        <p14:creationId xmlns:p14="http://schemas.microsoft.com/office/powerpoint/2010/main" val="35879370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ppt_x"/>
                                          </p:val>
                                        </p:tav>
                                        <p:tav tm="100000">
                                          <p:val>
                                            <p:strVal val="#ppt_x"/>
                                          </p:val>
                                        </p:tav>
                                      </p:tavLst>
                                    </p:anim>
                                    <p:anim calcmode="lin" valueType="num">
                                      <p:cBhvr additive="base">
                                        <p:cTn id="12" dur="500" fill="hold"/>
                                        <p:tgtEl>
                                          <p:spTgt spid="2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6" grpId="0"/>
      <p:bldP spid="7" grpId="0"/>
      <p:bldP spid="8"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8"/>
          <p:cNvSpPr/>
          <p:nvPr/>
        </p:nvSpPr>
        <p:spPr>
          <a:xfrm>
            <a:off x="16282218" y="6058769"/>
            <a:ext cx="449109" cy="1598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1"/>
          <p:cNvSpPr/>
          <p:nvPr/>
        </p:nvSpPr>
        <p:spPr>
          <a:xfrm>
            <a:off x="16731327" y="0"/>
            <a:ext cx="6689113" cy="13716000"/>
          </a:xfrm>
          <a:prstGeom prst="rect">
            <a:avLst/>
          </a:prstGeom>
          <a:blipFill dpi="0" rotWithShape="1">
            <a:blip r:embed="rId2"/>
            <a:srcRect/>
            <a:stretch>
              <a:fillRect l="-5819" r="-44023" b="-961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9" name="Textfeld 33"/>
          <p:cNvSpPr txBox="1"/>
          <p:nvPr/>
        </p:nvSpPr>
        <p:spPr>
          <a:xfrm>
            <a:off x="4281861" y="7595394"/>
            <a:ext cx="3474083" cy="630942"/>
          </a:xfrm>
          <a:prstGeom prst="rect">
            <a:avLst/>
          </a:prstGeom>
          <a:noFill/>
        </p:spPr>
        <p:txBody>
          <a:bodyPr wrap="square" rtlCol="0">
            <a:spAutoFit/>
          </a:bodyPr>
          <a:lstStyle/>
          <a:p>
            <a:r>
              <a:rPr lang="zh-CN" altLang="en-US" sz="3500" b="1" dirty="0">
                <a:solidFill>
                  <a:schemeClr val="bg1"/>
                </a:solidFill>
                <a:latin typeface="Century Gothic" panose="020B0502020202020204" pitchFamily="34" charset="0"/>
              </a:rPr>
              <a:t>分类</a:t>
            </a:r>
            <a:endParaRPr lang="de-DE" sz="3500" b="1" dirty="0">
              <a:solidFill>
                <a:schemeClr val="bg1"/>
              </a:solidFill>
              <a:latin typeface="Century Gothic" panose="020B0502020202020204" pitchFamily="34" charset="0"/>
            </a:endParaRPr>
          </a:p>
        </p:txBody>
      </p:sp>
      <p:sp>
        <p:nvSpPr>
          <p:cNvPr id="10" name="Textfeld 34"/>
          <p:cNvSpPr txBox="1"/>
          <p:nvPr/>
        </p:nvSpPr>
        <p:spPr>
          <a:xfrm>
            <a:off x="4281861" y="8700866"/>
            <a:ext cx="3634378" cy="707886"/>
          </a:xfrm>
          <a:prstGeom prst="rect">
            <a:avLst/>
          </a:prstGeom>
          <a:noFill/>
        </p:spPr>
        <p:txBody>
          <a:bodyPr wrap="square" rtlCol="0">
            <a:spAutoFit/>
          </a:bodyPr>
          <a:lstStyle/>
          <a:p>
            <a:r>
              <a:rPr lang="zh-CN" altLang="en-US" sz="2000" dirty="0"/>
              <a:t>分类是根据可比较的特性分配已确定的标签</a:t>
            </a:r>
            <a:endParaRPr lang="de-DE" sz="2000" dirty="0"/>
          </a:p>
        </p:txBody>
      </p:sp>
      <p:sp>
        <p:nvSpPr>
          <p:cNvPr id="16" name="Textfeld 34"/>
          <p:cNvSpPr txBox="1"/>
          <p:nvPr/>
        </p:nvSpPr>
        <p:spPr>
          <a:xfrm>
            <a:off x="4281861" y="9612770"/>
            <a:ext cx="3634378" cy="707886"/>
          </a:xfrm>
          <a:prstGeom prst="rect">
            <a:avLst/>
          </a:prstGeom>
          <a:noFill/>
        </p:spPr>
        <p:txBody>
          <a:bodyPr wrap="square" rtlCol="0">
            <a:spAutoFit/>
          </a:bodyPr>
          <a:lstStyle/>
          <a:p>
            <a:r>
              <a:rPr lang="zh-CN" altLang="en-US" sz="2000" dirty="0"/>
              <a:t>利用分类器将信息映射成一个类别</a:t>
            </a:r>
            <a:endParaRPr lang="de-DE" sz="2000" dirty="0"/>
          </a:p>
        </p:txBody>
      </p:sp>
      <p:sp>
        <p:nvSpPr>
          <p:cNvPr id="17" name="Textfeld 34"/>
          <p:cNvSpPr txBox="1"/>
          <p:nvPr/>
        </p:nvSpPr>
        <p:spPr>
          <a:xfrm>
            <a:off x="4281861" y="10524674"/>
            <a:ext cx="3634378" cy="400110"/>
          </a:xfrm>
          <a:prstGeom prst="rect">
            <a:avLst/>
          </a:prstGeom>
          <a:noFill/>
        </p:spPr>
        <p:txBody>
          <a:bodyPr wrap="square" rtlCol="0">
            <a:spAutoFit/>
          </a:bodyPr>
          <a:lstStyle/>
          <a:p>
            <a:r>
              <a:rPr lang="zh-CN" altLang="en-US" sz="2000" dirty="0"/>
              <a:t>监督式学习</a:t>
            </a:r>
            <a:endParaRPr lang="de-DE" sz="2000" dirty="0"/>
          </a:p>
        </p:txBody>
      </p:sp>
      <p:sp>
        <p:nvSpPr>
          <p:cNvPr id="18" name="Textfeld 33"/>
          <p:cNvSpPr txBox="1"/>
          <p:nvPr/>
        </p:nvSpPr>
        <p:spPr>
          <a:xfrm>
            <a:off x="4281861" y="3099861"/>
            <a:ext cx="3474083" cy="630942"/>
          </a:xfrm>
          <a:prstGeom prst="rect">
            <a:avLst/>
          </a:prstGeom>
          <a:noFill/>
        </p:spPr>
        <p:txBody>
          <a:bodyPr wrap="square" rtlCol="0">
            <a:spAutoFit/>
          </a:bodyPr>
          <a:lstStyle/>
          <a:p>
            <a:r>
              <a:rPr lang="zh-CN" altLang="en-US" sz="3500" b="1" dirty="0">
                <a:latin typeface="Century Gothic" panose="020B0502020202020204" pitchFamily="34" charset="0"/>
              </a:rPr>
              <a:t>什么是模型？</a:t>
            </a:r>
            <a:endParaRPr lang="de-DE" sz="3500" b="1" dirty="0">
              <a:latin typeface="Century Gothic" panose="020B0502020202020204" pitchFamily="34" charset="0"/>
            </a:endParaRPr>
          </a:p>
        </p:txBody>
      </p:sp>
      <p:sp>
        <p:nvSpPr>
          <p:cNvPr id="19" name="Textfeld 34"/>
          <p:cNvSpPr txBox="1"/>
          <p:nvPr/>
        </p:nvSpPr>
        <p:spPr>
          <a:xfrm>
            <a:off x="4281861" y="4205333"/>
            <a:ext cx="3634378" cy="400110"/>
          </a:xfrm>
          <a:prstGeom prst="rect">
            <a:avLst/>
          </a:prstGeom>
          <a:noFill/>
        </p:spPr>
        <p:txBody>
          <a:bodyPr wrap="square" rtlCol="0">
            <a:spAutoFit/>
          </a:bodyPr>
          <a:lstStyle/>
          <a:p>
            <a:r>
              <a:rPr lang="zh-CN" altLang="en-US" sz="2000" dirty="0"/>
              <a:t>函数</a:t>
            </a:r>
            <a:endParaRPr lang="de-DE" sz="2000" dirty="0"/>
          </a:p>
        </p:txBody>
      </p:sp>
      <p:sp>
        <p:nvSpPr>
          <p:cNvPr id="20" name="Textfeld 34"/>
          <p:cNvSpPr txBox="1"/>
          <p:nvPr/>
        </p:nvSpPr>
        <p:spPr>
          <a:xfrm>
            <a:off x="4281861" y="4685007"/>
            <a:ext cx="3634378" cy="400110"/>
          </a:xfrm>
          <a:prstGeom prst="rect">
            <a:avLst/>
          </a:prstGeom>
          <a:noFill/>
        </p:spPr>
        <p:txBody>
          <a:bodyPr wrap="square" rtlCol="0">
            <a:spAutoFit/>
          </a:bodyPr>
          <a:lstStyle/>
          <a:p>
            <a:r>
              <a:rPr lang="zh-CN" altLang="en-US" sz="2000" dirty="0"/>
              <a:t>认知模式</a:t>
            </a:r>
            <a:endParaRPr lang="de-DE" sz="2000" dirty="0"/>
          </a:p>
        </p:txBody>
      </p:sp>
      <p:sp>
        <p:nvSpPr>
          <p:cNvPr id="22" name="Textfeld 33"/>
          <p:cNvSpPr txBox="1"/>
          <p:nvPr/>
        </p:nvSpPr>
        <p:spPr>
          <a:xfrm>
            <a:off x="9886248" y="7595394"/>
            <a:ext cx="3474083" cy="630942"/>
          </a:xfrm>
          <a:prstGeom prst="rect">
            <a:avLst/>
          </a:prstGeom>
          <a:noFill/>
        </p:spPr>
        <p:txBody>
          <a:bodyPr wrap="square" rtlCol="0">
            <a:spAutoFit/>
          </a:bodyPr>
          <a:lstStyle/>
          <a:p>
            <a:r>
              <a:rPr lang="zh-CN" altLang="en-US" sz="3500" b="1" dirty="0">
                <a:latin typeface="Century Gothic" panose="020B0502020202020204" pitchFamily="34" charset="0"/>
              </a:rPr>
              <a:t>聚类</a:t>
            </a:r>
            <a:endParaRPr lang="de-DE" sz="3500" b="1" dirty="0">
              <a:latin typeface="Century Gothic" panose="020B0502020202020204" pitchFamily="34" charset="0"/>
            </a:endParaRPr>
          </a:p>
        </p:txBody>
      </p:sp>
      <p:sp>
        <p:nvSpPr>
          <p:cNvPr id="23" name="Textfeld 34"/>
          <p:cNvSpPr txBox="1"/>
          <p:nvPr/>
        </p:nvSpPr>
        <p:spPr>
          <a:xfrm>
            <a:off x="9886248" y="8700866"/>
            <a:ext cx="3634378" cy="707886"/>
          </a:xfrm>
          <a:prstGeom prst="rect">
            <a:avLst/>
          </a:prstGeom>
          <a:noFill/>
        </p:spPr>
        <p:txBody>
          <a:bodyPr wrap="square" rtlCol="0">
            <a:spAutoFit/>
          </a:bodyPr>
          <a:lstStyle/>
          <a:p>
            <a:r>
              <a:rPr lang="zh-CN" altLang="en-US" sz="2000" dirty="0"/>
              <a:t>根据相似度将样本聚为几类，但是并不关心具体是什么类别</a:t>
            </a:r>
            <a:endParaRPr lang="de-DE" sz="2000" dirty="0"/>
          </a:p>
        </p:txBody>
      </p:sp>
      <p:sp>
        <p:nvSpPr>
          <p:cNvPr id="24" name="Textfeld 34"/>
          <p:cNvSpPr txBox="1"/>
          <p:nvPr/>
        </p:nvSpPr>
        <p:spPr>
          <a:xfrm>
            <a:off x="9806100" y="9612770"/>
            <a:ext cx="3634378" cy="400110"/>
          </a:xfrm>
          <a:prstGeom prst="rect">
            <a:avLst/>
          </a:prstGeom>
          <a:noFill/>
        </p:spPr>
        <p:txBody>
          <a:bodyPr wrap="square" rtlCol="0">
            <a:spAutoFit/>
          </a:bodyPr>
          <a:lstStyle/>
          <a:p>
            <a:r>
              <a:rPr lang="zh-CN" altLang="en-US" sz="2000" dirty="0"/>
              <a:t>目的是找出样本的相似之初</a:t>
            </a:r>
            <a:endParaRPr lang="de-DE" sz="2000" dirty="0"/>
          </a:p>
        </p:txBody>
      </p:sp>
      <p:sp>
        <p:nvSpPr>
          <p:cNvPr id="26" name="Textfeld 34"/>
          <p:cNvSpPr txBox="1"/>
          <p:nvPr/>
        </p:nvSpPr>
        <p:spPr>
          <a:xfrm>
            <a:off x="9877777" y="10526601"/>
            <a:ext cx="3634378" cy="400110"/>
          </a:xfrm>
          <a:prstGeom prst="rect">
            <a:avLst/>
          </a:prstGeom>
          <a:noFill/>
        </p:spPr>
        <p:txBody>
          <a:bodyPr wrap="square" rtlCol="0">
            <a:spAutoFit/>
          </a:bodyPr>
          <a:lstStyle/>
          <a:p>
            <a:r>
              <a:rPr lang="zh-CN" altLang="en-US" sz="2000" dirty="0"/>
              <a:t>非监督式学习</a:t>
            </a:r>
            <a:endParaRPr lang="de-DE" sz="2000" dirty="0"/>
          </a:p>
        </p:txBody>
      </p:sp>
      <p:sp>
        <p:nvSpPr>
          <p:cNvPr id="30" name="Textfeld 33"/>
          <p:cNvSpPr txBox="1"/>
          <p:nvPr/>
        </p:nvSpPr>
        <p:spPr>
          <a:xfrm>
            <a:off x="9886248" y="3099861"/>
            <a:ext cx="3474083" cy="630942"/>
          </a:xfrm>
          <a:prstGeom prst="rect">
            <a:avLst/>
          </a:prstGeom>
          <a:noFill/>
        </p:spPr>
        <p:txBody>
          <a:bodyPr wrap="square" rtlCol="0">
            <a:spAutoFit/>
          </a:bodyPr>
          <a:lstStyle/>
          <a:p>
            <a:r>
              <a:rPr lang="zh-CN" altLang="en-US" sz="3500" b="1" dirty="0">
                <a:latin typeface="Century Gothic" panose="020B0502020202020204" pitchFamily="34" charset="0"/>
              </a:rPr>
              <a:t>算法有哪些？</a:t>
            </a:r>
            <a:endParaRPr lang="de-DE" sz="3500" b="1" dirty="0">
              <a:latin typeface="Century Gothic" panose="020B0502020202020204" pitchFamily="34" charset="0"/>
            </a:endParaRPr>
          </a:p>
        </p:txBody>
      </p:sp>
      <p:sp>
        <p:nvSpPr>
          <p:cNvPr id="31" name="Textfeld 34"/>
          <p:cNvSpPr txBox="1"/>
          <p:nvPr/>
        </p:nvSpPr>
        <p:spPr>
          <a:xfrm>
            <a:off x="9886248" y="4205333"/>
            <a:ext cx="3634378" cy="400110"/>
          </a:xfrm>
          <a:prstGeom prst="rect">
            <a:avLst/>
          </a:prstGeom>
          <a:noFill/>
        </p:spPr>
        <p:txBody>
          <a:bodyPr wrap="square" rtlCol="0">
            <a:spAutoFit/>
          </a:bodyPr>
          <a:lstStyle/>
          <a:p>
            <a:r>
              <a:rPr lang="zh-CN" altLang="en-US" sz="2000" dirty="0"/>
              <a:t>监督式学习</a:t>
            </a:r>
            <a:endParaRPr lang="de-DE" sz="2000" dirty="0"/>
          </a:p>
        </p:txBody>
      </p:sp>
      <p:sp>
        <p:nvSpPr>
          <p:cNvPr id="33" name="Textfeld 34"/>
          <p:cNvSpPr txBox="1"/>
          <p:nvPr/>
        </p:nvSpPr>
        <p:spPr>
          <a:xfrm>
            <a:off x="9886248" y="4685007"/>
            <a:ext cx="3634378" cy="400110"/>
          </a:xfrm>
          <a:prstGeom prst="rect">
            <a:avLst/>
          </a:prstGeom>
          <a:noFill/>
        </p:spPr>
        <p:txBody>
          <a:bodyPr wrap="square" rtlCol="0">
            <a:spAutoFit/>
          </a:bodyPr>
          <a:lstStyle/>
          <a:p>
            <a:r>
              <a:rPr lang="zh-CN" altLang="en-US" sz="2000" dirty="0"/>
              <a:t>非监督式学习</a:t>
            </a:r>
            <a:endParaRPr lang="de-DE" sz="2000" dirty="0"/>
          </a:p>
        </p:txBody>
      </p:sp>
      <p:sp>
        <p:nvSpPr>
          <p:cNvPr id="34" name="Textfeld 34"/>
          <p:cNvSpPr txBox="1"/>
          <p:nvPr/>
        </p:nvSpPr>
        <p:spPr>
          <a:xfrm>
            <a:off x="9886248" y="5164681"/>
            <a:ext cx="3634378" cy="400110"/>
          </a:xfrm>
          <a:prstGeom prst="rect">
            <a:avLst/>
          </a:prstGeom>
          <a:noFill/>
        </p:spPr>
        <p:txBody>
          <a:bodyPr wrap="square" rtlCol="0">
            <a:spAutoFit/>
          </a:bodyPr>
          <a:lstStyle/>
          <a:p>
            <a:r>
              <a:rPr lang="zh-CN" altLang="en-US" sz="2000" dirty="0"/>
              <a:t>强化学习</a:t>
            </a:r>
            <a:endParaRPr lang="de-DE" sz="2000" dirty="0"/>
          </a:p>
        </p:txBody>
      </p:sp>
    </p:spTree>
    <p:extLst>
      <p:ext uri="{BB962C8B-B14F-4D97-AF65-F5344CB8AC3E}">
        <p14:creationId xmlns:p14="http://schemas.microsoft.com/office/powerpoint/2010/main" val="224563097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ppt_x"/>
                                          </p:val>
                                        </p:tav>
                                        <p:tav tm="100000">
                                          <p:val>
                                            <p:strVal val="#ppt_x"/>
                                          </p:val>
                                        </p:tav>
                                      </p:tavLst>
                                    </p:anim>
                                    <p:anim calcmode="lin" valueType="num">
                                      <p:cBhvr additive="base">
                                        <p:cTn id="16" dur="500" fill="hold"/>
                                        <p:tgtEl>
                                          <p:spTgt spid="1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ppt_x"/>
                                          </p:val>
                                        </p:tav>
                                        <p:tav tm="100000">
                                          <p:val>
                                            <p:strVal val="#ppt_x"/>
                                          </p:val>
                                        </p:tav>
                                      </p:tavLst>
                                    </p:anim>
                                    <p:anim calcmode="lin" valueType="num">
                                      <p:cBhvr additive="base">
                                        <p:cTn id="24" dur="500" fill="hold"/>
                                        <p:tgtEl>
                                          <p:spTgt spid="1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ppt_x"/>
                                          </p:val>
                                        </p:tav>
                                        <p:tav tm="100000">
                                          <p:val>
                                            <p:strVal val="#ppt_x"/>
                                          </p:val>
                                        </p:tav>
                                      </p:tavLst>
                                    </p:anim>
                                    <p:anim calcmode="lin" valueType="num">
                                      <p:cBhvr additive="base">
                                        <p:cTn id="28" dur="500" fill="hold"/>
                                        <p:tgtEl>
                                          <p:spTgt spid="1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ppt_x"/>
                                          </p:val>
                                        </p:tav>
                                        <p:tav tm="100000">
                                          <p:val>
                                            <p:strVal val="#ppt_x"/>
                                          </p:val>
                                        </p:tav>
                                      </p:tavLst>
                                    </p:anim>
                                    <p:anim calcmode="lin" valueType="num">
                                      <p:cBhvr additive="base">
                                        <p:cTn id="32" dur="500" fill="hold"/>
                                        <p:tgtEl>
                                          <p:spTgt spid="20"/>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anim calcmode="lin" valueType="num">
                                      <p:cBhvr additive="base">
                                        <p:cTn id="35" dur="500" fill="hold"/>
                                        <p:tgtEl>
                                          <p:spTgt spid="22"/>
                                        </p:tgtEl>
                                        <p:attrNameLst>
                                          <p:attrName>ppt_x</p:attrName>
                                        </p:attrNameLst>
                                      </p:cBhvr>
                                      <p:tavLst>
                                        <p:tav tm="0">
                                          <p:val>
                                            <p:strVal val="#ppt_x"/>
                                          </p:val>
                                        </p:tav>
                                        <p:tav tm="100000">
                                          <p:val>
                                            <p:strVal val="#ppt_x"/>
                                          </p:val>
                                        </p:tav>
                                      </p:tavLst>
                                    </p:anim>
                                    <p:anim calcmode="lin" valueType="num">
                                      <p:cBhvr additive="base">
                                        <p:cTn id="36" dur="500" fill="hold"/>
                                        <p:tgtEl>
                                          <p:spTgt spid="22"/>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anim calcmode="lin" valueType="num">
                                      <p:cBhvr additive="base">
                                        <p:cTn id="39" dur="500" fill="hold"/>
                                        <p:tgtEl>
                                          <p:spTgt spid="23"/>
                                        </p:tgtEl>
                                        <p:attrNameLst>
                                          <p:attrName>ppt_x</p:attrName>
                                        </p:attrNameLst>
                                      </p:cBhvr>
                                      <p:tavLst>
                                        <p:tav tm="0">
                                          <p:val>
                                            <p:strVal val="#ppt_x"/>
                                          </p:val>
                                        </p:tav>
                                        <p:tav tm="100000">
                                          <p:val>
                                            <p:strVal val="#ppt_x"/>
                                          </p:val>
                                        </p:tav>
                                      </p:tavLst>
                                    </p:anim>
                                    <p:anim calcmode="lin" valueType="num">
                                      <p:cBhvr additive="base">
                                        <p:cTn id="40" dur="500" fill="hold"/>
                                        <p:tgtEl>
                                          <p:spTgt spid="23"/>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anim calcmode="lin" valueType="num">
                                      <p:cBhvr additive="base">
                                        <p:cTn id="43" dur="500" fill="hold"/>
                                        <p:tgtEl>
                                          <p:spTgt spid="24"/>
                                        </p:tgtEl>
                                        <p:attrNameLst>
                                          <p:attrName>ppt_x</p:attrName>
                                        </p:attrNameLst>
                                      </p:cBhvr>
                                      <p:tavLst>
                                        <p:tav tm="0">
                                          <p:val>
                                            <p:strVal val="#ppt_x"/>
                                          </p:val>
                                        </p:tav>
                                        <p:tav tm="100000">
                                          <p:val>
                                            <p:strVal val="#ppt_x"/>
                                          </p:val>
                                        </p:tav>
                                      </p:tavLst>
                                    </p:anim>
                                    <p:anim calcmode="lin" valueType="num">
                                      <p:cBhvr additive="base">
                                        <p:cTn id="44" dur="500" fill="hold"/>
                                        <p:tgtEl>
                                          <p:spTgt spid="24"/>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anim calcmode="lin" valueType="num">
                                      <p:cBhvr additive="base">
                                        <p:cTn id="47" dur="500" fill="hold"/>
                                        <p:tgtEl>
                                          <p:spTgt spid="26"/>
                                        </p:tgtEl>
                                        <p:attrNameLst>
                                          <p:attrName>ppt_x</p:attrName>
                                        </p:attrNameLst>
                                      </p:cBhvr>
                                      <p:tavLst>
                                        <p:tav tm="0">
                                          <p:val>
                                            <p:strVal val="#ppt_x"/>
                                          </p:val>
                                        </p:tav>
                                        <p:tav tm="100000">
                                          <p:val>
                                            <p:strVal val="#ppt_x"/>
                                          </p:val>
                                        </p:tav>
                                      </p:tavLst>
                                    </p:anim>
                                    <p:anim calcmode="lin" valueType="num">
                                      <p:cBhvr additive="base">
                                        <p:cTn id="48" dur="500" fill="hold"/>
                                        <p:tgtEl>
                                          <p:spTgt spid="26"/>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anim calcmode="lin" valueType="num">
                                      <p:cBhvr additive="base">
                                        <p:cTn id="51" dur="500" fill="hold"/>
                                        <p:tgtEl>
                                          <p:spTgt spid="30"/>
                                        </p:tgtEl>
                                        <p:attrNameLst>
                                          <p:attrName>ppt_x</p:attrName>
                                        </p:attrNameLst>
                                      </p:cBhvr>
                                      <p:tavLst>
                                        <p:tav tm="0">
                                          <p:val>
                                            <p:strVal val="#ppt_x"/>
                                          </p:val>
                                        </p:tav>
                                        <p:tav tm="100000">
                                          <p:val>
                                            <p:strVal val="#ppt_x"/>
                                          </p:val>
                                        </p:tav>
                                      </p:tavLst>
                                    </p:anim>
                                    <p:anim calcmode="lin" valueType="num">
                                      <p:cBhvr additive="base">
                                        <p:cTn id="52" dur="500" fill="hold"/>
                                        <p:tgtEl>
                                          <p:spTgt spid="30"/>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31"/>
                                        </p:tgtEl>
                                        <p:attrNameLst>
                                          <p:attrName>style.visibility</p:attrName>
                                        </p:attrNameLst>
                                      </p:cBhvr>
                                      <p:to>
                                        <p:strVal val="visible"/>
                                      </p:to>
                                    </p:set>
                                    <p:anim calcmode="lin" valueType="num">
                                      <p:cBhvr additive="base">
                                        <p:cTn id="55" dur="500" fill="hold"/>
                                        <p:tgtEl>
                                          <p:spTgt spid="31"/>
                                        </p:tgtEl>
                                        <p:attrNameLst>
                                          <p:attrName>ppt_x</p:attrName>
                                        </p:attrNameLst>
                                      </p:cBhvr>
                                      <p:tavLst>
                                        <p:tav tm="0">
                                          <p:val>
                                            <p:strVal val="#ppt_x"/>
                                          </p:val>
                                        </p:tav>
                                        <p:tav tm="100000">
                                          <p:val>
                                            <p:strVal val="#ppt_x"/>
                                          </p:val>
                                        </p:tav>
                                      </p:tavLst>
                                    </p:anim>
                                    <p:anim calcmode="lin" valueType="num">
                                      <p:cBhvr additive="base">
                                        <p:cTn id="56" dur="500" fill="hold"/>
                                        <p:tgtEl>
                                          <p:spTgt spid="31"/>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33"/>
                                        </p:tgtEl>
                                        <p:attrNameLst>
                                          <p:attrName>style.visibility</p:attrName>
                                        </p:attrNameLst>
                                      </p:cBhvr>
                                      <p:to>
                                        <p:strVal val="visible"/>
                                      </p:to>
                                    </p:set>
                                    <p:anim calcmode="lin" valueType="num">
                                      <p:cBhvr additive="base">
                                        <p:cTn id="59" dur="500" fill="hold"/>
                                        <p:tgtEl>
                                          <p:spTgt spid="33"/>
                                        </p:tgtEl>
                                        <p:attrNameLst>
                                          <p:attrName>ppt_x</p:attrName>
                                        </p:attrNameLst>
                                      </p:cBhvr>
                                      <p:tavLst>
                                        <p:tav tm="0">
                                          <p:val>
                                            <p:strVal val="#ppt_x"/>
                                          </p:val>
                                        </p:tav>
                                        <p:tav tm="100000">
                                          <p:val>
                                            <p:strVal val="#ppt_x"/>
                                          </p:val>
                                        </p:tav>
                                      </p:tavLst>
                                    </p:anim>
                                    <p:anim calcmode="lin" valueType="num">
                                      <p:cBhvr additive="base">
                                        <p:cTn id="60" dur="500" fill="hold"/>
                                        <p:tgtEl>
                                          <p:spTgt spid="33"/>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34"/>
                                        </p:tgtEl>
                                        <p:attrNameLst>
                                          <p:attrName>style.visibility</p:attrName>
                                        </p:attrNameLst>
                                      </p:cBhvr>
                                      <p:to>
                                        <p:strVal val="visible"/>
                                      </p:to>
                                    </p:set>
                                    <p:anim calcmode="lin" valueType="num">
                                      <p:cBhvr additive="base">
                                        <p:cTn id="63" dur="500" fill="hold"/>
                                        <p:tgtEl>
                                          <p:spTgt spid="34"/>
                                        </p:tgtEl>
                                        <p:attrNameLst>
                                          <p:attrName>ppt_x</p:attrName>
                                        </p:attrNameLst>
                                      </p:cBhvr>
                                      <p:tavLst>
                                        <p:tav tm="0">
                                          <p:val>
                                            <p:strVal val="#ppt_x"/>
                                          </p:val>
                                        </p:tav>
                                        <p:tav tm="100000">
                                          <p:val>
                                            <p:strVal val="#ppt_x"/>
                                          </p:val>
                                        </p:tav>
                                      </p:tavLst>
                                    </p:anim>
                                    <p:anim calcmode="lin" valueType="num">
                                      <p:cBhvr additive="base">
                                        <p:cTn id="64" dur="500" fill="hold"/>
                                        <p:tgtEl>
                                          <p:spTgt spid="34"/>
                                        </p:tgtEl>
                                        <p:attrNameLst>
                                          <p:attrName>ppt_y</p:attrName>
                                        </p:attrNameLst>
                                      </p:cBhvr>
                                      <p:tavLst>
                                        <p:tav tm="0">
                                          <p:val>
                                            <p:strVal val="1+#ppt_h/2"/>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36"/>
                                        </p:tgtEl>
                                        <p:attrNameLst>
                                          <p:attrName>style.visibility</p:attrName>
                                        </p:attrNameLst>
                                      </p:cBhvr>
                                      <p:to>
                                        <p:strVal val="visible"/>
                                      </p:to>
                                    </p:set>
                                    <p:animEffect transition="in" filter="fade">
                                      <p:cBhvr>
                                        <p:cTn id="67" dur="1000"/>
                                        <p:tgtEl>
                                          <p:spTgt spid="36"/>
                                        </p:tgtEl>
                                      </p:cBhvr>
                                    </p:animEffect>
                                    <p:anim calcmode="lin" valueType="num">
                                      <p:cBhvr>
                                        <p:cTn id="68" dur="1000" fill="hold"/>
                                        <p:tgtEl>
                                          <p:spTgt spid="36"/>
                                        </p:tgtEl>
                                        <p:attrNameLst>
                                          <p:attrName>ppt_x</p:attrName>
                                        </p:attrNameLst>
                                      </p:cBhvr>
                                      <p:tavLst>
                                        <p:tav tm="0">
                                          <p:val>
                                            <p:strVal val="#ppt_x"/>
                                          </p:val>
                                        </p:tav>
                                        <p:tav tm="100000">
                                          <p:val>
                                            <p:strVal val="#ppt_x"/>
                                          </p:val>
                                        </p:tav>
                                      </p:tavLst>
                                    </p:anim>
                                    <p:anim calcmode="lin" valueType="num">
                                      <p:cBhvr>
                                        <p:cTn id="69"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9" grpId="0"/>
      <p:bldP spid="10" grpId="0"/>
      <p:bldP spid="16" grpId="0"/>
      <p:bldP spid="17" grpId="0"/>
      <p:bldP spid="18" grpId="0"/>
      <p:bldP spid="19" grpId="0"/>
      <p:bldP spid="20" grpId="0"/>
      <p:bldP spid="22" grpId="0"/>
      <p:bldP spid="23" grpId="0"/>
      <p:bldP spid="24" grpId="0"/>
      <p:bldP spid="26" grpId="0"/>
      <p:bldP spid="30" grpId="0"/>
      <p:bldP spid="31" grpId="0"/>
      <p:bldP spid="33" grpId="0"/>
      <p:bldP spid="3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0"/>
          <p:cNvSpPr/>
          <p:nvPr/>
        </p:nvSpPr>
        <p:spPr>
          <a:xfrm>
            <a:off x="935804" y="840709"/>
            <a:ext cx="22506042" cy="12034582"/>
          </a:xfrm>
          <a:prstGeom prst="rect">
            <a:avLst/>
          </a:prstGeom>
          <a:blipFill dpi="0" rotWithShape="1">
            <a:blip r:embed="rId2">
              <a:alphaModFix amt="15000"/>
            </a:blip>
            <a:srcRect/>
            <a:stretch>
              <a:fillRect t="-12407" b="-12407"/>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Textfeld 33"/>
          <p:cNvSpPr txBox="1"/>
          <p:nvPr/>
        </p:nvSpPr>
        <p:spPr>
          <a:xfrm>
            <a:off x="2943362" y="3154128"/>
            <a:ext cx="5800394" cy="4708981"/>
          </a:xfrm>
          <a:prstGeom prst="rect">
            <a:avLst/>
          </a:prstGeom>
          <a:noFill/>
        </p:spPr>
        <p:txBody>
          <a:bodyPr wrap="square" rtlCol="0">
            <a:spAutoFit/>
          </a:bodyPr>
          <a:lstStyle/>
          <a:p>
            <a:r>
              <a:rPr lang="en-US" sz="10000" b="1" dirty="0">
                <a:solidFill>
                  <a:schemeClr val="bg1"/>
                </a:solidFill>
                <a:latin typeface="Century Gothic" panose="020B0502020202020204" pitchFamily="34" charset="0"/>
              </a:rPr>
              <a:t>K-Means</a:t>
            </a:r>
          </a:p>
          <a:p>
            <a:r>
              <a:rPr lang="zh-CN" altLang="en-US" sz="10000" b="1" dirty="0">
                <a:solidFill>
                  <a:schemeClr val="bg1"/>
                </a:solidFill>
                <a:latin typeface="Century Gothic" panose="020B0502020202020204" pitchFamily="34" charset="0"/>
              </a:rPr>
              <a:t>算法</a:t>
            </a:r>
            <a:r>
              <a:rPr lang="en-US" altLang="zh-CN" sz="10000" b="1" dirty="0">
                <a:solidFill>
                  <a:schemeClr val="bg1"/>
                </a:solidFill>
                <a:latin typeface="Century Gothic" panose="020B0502020202020204" pitchFamily="34" charset="0"/>
              </a:rPr>
              <a:t>.</a:t>
            </a:r>
          </a:p>
          <a:p>
            <a:r>
              <a:rPr lang="zh-CN" altLang="en-US" sz="10000" b="1" dirty="0">
                <a:solidFill>
                  <a:schemeClr val="bg1"/>
                </a:solidFill>
                <a:latin typeface="Century Gothic" panose="020B0502020202020204" pitchFamily="34" charset="0"/>
              </a:rPr>
              <a:t>步骤</a:t>
            </a:r>
            <a:r>
              <a:rPr lang="en-US" altLang="zh-CN" sz="10000" b="1" dirty="0">
                <a:solidFill>
                  <a:schemeClr val="bg1"/>
                </a:solidFill>
                <a:latin typeface="Century Gothic" panose="020B0502020202020204" pitchFamily="34" charset="0"/>
              </a:rPr>
              <a:t>.</a:t>
            </a:r>
            <a:endParaRPr lang="de-DE" sz="10000" b="1" dirty="0">
              <a:solidFill>
                <a:schemeClr val="bg1"/>
              </a:solidFill>
              <a:latin typeface="Century Gothic" panose="020B0502020202020204" pitchFamily="34" charset="0"/>
            </a:endParaRPr>
          </a:p>
        </p:txBody>
      </p:sp>
      <p:grpSp>
        <p:nvGrpSpPr>
          <p:cNvPr id="2" name="组合 1">
            <a:extLst>
              <a:ext uri="{FF2B5EF4-FFF2-40B4-BE49-F238E27FC236}">
                <a16:creationId xmlns:a16="http://schemas.microsoft.com/office/drawing/2014/main" id="{A72AAE0F-35C4-4AA9-AAF8-8058F15ADEAB}"/>
              </a:ext>
            </a:extLst>
          </p:cNvPr>
          <p:cNvGrpSpPr/>
          <p:nvPr/>
        </p:nvGrpSpPr>
        <p:grpSpPr>
          <a:xfrm>
            <a:off x="10342411" y="2135310"/>
            <a:ext cx="10117887" cy="9445379"/>
            <a:chOff x="10234834" y="3059248"/>
            <a:chExt cx="10117887" cy="9445379"/>
          </a:xfrm>
        </p:grpSpPr>
        <p:sp>
          <p:nvSpPr>
            <p:cNvPr id="23" name="Textfeld 29"/>
            <p:cNvSpPr txBox="1"/>
            <p:nvPr/>
          </p:nvSpPr>
          <p:spPr>
            <a:xfrm>
              <a:off x="10234834" y="3059248"/>
              <a:ext cx="10001020" cy="1631216"/>
            </a:xfrm>
            <a:prstGeom prst="rect">
              <a:avLst/>
            </a:prstGeom>
            <a:noFill/>
          </p:spPr>
          <p:txBody>
            <a:bodyPr wrap="square" rtlCol="0">
              <a:spAutoFit/>
            </a:bodyPr>
            <a:lstStyle/>
            <a:p>
              <a:pPr marL="685800" indent="-685800">
                <a:buFont typeface="Wingdings" panose="05000000000000000000" pitchFamily="2" charset="2"/>
                <a:buChar char="p"/>
              </a:pPr>
              <a:r>
                <a:rPr lang="zh-CN" altLang="en-US" sz="5000" dirty="0">
                  <a:solidFill>
                    <a:schemeClr val="bg1"/>
                  </a:solidFill>
                  <a:latin typeface="Century Gothic" panose="020B0502020202020204" pitchFamily="34" charset="0"/>
                </a:rPr>
                <a:t>初始化：</a:t>
              </a:r>
              <a:r>
                <a:rPr lang="zh-CN" altLang="en-US" sz="5000" dirty="0">
                  <a:solidFill>
                    <a:srgbClr val="FFC000"/>
                  </a:solidFill>
                  <a:latin typeface="Century Gothic" panose="020B0502020202020204" pitchFamily="34" charset="0"/>
                </a:rPr>
                <a:t>随机</a:t>
              </a:r>
              <a:r>
                <a:rPr lang="zh-CN" altLang="en-US" sz="5000" dirty="0">
                  <a:solidFill>
                    <a:schemeClr val="bg1"/>
                  </a:solidFill>
                  <a:latin typeface="Century Gothic" panose="020B0502020202020204" pitchFamily="34" charset="0"/>
                </a:rPr>
                <a:t>选取</a:t>
              </a:r>
              <a:r>
                <a:rPr lang="en-US" altLang="zh-CN" sz="5000" dirty="0">
                  <a:solidFill>
                    <a:srgbClr val="FFC000"/>
                  </a:solidFill>
                  <a:latin typeface="Century Gothic" panose="020B0502020202020204" pitchFamily="34" charset="0"/>
                </a:rPr>
                <a:t>K</a:t>
              </a:r>
              <a:r>
                <a:rPr lang="zh-CN" altLang="en-US" sz="5000" dirty="0">
                  <a:solidFill>
                    <a:schemeClr val="bg1"/>
                  </a:solidFill>
                  <a:latin typeface="Century Gothic" panose="020B0502020202020204" pitchFamily="34" charset="0"/>
                </a:rPr>
                <a:t>个点作为类的</a:t>
              </a:r>
              <a:r>
                <a:rPr lang="zh-CN" altLang="en-US" sz="5000" dirty="0">
                  <a:solidFill>
                    <a:srgbClr val="FFC000"/>
                  </a:solidFill>
                  <a:latin typeface="Century Gothic" panose="020B0502020202020204" pitchFamily="34" charset="0"/>
                </a:rPr>
                <a:t>初始质心</a:t>
              </a:r>
              <a:endParaRPr lang="de-DE" sz="5000" b="1" dirty="0">
                <a:solidFill>
                  <a:srgbClr val="FFC000"/>
                </a:solidFill>
                <a:latin typeface="Century Gothic" panose="020B0502020202020204" pitchFamily="34" charset="0"/>
              </a:endParaRPr>
            </a:p>
          </p:txBody>
        </p:sp>
        <p:sp>
          <p:nvSpPr>
            <p:cNvPr id="7" name="Textfeld 29">
              <a:extLst>
                <a:ext uri="{FF2B5EF4-FFF2-40B4-BE49-F238E27FC236}">
                  <a16:creationId xmlns:a16="http://schemas.microsoft.com/office/drawing/2014/main" id="{52D227DF-0E7D-4928-B195-98ED52B0F24A}"/>
                </a:ext>
              </a:extLst>
            </p:cNvPr>
            <p:cNvSpPr txBox="1"/>
            <p:nvPr/>
          </p:nvSpPr>
          <p:spPr>
            <a:xfrm>
              <a:off x="10234834" y="6027417"/>
              <a:ext cx="10001020" cy="861774"/>
            </a:xfrm>
            <a:prstGeom prst="rect">
              <a:avLst/>
            </a:prstGeom>
            <a:noFill/>
          </p:spPr>
          <p:txBody>
            <a:bodyPr wrap="square" rtlCol="0">
              <a:spAutoFit/>
            </a:bodyPr>
            <a:lstStyle/>
            <a:p>
              <a:pPr marL="685800" indent="-685800">
                <a:buFont typeface="Wingdings" panose="05000000000000000000" pitchFamily="2" charset="2"/>
                <a:buChar char="p"/>
              </a:pPr>
              <a:r>
                <a:rPr lang="zh-CN" altLang="en-US" sz="5000" dirty="0">
                  <a:solidFill>
                    <a:schemeClr val="bg1"/>
                  </a:solidFill>
                  <a:latin typeface="Century Gothic" panose="020B0502020202020204" pitchFamily="34" charset="0"/>
                </a:rPr>
                <a:t>计算</a:t>
              </a:r>
              <a:r>
                <a:rPr lang="zh-CN" altLang="en-US" sz="5000" dirty="0">
                  <a:solidFill>
                    <a:srgbClr val="FFC000"/>
                  </a:solidFill>
                  <a:latin typeface="Century Gothic" panose="020B0502020202020204" pitchFamily="34" charset="0"/>
                </a:rPr>
                <a:t>相似度</a:t>
              </a:r>
              <a:endParaRPr lang="de-DE" sz="5000" b="1" dirty="0">
                <a:solidFill>
                  <a:srgbClr val="FFC000"/>
                </a:solidFill>
                <a:latin typeface="Century Gothic" panose="020B0502020202020204" pitchFamily="34" charset="0"/>
              </a:endParaRPr>
            </a:p>
          </p:txBody>
        </p:sp>
        <p:sp>
          <p:nvSpPr>
            <p:cNvPr id="8" name="Textfeld 29">
              <a:extLst>
                <a:ext uri="{FF2B5EF4-FFF2-40B4-BE49-F238E27FC236}">
                  <a16:creationId xmlns:a16="http://schemas.microsoft.com/office/drawing/2014/main" id="{6B703008-3E1D-4080-ADE3-24B8D0AA00CF}"/>
                </a:ext>
              </a:extLst>
            </p:cNvPr>
            <p:cNvSpPr txBox="1"/>
            <p:nvPr/>
          </p:nvSpPr>
          <p:spPr>
            <a:xfrm>
              <a:off x="10351701" y="8252098"/>
              <a:ext cx="10001020" cy="861774"/>
            </a:xfrm>
            <a:prstGeom prst="rect">
              <a:avLst/>
            </a:prstGeom>
            <a:noFill/>
          </p:spPr>
          <p:txBody>
            <a:bodyPr wrap="square" rtlCol="0">
              <a:spAutoFit/>
            </a:bodyPr>
            <a:lstStyle/>
            <a:p>
              <a:pPr marL="685800" indent="-685800">
                <a:buFont typeface="Wingdings" panose="05000000000000000000" pitchFamily="2" charset="2"/>
                <a:buChar char="p"/>
              </a:pPr>
              <a:r>
                <a:rPr lang="zh-CN" altLang="en-US" sz="5000" dirty="0">
                  <a:solidFill>
                    <a:schemeClr val="bg1"/>
                  </a:solidFill>
                  <a:latin typeface="Century Gothic" panose="020B0502020202020204" pitchFamily="34" charset="0"/>
                </a:rPr>
                <a:t>更新聚类质心</a:t>
              </a:r>
              <a:endParaRPr lang="de-DE" sz="5000" b="1" dirty="0">
                <a:solidFill>
                  <a:schemeClr val="bg1"/>
                </a:solidFill>
                <a:latin typeface="Century Gothic" panose="020B0502020202020204" pitchFamily="34" charset="0"/>
              </a:endParaRPr>
            </a:p>
          </p:txBody>
        </p:sp>
        <p:sp>
          <p:nvSpPr>
            <p:cNvPr id="9" name="Textfeld 29">
              <a:extLst>
                <a:ext uri="{FF2B5EF4-FFF2-40B4-BE49-F238E27FC236}">
                  <a16:creationId xmlns:a16="http://schemas.microsoft.com/office/drawing/2014/main" id="{748FA88C-F466-4BF7-B3BC-3DC48AFB3B6D}"/>
                </a:ext>
              </a:extLst>
            </p:cNvPr>
            <p:cNvSpPr txBox="1"/>
            <p:nvPr/>
          </p:nvSpPr>
          <p:spPr>
            <a:xfrm>
              <a:off x="10351701" y="10015756"/>
              <a:ext cx="10001020" cy="861774"/>
            </a:xfrm>
            <a:prstGeom prst="rect">
              <a:avLst/>
            </a:prstGeom>
            <a:noFill/>
          </p:spPr>
          <p:txBody>
            <a:bodyPr wrap="square" rtlCol="0">
              <a:spAutoFit/>
            </a:bodyPr>
            <a:lstStyle/>
            <a:p>
              <a:pPr marL="685800" indent="-685800">
                <a:buFont typeface="Wingdings" panose="05000000000000000000" pitchFamily="2" charset="2"/>
                <a:buChar char="p"/>
              </a:pPr>
              <a:r>
                <a:rPr lang="zh-CN" altLang="en-US" sz="5000" dirty="0">
                  <a:solidFill>
                    <a:schemeClr val="bg1"/>
                  </a:solidFill>
                  <a:latin typeface="Century Gothic" panose="020B0502020202020204" pitchFamily="34" charset="0"/>
                </a:rPr>
                <a:t>迭代</a:t>
              </a:r>
              <a:endParaRPr lang="de-DE" sz="5000" b="1" dirty="0">
                <a:solidFill>
                  <a:schemeClr val="bg1"/>
                </a:solidFill>
                <a:latin typeface="Century Gothic" panose="020B0502020202020204" pitchFamily="34" charset="0"/>
              </a:endParaRPr>
            </a:p>
          </p:txBody>
        </p:sp>
        <p:sp>
          <p:nvSpPr>
            <p:cNvPr id="10" name="Textfeld 32">
              <a:extLst>
                <a:ext uri="{FF2B5EF4-FFF2-40B4-BE49-F238E27FC236}">
                  <a16:creationId xmlns:a16="http://schemas.microsoft.com/office/drawing/2014/main" id="{A8BF5F4C-AC18-4FC8-9B86-79EF08BC63D8}"/>
                </a:ext>
              </a:extLst>
            </p:cNvPr>
            <p:cNvSpPr txBox="1"/>
            <p:nvPr/>
          </p:nvSpPr>
          <p:spPr>
            <a:xfrm>
              <a:off x="10856567" y="4861985"/>
              <a:ext cx="8991291" cy="967957"/>
            </a:xfrm>
            <a:prstGeom prst="rect">
              <a:avLst/>
            </a:prstGeom>
            <a:noFill/>
          </p:spPr>
          <p:txBody>
            <a:bodyPr wrap="square" rtlCol="0">
              <a:spAutoFit/>
            </a:bodyPr>
            <a:lstStyle/>
            <a:p>
              <a:pPr marL="342900" indent="-342900">
                <a:lnSpc>
                  <a:spcPct val="150000"/>
                </a:lnSpc>
                <a:buFont typeface="Wingdings" panose="05000000000000000000" pitchFamily="2" charset="2"/>
                <a:buChar char="ü"/>
              </a:pPr>
              <a:r>
                <a:rPr lang="zh-CN" altLang="en-US" sz="2000" dirty="0">
                  <a:latin typeface="Calibri Light" panose="020F0302020204030204" pitchFamily="34" charset="0"/>
                </a:rPr>
                <a:t>初始质心的选择对聚类算法的效果有直接影响，初始质心的选择尤为重要</a:t>
              </a:r>
              <a:endParaRPr lang="en-US" altLang="zh-CN" sz="2000" dirty="0">
                <a:latin typeface="Calibri Light" panose="020F0302020204030204" pitchFamily="34" charset="0"/>
              </a:endParaRPr>
            </a:p>
            <a:p>
              <a:pPr marL="342900" indent="-342900">
                <a:lnSpc>
                  <a:spcPct val="150000"/>
                </a:lnSpc>
                <a:buFont typeface="Wingdings" panose="05000000000000000000" pitchFamily="2" charset="2"/>
                <a:buChar char="ü"/>
              </a:pPr>
              <a:r>
                <a:rPr lang="en-US" altLang="zh-CN" sz="2000" dirty="0">
                  <a:latin typeface="Calibri Light" panose="020F0302020204030204" pitchFamily="34" charset="0"/>
                </a:rPr>
                <a:t>K</a:t>
              </a:r>
              <a:r>
                <a:rPr lang="zh-CN" altLang="en-US" sz="2000" dirty="0">
                  <a:latin typeface="Calibri Light" panose="020F0302020204030204" pitchFamily="34" charset="0"/>
                </a:rPr>
                <a:t>是事先设置好的值，表示算法最后应把样本聚为几类</a:t>
              </a:r>
              <a:endParaRPr lang="de-DE" sz="2000" dirty="0">
                <a:latin typeface="Calibri Light" panose="020F0302020204030204" pitchFamily="34" charset="0"/>
              </a:endParaRPr>
            </a:p>
          </p:txBody>
        </p:sp>
        <p:sp>
          <p:nvSpPr>
            <p:cNvPr id="11" name="Textfeld 32">
              <a:extLst>
                <a:ext uri="{FF2B5EF4-FFF2-40B4-BE49-F238E27FC236}">
                  <a16:creationId xmlns:a16="http://schemas.microsoft.com/office/drawing/2014/main" id="{B5747A53-8891-44B5-8690-954B535DC773}"/>
                </a:ext>
              </a:extLst>
            </p:cNvPr>
            <p:cNvSpPr txBox="1"/>
            <p:nvPr/>
          </p:nvSpPr>
          <p:spPr>
            <a:xfrm>
              <a:off x="10856566" y="7086666"/>
              <a:ext cx="8991291" cy="967957"/>
            </a:xfrm>
            <a:prstGeom prst="rect">
              <a:avLst/>
            </a:prstGeom>
            <a:noFill/>
          </p:spPr>
          <p:txBody>
            <a:bodyPr wrap="square" rtlCol="0">
              <a:spAutoFit/>
            </a:bodyPr>
            <a:lstStyle/>
            <a:p>
              <a:pPr marL="342900" indent="-342900">
                <a:lnSpc>
                  <a:spcPct val="150000"/>
                </a:lnSpc>
                <a:buFont typeface="Wingdings" panose="05000000000000000000" pitchFamily="2" charset="2"/>
                <a:buChar char="ü"/>
              </a:pPr>
              <a:r>
                <a:rPr lang="en-US" altLang="zh-CN" sz="2000" dirty="0">
                  <a:latin typeface="Calibri Light" panose="020F0302020204030204" pitchFamily="34" charset="0"/>
                </a:rPr>
                <a:t>K</a:t>
              </a:r>
              <a:r>
                <a:rPr lang="zh-CN" altLang="en-US" sz="2000" dirty="0">
                  <a:latin typeface="Calibri Light" panose="020F0302020204030204" pitchFamily="34" charset="0"/>
                </a:rPr>
                <a:t>均值算法的相似度是</a:t>
              </a:r>
              <a:r>
                <a:rPr lang="zh-CN" altLang="en-US" sz="2000" dirty="0">
                  <a:solidFill>
                    <a:srgbClr val="FFC000"/>
                  </a:solidFill>
                  <a:latin typeface="Calibri Light" panose="020F0302020204030204" pitchFamily="34" charset="0"/>
                </a:rPr>
                <a:t>基于距离</a:t>
              </a:r>
              <a:r>
                <a:rPr lang="zh-CN" altLang="en-US" sz="2000" dirty="0">
                  <a:latin typeface="Calibri Light" panose="020F0302020204030204" pitchFamily="34" charset="0"/>
                </a:rPr>
                <a:t>的，距离越近认为越相似</a:t>
              </a:r>
              <a:endParaRPr lang="en-US" altLang="zh-CN" sz="2000" dirty="0">
                <a:latin typeface="Calibri Light" panose="020F0302020204030204" pitchFamily="34" charset="0"/>
              </a:endParaRPr>
            </a:p>
            <a:p>
              <a:pPr marL="342900" indent="-342900">
                <a:lnSpc>
                  <a:spcPct val="150000"/>
                </a:lnSpc>
                <a:buFont typeface="Wingdings" panose="05000000000000000000" pitchFamily="2" charset="2"/>
                <a:buChar char="ü"/>
              </a:pPr>
              <a:r>
                <a:rPr lang="zh-CN" altLang="en-US" sz="2000" dirty="0">
                  <a:latin typeface="Calibri Light" panose="020F0302020204030204" pitchFamily="34" charset="0"/>
                </a:rPr>
                <a:t>计算样本与各个质心之间的欧氏距离，将样本归为距离最近的类</a:t>
              </a:r>
              <a:endParaRPr lang="en-US" altLang="zh-CN" sz="2000" dirty="0">
                <a:latin typeface="Calibri Light" panose="020F0302020204030204" pitchFamily="34" charset="0"/>
              </a:endParaRPr>
            </a:p>
          </p:txBody>
        </p:sp>
        <p:sp>
          <p:nvSpPr>
            <p:cNvPr id="12" name="Textfeld 32">
              <a:extLst>
                <a:ext uri="{FF2B5EF4-FFF2-40B4-BE49-F238E27FC236}">
                  <a16:creationId xmlns:a16="http://schemas.microsoft.com/office/drawing/2014/main" id="{5F9CB1CC-4C4E-4FF8-8C82-73AF8727B4D4}"/>
                </a:ext>
              </a:extLst>
            </p:cNvPr>
            <p:cNvSpPr txBox="1"/>
            <p:nvPr/>
          </p:nvSpPr>
          <p:spPr>
            <a:xfrm>
              <a:off x="10856566" y="9311347"/>
              <a:ext cx="8991291" cy="506934"/>
            </a:xfrm>
            <a:prstGeom prst="rect">
              <a:avLst/>
            </a:prstGeom>
            <a:noFill/>
          </p:spPr>
          <p:txBody>
            <a:bodyPr wrap="square" rtlCol="0">
              <a:spAutoFit/>
            </a:bodyPr>
            <a:lstStyle/>
            <a:p>
              <a:pPr marL="342900" indent="-342900">
                <a:lnSpc>
                  <a:spcPct val="150000"/>
                </a:lnSpc>
                <a:buFont typeface="Wingdings" panose="05000000000000000000" pitchFamily="2" charset="2"/>
                <a:buChar char="ü"/>
              </a:pPr>
              <a:r>
                <a:rPr lang="zh-CN" altLang="en-US" sz="2000" dirty="0">
                  <a:latin typeface="Calibri Light" panose="020F0302020204030204" pitchFamily="34" charset="0"/>
                </a:rPr>
                <a:t>根据当前的聚类结果重新计算各个类中的样本的平均坐标作为新的聚类质心</a:t>
              </a:r>
              <a:endParaRPr lang="en-US" altLang="zh-CN" sz="2000" dirty="0">
                <a:latin typeface="Calibri Light" panose="020F0302020204030204" pitchFamily="34" charset="0"/>
              </a:endParaRPr>
            </a:p>
          </p:txBody>
        </p:sp>
        <p:sp>
          <p:nvSpPr>
            <p:cNvPr id="13" name="Textfeld 32">
              <a:extLst>
                <a:ext uri="{FF2B5EF4-FFF2-40B4-BE49-F238E27FC236}">
                  <a16:creationId xmlns:a16="http://schemas.microsoft.com/office/drawing/2014/main" id="{852AE276-6A27-4DCF-A8EC-B4862A92D5EE}"/>
                </a:ext>
              </a:extLst>
            </p:cNvPr>
            <p:cNvSpPr txBox="1"/>
            <p:nvPr/>
          </p:nvSpPr>
          <p:spPr>
            <a:xfrm>
              <a:off x="10856566" y="11075005"/>
              <a:ext cx="8991291" cy="1429622"/>
            </a:xfrm>
            <a:prstGeom prst="rect">
              <a:avLst/>
            </a:prstGeom>
            <a:noFill/>
          </p:spPr>
          <p:txBody>
            <a:bodyPr wrap="square" rtlCol="0">
              <a:spAutoFit/>
            </a:bodyPr>
            <a:lstStyle/>
            <a:p>
              <a:pPr marL="342900" indent="-342900">
                <a:lnSpc>
                  <a:spcPct val="150000"/>
                </a:lnSpc>
                <a:buFont typeface="Wingdings" panose="05000000000000000000" pitchFamily="2" charset="2"/>
                <a:buChar char="ü"/>
              </a:pPr>
              <a:r>
                <a:rPr lang="zh-CN" altLang="en-US" sz="2000" dirty="0">
                  <a:latin typeface="Calibri Light" panose="020F0302020204030204" pitchFamily="34" charset="0"/>
                </a:rPr>
                <a:t>重复前两个步骤，直到质心点不再改变或与原质心的偏差小于一定阈值或者样本点所属的类不在发生变化</a:t>
              </a:r>
              <a:endParaRPr lang="en-US" altLang="zh-CN" sz="2000" dirty="0">
                <a:latin typeface="Calibri Light" panose="020F0302020204030204" pitchFamily="34" charset="0"/>
              </a:endParaRPr>
            </a:p>
            <a:p>
              <a:pPr marL="342900" indent="-342900">
                <a:lnSpc>
                  <a:spcPct val="150000"/>
                </a:lnSpc>
                <a:buFont typeface="Wingdings" panose="05000000000000000000" pitchFamily="2" charset="2"/>
                <a:buChar char="ü"/>
              </a:pPr>
              <a:r>
                <a:rPr lang="zh-CN" altLang="en-US" sz="2000" dirty="0">
                  <a:latin typeface="Calibri Light" panose="020F0302020204030204" pitchFamily="34" charset="0"/>
                </a:rPr>
                <a:t>算法本身是</a:t>
              </a:r>
              <a:r>
                <a:rPr lang="zh-CN" altLang="en-US" sz="2000" dirty="0">
                  <a:solidFill>
                    <a:srgbClr val="FFC000"/>
                  </a:solidFill>
                  <a:latin typeface="Calibri Light" panose="020F0302020204030204" pitchFamily="34" charset="0"/>
                </a:rPr>
                <a:t>收敛</a:t>
              </a:r>
              <a:r>
                <a:rPr lang="zh-CN" altLang="en-US" sz="2000" dirty="0">
                  <a:latin typeface="Calibri Light" panose="020F0302020204030204" pitchFamily="34" charset="0"/>
                </a:rPr>
                <a:t>的，最后一定可以得到一个聚类结果</a:t>
              </a:r>
              <a:endParaRPr lang="en-US" altLang="zh-CN" sz="2000" dirty="0">
                <a:latin typeface="Calibri Light" panose="020F0302020204030204" pitchFamily="34" charset="0"/>
              </a:endParaRPr>
            </a:p>
          </p:txBody>
        </p:sp>
      </p:grpSp>
    </p:spTree>
    <p:extLst>
      <p:ext uri="{BB962C8B-B14F-4D97-AF65-F5344CB8AC3E}">
        <p14:creationId xmlns:p14="http://schemas.microsoft.com/office/powerpoint/2010/main" val="215333288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0-#ppt_h/2"/>
                                          </p:val>
                                        </p:tav>
                                        <p:tav tm="100000">
                                          <p:val>
                                            <p:strVal val="#ppt_y"/>
                                          </p:val>
                                        </p:tav>
                                      </p:tavLst>
                                    </p:anim>
                                  </p:childTnLst>
                                </p:cTn>
                              </p:par>
                              <p:par>
                                <p:cTn id="9" presetID="42"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hteck 38"/>
          <p:cNvSpPr/>
          <p:nvPr/>
        </p:nvSpPr>
        <p:spPr>
          <a:xfrm>
            <a:off x="16660868" y="4395018"/>
            <a:ext cx="5965616" cy="4925961"/>
          </a:xfrm>
          <a:prstGeom prst="rect">
            <a:avLst/>
          </a:prstGeom>
          <a:blipFill>
            <a:blip r:embed="rId2">
              <a:alphaModFix amt="75000"/>
            </a:blip>
            <a:srcRect/>
            <a:stretch>
              <a:fillRect l="-35297" t="-33533" r="-43431" b="-10329"/>
            </a:stretch>
          </a:blipFill>
          <a:ln w="127000">
            <a:noFill/>
          </a:ln>
          <a:effectLst>
            <a:outerShdw blurRad="190500" dist="63500" dir="2700000" algn="tl"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Rechteck 38"/>
          <p:cNvSpPr/>
          <p:nvPr/>
        </p:nvSpPr>
        <p:spPr>
          <a:xfrm>
            <a:off x="2105696" y="4395018"/>
            <a:ext cx="5965615" cy="4925961"/>
          </a:xfrm>
          <a:prstGeom prst="rect">
            <a:avLst/>
          </a:prstGeom>
          <a:blipFill>
            <a:blip r:embed="rId2">
              <a:alphaModFix amt="75000"/>
            </a:blip>
            <a:srcRect/>
            <a:stretch>
              <a:fillRect l="-35297" t="-33533" r="-43431" b="-10329"/>
            </a:stretch>
          </a:blipFill>
          <a:ln w="127000">
            <a:noFill/>
          </a:ln>
          <a:effectLst>
            <a:outerShdw blurRad="190500" dist="63500" dir="2700000" algn="tl"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3" name="图片 2">
            <a:extLst>
              <a:ext uri="{FF2B5EF4-FFF2-40B4-BE49-F238E27FC236}">
                <a16:creationId xmlns:a16="http://schemas.microsoft.com/office/drawing/2014/main" id="{D0826939-2ABD-455C-9D66-00CEA0CA17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1188" y="4136859"/>
            <a:ext cx="6721422" cy="5243014"/>
          </a:xfrm>
          <a:prstGeom prst="rect">
            <a:avLst/>
          </a:prstGeom>
        </p:spPr>
      </p:pic>
      <p:pic>
        <p:nvPicPr>
          <p:cNvPr id="5" name="图片 4">
            <a:extLst>
              <a:ext uri="{FF2B5EF4-FFF2-40B4-BE49-F238E27FC236}">
                <a16:creationId xmlns:a16="http://schemas.microsoft.com/office/drawing/2014/main" id="{8DB4F18A-9D25-42E4-A467-13956A3EF8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41073" y="4136859"/>
            <a:ext cx="6690940" cy="5273497"/>
          </a:xfrm>
          <a:prstGeom prst="rect">
            <a:avLst/>
          </a:prstGeom>
        </p:spPr>
      </p:pic>
      <p:sp>
        <p:nvSpPr>
          <p:cNvPr id="14" name="Rectangle 37"/>
          <p:cNvSpPr/>
          <p:nvPr/>
        </p:nvSpPr>
        <p:spPr>
          <a:xfrm>
            <a:off x="23071617" y="5974376"/>
            <a:ext cx="280191" cy="1598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
          <p:cNvSpPr/>
          <p:nvPr/>
        </p:nvSpPr>
        <p:spPr>
          <a:xfrm>
            <a:off x="8794563" y="5974376"/>
            <a:ext cx="280191" cy="1598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Gerader Verbinder 23"/>
          <p:cNvCxnSpPr>
            <a:cxnSpLocks/>
          </p:cNvCxnSpPr>
          <p:nvPr/>
        </p:nvCxnSpPr>
        <p:spPr>
          <a:xfrm>
            <a:off x="3051133" y="10166458"/>
            <a:ext cx="634481"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Gerader Verbinder 24"/>
          <p:cNvCxnSpPr>
            <a:cxnSpLocks/>
          </p:cNvCxnSpPr>
          <p:nvPr/>
        </p:nvCxnSpPr>
        <p:spPr>
          <a:xfrm>
            <a:off x="5940516" y="10166458"/>
            <a:ext cx="634481"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Gerader Verbinder 25"/>
          <p:cNvCxnSpPr>
            <a:cxnSpLocks/>
          </p:cNvCxnSpPr>
          <p:nvPr/>
        </p:nvCxnSpPr>
        <p:spPr>
          <a:xfrm>
            <a:off x="17865162" y="10266211"/>
            <a:ext cx="634481" cy="0"/>
          </a:xfrm>
          <a:prstGeom prst="line">
            <a:avLst/>
          </a:prstGeom>
          <a:ln w="635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Gerader Verbinder 26"/>
          <p:cNvCxnSpPr>
            <a:cxnSpLocks/>
          </p:cNvCxnSpPr>
          <p:nvPr/>
        </p:nvCxnSpPr>
        <p:spPr>
          <a:xfrm>
            <a:off x="20675317" y="10335453"/>
            <a:ext cx="634481" cy="0"/>
          </a:xfrm>
          <a:prstGeom prst="line">
            <a:avLst/>
          </a:prstGeom>
          <a:ln w="63500">
            <a:solidFill>
              <a:schemeClr val="bg2"/>
            </a:solidFill>
          </a:ln>
        </p:spPr>
        <p:style>
          <a:lnRef idx="1">
            <a:schemeClr val="accent1"/>
          </a:lnRef>
          <a:fillRef idx="0">
            <a:schemeClr val="accent1"/>
          </a:fillRef>
          <a:effectRef idx="0">
            <a:schemeClr val="accent1"/>
          </a:effectRef>
          <a:fontRef idx="minor">
            <a:schemeClr val="tx1"/>
          </a:fontRef>
        </p:style>
      </p:cxnSp>
      <p:sp>
        <p:nvSpPr>
          <p:cNvPr id="46" name="Textfeld 33"/>
          <p:cNvSpPr txBox="1"/>
          <p:nvPr/>
        </p:nvSpPr>
        <p:spPr>
          <a:xfrm>
            <a:off x="18612035" y="10019982"/>
            <a:ext cx="2063282" cy="630942"/>
          </a:xfrm>
          <a:prstGeom prst="rect">
            <a:avLst/>
          </a:prstGeom>
          <a:noFill/>
        </p:spPr>
        <p:txBody>
          <a:bodyPr wrap="square" rtlCol="0">
            <a:spAutoFit/>
          </a:bodyPr>
          <a:lstStyle/>
          <a:p>
            <a:r>
              <a:rPr lang="zh-CN" altLang="en-US" sz="3500" b="1" dirty="0">
                <a:solidFill>
                  <a:schemeClr val="bg1"/>
                </a:solidFill>
                <a:latin typeface="Century Gothic" panose="020B0502020202020204" pitchFamily="34" charset="0"/>
              </a:rPr>
              <a:t>错误结果</a:t>
            </a:r>
            <a:endParaRPr lang="de-DE" sz="3500" b="1" dirty="0">
              <a:solidFill>
                <a:schemeClr val="bg1"/>
              </a:solidFill>
              <a:latin typeface="Century Gothic" panose="020B0502020202020204" pitchFamily="34" charset="0"/>
            </a:endParaRPr>
          </a:p>
        </p:txBody>
      </p:sp>
      <p:sp>
        <p:nvSpPr>
          <p:cNvPr id="47" name="Textfeld 33"/>
          <p:cNvSpPr txBox="1"/>
          <p:nvPr/>
        </p:nvSpPr>
        <p:spPr>
          <a:xfrm>
            <a:off x="3845172" y="9850987"/>
            <a:ext cx="2355659" cy="630942"/>
          </a:xfrm>
          <a:prstGeom prst="rect">
            <a:avLst/>
          </a:prstGeom>
          <a:noFill/>
        </p:spPr>
        <p:txBody>
          <a:bodyPr wrap="square" rtlCol="0">
            <a:spAutoFit/>
          </a:bodyPr>
          <a:lstStyle/>
          <a:p>
            <a:r>
              <a:rPr lang="zh-CN" altLang="en-US" sz="3500" b="1" dirty="0">
                <a:solidFill>
                  <a:schemeClr val="bg1"/>
                </a:solidFill>
                <a:latin typeface="Century Gothic" panose="020B0502020202020204" pitchFamily="34" charset="0"/>
              </a:rPr>
              <a:t>正确结果</a:t>
            </a:r>
            <a:endParaRPr lang="de-DE" sz="3500" b="1" dirty="0">
              <a:solidFill>
                <a:schemeClr val="bg1"/>
              </a:solidFill>
              <a:latin typeface="Century Gothic" panose="020B0502020202020204" pitchFamily="34" charset="0"/>
            </a:endParaRPr>
          </a:p>
        </p:txBody>
      </p:sp>
      <p:sp>
        <p:nvSpPr>
          <p:cNvPr id="13" name="Textfeld 32"/>
          <p:cNvSpPr txBox="1"/>
          <p:nvPr/>
        </p:nvSpPr>
        <p:spPr>
          <a:xfrm>
            <a:off x="10536068" y="3875861"/>
            <a:ext cx="3415090" cy="2352952"/>
          </a:xfrm>
          <a:prstGeom prst="rect">
            <a:avLst/>
          </a:prstGeom>
          <a:noFill/>
        </p:spPr>
        <p:txBody>
          <a:bodyPr wrap="square" rtlCol="0">
            <a:spAutoFit/>
          </a:bodyPr>
          <a:lstStyle/>
          <a:p>
            <a:pPr>
              <a:lnSpc>
                <a:spcPct val="150000"/>
              </a:lnSpc>
            </a:pPr>
            <a:r>
              <a:rPr lang="zh-CN" altLang="en-US" sz="2000" dirty="0">
                <a:latin typeface="Calibri Light" panose="020F0302020204030204" pitchFamily="34" charset="0"/>
              </a:rPr>
              <a:t>同样的一张散点图，对于初始质心的选择比较合理，在迭代之后就会得到更加符合我们</a:t>
            </a:r>
            <a:r>
              <a:rPr lang="zh-CN" altLang="en-US" sz="2000" dirty="0">
                <a:solidFill>
                  <a:srgbClr val="FFC000"/>
                </a:solidFill>
                <a:latin typeface="Calibri Light" panose="020F0302020204030204" pitchFamily="34" charset="0"/>
              </a:rPr>
              <a:t>期望</a:t>
            </a:r>
            <a:r>
              <a:rPr lang="zh-CN" altLang="en-US" sz="2000" dirty="0">
                <a:latin typeface="Calibri Light" panose="020F0302020204030204" pitchFamily="34" charset="0"/>
              </a:rPr>
              <a:t>的正确结果；右图只是实现了</a:t>
            </a:r>
            <a:r>
              <a:rPr lang="zh-CN" altLang="en-US" sz="2000" dirty="0">
                <a:solidFill>
                  <a:srgbClr val="FFC000"/>
                </a:solidFill>
                <a:latin typeface="Calibri Light" panose="020F0302020204030204" pitchFamily="34" charset="0"/>
              </a:rPr>
              <a:t>局部最优</a:t>
            </a:r>
            <a:endParaRPr lang="de-DE" sz="2000" dirty="0">
              <a:solidFill>
                <a:srgbClr val="FFC000"/>
              </a:solidFill>
              <a:latin typeface="Calibri Light" panose="020F0302020204030204" pitchFamily="34" charset="0"/>
            </a:endParaRPr>
          </a:p>
        </p:txBody>
      </p:sp>
      <p:sp>
        <p:nvSpPr>
          <p:cNvPr id="19" name="Textfeld 32"/>
          <p:cNvSpPr txBox="1"/>
          <p:nvPr/>
        </p:nvSpPr>
        <p:spPr>
          <a:xfrm>
            <a:off x="10536068" y="7287919"/>
            <a:ext cx="3415090" cy="2353593"/>
          </a:xfrm>
          <a:prstGeom prst="rect">
            <a:avLst/>
          </a:prstGeom>
          <a:noFill/>
        </p:spPr>
        <p:txBody>
          <a:bodyPr wrap="square" rtlCol="0">
            <a:spAutoFit/>
          </a:bodyPr>
          <a:lstStyle/>
          <a:p>
            <a:pPr>
              <a:lnSpc>
                <a:spcPct val="150000"/>
              </a:lnSpc>
            </a:pPr>
            <a:r>
              <a:rPr lang="zh-CN" altLang="en-US" sz="2000" dirty="0">
                <a:latin typeface="Calibri Light" panose="020F0302020204030204" pitchFamily="34" charset="0"/>
              </a:rPr>
              <a:t>算法本身对</a:t>
            </a:r>
            <a:r>
              <a:rPr lang="zh-CN" altLang="en-US" sz="2000" dirty="0">
                <a:solidFill>
                  <a:srgbClr val="FFC000"/>
                </a:solidFill>
                <a:latin typeface="Calibri Light" panose="020F0302020204030204" pitchFamily="34" charset="0"/>
              </a:rPr>
              <a:t>异常点</a:t>
            </a:r>
            <a:r>
              <a:rPr lang="zh-CN" altLang="en-US" sz="2000" dirty="0">
                <a:latin typeface="Calibri Light" panose="020F0302020204030204" pitchFamily="34" charset="0"/>
              </a:rPr>
              <a:t>比较敏感，也就是对“</a:t>
            </a:r>
            <a:r>
              <a:rPr lang="zh-CN" altLang="en-US" sz="2000" dirty="0">
                <a:solidFill>
                  <a:srgbClr val="FFC000"/>
                </a:solidFill>
                <a:latin typeface="Calibri Light" panose="020F0302020204030204" pitchFamily="34" charset="0"/>
              </a:rPr>
              <a:t>噪声</a:t>
            </a:r>
            <a:r>
              <a:rPr lang="zh-CN" altLang="en-US" sz="2000" dirty="0">
                <a:latin typeface="Calibri Light" panose="020F0302020204030204" pitchFamily="34" charset="0"/>
              </a:rPr>
              <a:t>”和</a:t>
            </a:r>
            <a:r>
              <a:rPr lang="zh-CN" altLang="en-US" sz="2000" dirty="0">
                <a:solidFill>
                  <a:srgbClr val="FFC000"/>
                </a:solidFill>
                <a:latin typeface="Calibri Light" panose="020F0302020204030204" pitchFamily="34" charset="0"/>
              </a:rPr>
              <a:t>孤立点数据</a:t>
            </a:r>
            <a:r>
              <a:rPr lang="zh-CN" altLang="en-US" sz="2000" dirty="0">
                <a:latin typeface="Calibri Light" panose="020F0302020204030204" pitchFamily="34" charset="0"/>
              </a:rPr>
              <a:t>非常敏感，少量的类似数据就会对平均值有会对平均值有很大的影响</a:t>
            </a:r>
            <a:endParaRPr lang="de-DE" sz="2000" dirty="0">
              <a:latin typeface="Calibri Light" panose="020F0302020204030204" pitchFamily="34" charset="0"/>
            </a:endParaRPr>
          </a:p>
        </p:txBody>
      </p:sp>
      <p:sp>
        <p:nvSpPr>
          <p:cNvPr id="20" name="Textfeld 19"/>
          <p:cNvSpPr txBox="1"/>
          <p:nvPr/>
        </p:nvSpPr>
        <p:spPr>
          <a:xfrm>
            <a:off x="9914988" y="6481367"/>
            <a:ext cx="6996574" cy="553998"/>
          </a:xfrm>
          <a:prstGeom prst="rect">
            <a:avLst/>
          </a:prstGeom>
          <a:noFill/>
        </p:spPr>
        <p:txBody>
          <a:bodyPr wrap="square" rtlCol="0">
            <a:spAutoFit/>
          </a:bodyPr>
          <a:lstStyle/>
          <a:p>
            <a:r>
              <a:rPr lang="de-DE" sz="3000" b="1" dirty="0">
                <a:solidFill>
                  <a:schemeClr val="accent1"/>
                </a:solidFill>
              </a:rPr>
              <a:t>// </a:t>
            </a:r>
            <a:r>
              <a:rPr lang="de-DE" sz="3000" dirty="0"/>
              <a:t>  </a:t>
            </a:r>
            <a:r>
              <a:rPr lang="en-US" altLang="zh-CN" sz="3000" dirty="0"/>
              <a:t>Comparison &amp;&amp; Analysis</a:t>
            </a:r>
            <a:endParaRPr lang="de-DE" sz="3000" dirty="0"/>
          </a:p>
        </p:txBody>
      </p:sp>
      <p:pic>
        <p:nvPicPr>
          <p:cNvPr id="4" name="图片 3">
            <a:extLst>
              <a:ext uri="{FF2B5EF4-FFF2-40B4-BE49-F238E27FC236}">
                <a16:creationId xmlns:a16="http://schemas.microsoft.com/office/drawing/2014/main" id="{D6F13E1D-9122-4BB6-B1A3-26265375DD8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248694" y="4152100"/>
            <a:ext cx="6683319" cy="5258256"/>
          </a:xfrm>
          <a:prstGeom prst="rect">
            <a:avLst/>
          </a:prstGeom>
        </p:spPr>
      </p:pic>
    </p:spTree>
    <p:extLst>
      <p:ext uri="{BB962C8B-B14F-4D97-AF65-F5344CB8AC3E}">
        <p14:creationId xmlns:p14="http://schemas.microsoft.com/office/powerpoint/2010/main" val="9277636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1000"/>
                                        <p:tgtEl>
                                          <p:spTgt spid="25"/>
                                        </p:tgtEl>
                                      </p:cBhvr>
                                    </p:animEffect>
                                    <p:anim calcmode="lin" valueType="num">
                                      <p:cBhvr>
                                        <p:cTn id="13" dur="1000" fill="hold"/>
                                        <p:tgtEl>
                                          <p:spTgt spid="25"/>
                                        </p:tgtEl>
                                        <p:attrNameLst>
                                          <p:attrName>ppt_x</p:attrName>
                                        </p:attrNameLst>
                                      </p:cBhvr>
                                      <p:tavLst>
                                        <p:tav tm="0">
                                          <p:val>
                                            <p:strVal val="#ppt_x"/>
                                          </p:val>
                                        </p:tav>
                                        <p:tav tm="100000">
                                          <p:val>
                                            <p:strVal val="#ppt_x"/>
                                          </p:val>
                                        </p:tav>
                                      </p:tavLst>
                                    </p:anim>
                                    <p:anim calcmode="lin" valueType="num">
                                      <p:cBhvr>
                                        <p:cTn id="14" dur="1000" fill="hold"/>
                                        <p:tgtEl>
                                          <p:spTgt spid="2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1000"/>
                                        <p:tgtEl>
                                          <p:spTgt spid="26"/>
                                        </p:tgtEl>
                                      </p:cBhvr>
                                    </p:animEffect>
                                    <p:anim calcmode="lin" valueType="num">
                                      <p:cBhvr>
                                        <p:cTn id="18" dur="1000" fill="hold"/>
                                        <p:tgtEl>
                                          <p:spTgt spid="26"/>
                                        </p:tgtEl>
                                        <p:attrNameLst>
                                          <p:attrName>ppt_x</p:attrName>
                                        </p:attrNameLst>
                                      </p:cBhvr>
                                      <p:tavLst>
                                        <p:tav tm="0">
                                          <p:val>
                                            <p:strVal val="#ppt_x"/>
                                          </p:val>
                                        </p:tav>
                                        <p:tav tm="100000">
                                          <p:val>
                                            <p:strVal val="#ppt_x"/>
                                          </p:val>
                                        </p:tav>
                                      </p:tavLst>
                                    </p:anim>
                                    <p:anim calcmode="lin" valueType="num">
                                      <p:cBhvr>
                                        <p:cTn id="19" dur="1000" fill="hold"/>
                                        <p:tgtEl>
                                          <p:spTgt spid="26"/>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1000"/>
                                        <p:tgtEl>
                                          <p:spTgt spid="27"/>
                                        </p:tgtEl>
                                      </p:cBhvr>
                                    </p:animEffect>
                                    <p:anim calcmode="lin" valueType="num">
                                      <p:cBhvr>
                                        <p:cTn id="23" dur="1000" fill="hold"/>
                                        <p:tgtEl>
                                          <p:spTgt spid="27"/>
                                        </p:tgtEl>
                                        <p:attrNameLst>
                                          <p:attrName>ppt_x</p:attrName>
                                        </p:attrNameLst>
                                      </p:cBhvr>
                                      <p:tavLst>
                                        <p:tav tm="0">
                                          <p:val>
                                            <p:strVal val="#ppt_x"/>
                                          </p:val>
                                        </p:tav>
                                        <p:tav tm="100000">
                                          <p:val>
                                            <p:strVal val="#ppt_x"/>
                                          </p:val>
                                        </p:tav>
                                      </p:tavLst>
                                    </p:anim>
                                    <p:anim calcmode="lin" valueType="num">
                                      <p:cBhvr>
                                        <p:cTn id="24" dur="1000" fill="hold"/>
                                        <p:tgtEl>
                                          <p:spTgt spid="27"/>
                                        </p:tgtEl>
                                        <p:attrNameLst>
                                          <p:attrName>ppt_y</p:attrName>
                                        </p:attrNameLst>
                                      </p:cBhvr>
                                      <p:tavLst>
                                        <p:tav tm="0">
                                          <p:val>
                                            <p:strVal val="#ppt_y+.1"/>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ppt_x"/>
                                          </p:val>
                                        </p:tav>
                                        <p:tav tm="100000">
                                          <p:val>
                                            <p:strVal val="#ppt_x"/>
                                          </p:val>
                                        </p:tav>
                                      </p:tavLst>
                                    </p:anim>
                                    <p:anim calcmode="lin" valueType="num">
                                      <p:cBhvr additive="base">
                                        <p:cTn id="28" dur="500" fill="hold"/>
                                        <p:tgtEl>
                                          <p:spTgt spid="17"/>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500" fill="hold"/>
                                        <p:tgtEl>
                                          <p:spTgt spid="16"/>
                                        </p:tgtEl>
                                        <p:attrNameLst>
                                          <p:attrName>ppt_x</p:attrName>
                                        </p:attrNameLst>
                                      </p:cBhvr>
                                      <p:tavLst>
                                        <p:tav tm="0">
                                          <p:val>
                                            <p:strVal val="#ppt_x"/>
                                          </p:val>
                                        </p:tav>
                                        <p:tav tm="100000">
                                          <p:val>
                                            <p:strVal val="#ppt_x"/>
                                          </p:val>
                                        </p:tav>
                                      </p:tavLst>
                                    </p:anim>
                                    <p:anim calcmode="lin" valueType="num">
                                      <p:cBhvr additive="base">
                                        <p:cTn id="36" dur="500" fill="hold"/>
                                        <p:tgtEl>
                                          <p:spTgt spid="16"/>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5"/>
                                        </p:tgtEl>
                                        <p:attrNameLst>
                                          <p:attrName>style.visibility</p:attrName>
                                        </p:attrNameLst>
                                      </p:cBhvr>
                                      <p:to>
                                        <p:strVal val="visible"/>
                                      </p:to>
                                    </p:set>
                                    <p:anim calcmode="lin" valueType="num">
                                      <p:cBhvr additive="base">
                                        <p:cTn id="39" dur="500" fill="hold"/>
                                        <p:tgtEl>
                                          <p:spTgt spid="5"/>
                                        </p:tgtEl>
                                        <p:attrNameLst>
                                          <p:attrName>ppt_x</p:attrName>
                                        </p:attrNameLst>
                                      </p:cBhvr>
                                      <p:tavLst>
                                        <p:tav tm="0">
                                          <p:val>
                                            <p:strVal val="#ppt_x"/>
                                          </p:val>
                                        </p:tav>
                                        <p:tav tm="100000">
                                          <p:val>
                                            <p:strVal val="#ppt_x"/>
                                          </p:val>
                                        </p:tav>
                                      </p:tavLst>
                                    </p:anim>
                                    <p:anim calcmode="lin" valueType="num">
                                      <p:cBhvr additive="base">
                                        <p:cTn id="40" dur="500" fill="hold"/>
                                        <p:tgtEl>
                                          <p:spTgt spid="5"/>
                                        </p:tgtEl>
                                        <p:attrNameLst>
                                          <p:attrName>ppt_y</p:attrName>
                                        </p:attrNameLst>
                                      </p:cBhvr>
                                      <p:tavLst>
                                        <p:tav tm="0">
                                          <p:val>
                                            <p:strVal val="1+#ppt_h/2"/>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1000"/>
                                        <p:tgtEl>
                                          <p:spTgt spid="15"/>
                                        </p:tgtEl>
                                      </p:cBhvr>
                                    </p:animEffect>
                                    <p:anim calcmode="lin" valueType="num">
                                      <p:cBhvr>
                                        <p:cTn id="44" dur="1000" fill="hold"/>
                                        <p:tgtEl>
                                          <p:spTgt spid="15"/>
                                        </p:tgtEl>
                                        <p:attrNameLst>
                                          <p:attrName>ppt_x</p:attrName>
                                        </p:attrNameLst>
                                      </p:cBhvr>
                                      <p:tavLst>
                                        <p:tav tm="0">
                                          <p:val>
                                            <p:strVal val="#ppt_x"/>
                                          </p:val>
                                        </p:tav>
                                        <p:tav tm="100000">
                                          <p:val>
                                            <p:strVal val="#ppt_x"/>
                                          </p:val>
                                        </p:tav>
                                      </p:tavLst>
                                    </p:anim>
                                    <p:anim calcmode="lin" valueType="num">
                                      <p:cBhvr>
                                        <p:cTn id="45" dur="1000" fill="hold"/>
                                        <p:tgtEl>
                                          <p:spTgt spid="15"/>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1000"/>
                                        <p:tgtEl>
                                          <p:spTgt spid="14"/>
                                        </p:tgtEl>
                                      </p:cBhvr>
                                    </p:animEffect>
                                    <p:anim calcmode="lin" valueType="num">
                                      <p:cBhvr>
                                        <p:cTn id="49" dur="1000" fill="hold"/>
                                        <p:tgtEl>
                                          <p:spTgt spid="14"/>
                                        </p:tgtEl>
                                        <p:attrNameLst>
                                          <p:attrName>ppt_x</p:attrName>
                                        </p:attrNameLst>
                                      </p:cBhvr>
                                      <p:tavLst>
                                        <p:tav tm="0">
                                          <p:val>
                                            <p:strVal val="#ppt_x"/>
                                          </p:val>
                                        </p:tav>
                                        <p:tav tm="100000">
                                          <p:val>
                                            <p:strVal val="#ppt_x"/>
                                          </p:val>
                                        </p:tav>
                                      </p:tavLst>
                                    </p:anim>
                                    <p:anim calcmode="lin" valueType="num">
                                      <p:cBhvr>
                                        <p:cTn id="50" dur="1000" fill="hold"/>
                                        <p:tgtEl>
                                          <p:spTgt spid="14"/>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46"/>
                                        </p:tgtEl>
                                        <p:attrNameLst>
                                          <p:attrName>style.visibility</p:attrName>
                                        </p:attrNameLst>
                                      </p:cBhvr>
                                      <p:to>
                                        <p:strVal val="visible"/>
                                      </p:to>
                                    </p:set>
                                    <p:animEffect transition="in" filter="fade">
                                      <p:cBhvr>
                                        <p:cTn id="53" dur="1000"/>
                                        <p:tgtEl>
                                          <p:spTgt spid="46"/>
                                        </p:tgtEl>
                                      </p:cBhvr>
                                    </p:animEffect>
                                    <p:anim calcmode="lin" valueType="num">
                                      <p:cBhvr>
                                        <p:cTn id="54" dur="1000" fill="hold"/>
                                        <p:tgtEl>
                                          <p:spTgt spid="46"/>
                                        </p:tgtEl>
                                        <p:attrNameLst>
                                          <p:attrName>ppt_x</p:attrName>
                                        </p:attrNameLst>
                                      </p:cBhvr>
                                      <p:tavLst>
                                        <p:tav tm="0">
                                          <p:val>
                                            <p:strVal val="#ppt_x"/>
                                          </p:val>
                                        </p:tav>
                                        <p:tav tm="100000">
                                          <p:val>
                                            <p:strVal val="#ppt_x"/>
                                          </p:val>
                                        </p:tav>
                                      </p:tavLst>
                                    </p:anim>
                                    <p:anim calcmode="lin" valueType="num">
                                      <p:cBhvr>
                                        <p:cTn id="55" dur="1000" fill="hold"/>
                                        <p:tgtEl>
                                          <p:spTgt spid="46"/>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47"/>
                                        </p:tgtEl>
                                        <p:attrNameLst>
                                          <p:attrName>style.visibility</p:attrName>
                                        </p:attrNameLst>
                                      </p:cBhvr>
                                      <p:to>
                                        <p:strVal val="visible"/>
                                      </p:to>
                                    </p:set>
                                    <p:animEffect transition="in" filter="fade">
                                      <p:cBhvr>
                                        <p:cTn id="58" dur="1000"/>
                                        <p:tgtEl>
                                          <p:spTgt spid="47"/>
                                        </p:tgtEl>
                                      </p:cBhvr>
                                    </p:animEffect>
                                    <p:anim calcmode="lin" valueType="num">
                                      <p:cBhvr>
                                        <p:cTn id="59" dur="1000" fill="hold"/>
                                        <p:tgtEl>
                                          <p:spTgt spid="47"/>
                                        </p:tgtEl>
                                        <p:attrNameLst>
                                          <p:attrName>ppt_x</p:attrName>
                                        </p:attrNameLst>
                                      </p:cBhvr>
                                      <p:tavLst>
                                        <p:tav tm="0">
                                          <p:val>
                                            <p:strVal val="#ppt_x"/>
                                          </p:val>
                                        </p:tav>
                                        <p:tav tm="100000">
                                          <p:val>
                                            <p:strVal val="#ppt_x"/>
                                          </p:val>
                                        </p:tav>
                                      </p:tavLst>
                                    </p:anim>
                                    <p:anim calcmode="lin" valueType="num">
                                      <p:cBhvr>
                                        <p:cTn id="60" dur="1000" fill="hold"/>
                                        <p:tgtEl>
                                          <p:spTgt spid="47"/>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13"/>
                                        </p:tgtEl>
                                        <p:attrNameLst>
                                          <p:attrName>style.visibility</p:attrName>
                                        </p:attrNameLst>
                                      </p:cBhvr>
                                      <p:to>
                                        <p:strVal val="visible"/>
                                      </p:to>
                                    </p:set>
                                    <p:animEffect transition="in" filter="fade">
                                      <p:cBhvr>
                                        <p:cTn id="63" dur="1000"/>
                                        <p:tgtEl>
                                          <p:spTgt spid="13"/>
                                        </p:tgtEl>
                                      </p:cBhvr>
                                    </p:animEffect>
                                    <p:anim calcmode="lin" valueType="num">
                                      <p:cBhvr>
                                        <p:cTn id="64" dur="1000" fill="hold"/>
                                        <p:tgtEl>
                                          <p:spTgt spid="13"/>
                                        </p:tgtEl>
                                        <p:attrNameLst>
                                          <p:attrName>ppt_x</p:attrName>
                                        </p:attrNameLst>
                                      </p:cBhvr>
                                      <p:tavLst>
                                        <p:tav tm="0">
                                          <p:val>
                                            <p:strVal val="#ppt_x"/>
                                          </p:val>
                                        </p:tav>
                                        <p:tav tm="100000">
                                          <p:val>
                                            <p:strVal val="#ppt_x"/>
                                          </p:val>
                                        </p:tav>
                                      </p:tavLst>
                                    </p:anim>
                                    <p:anim calcmode="lin" valueType="num">
                                      <p:cBhvr>
                                        <p:cTn id="65" dur="1000" fill="hold"/>
                                        <p:tgtEl>
                                          <p:spTgt spid="13"/>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19"/>
                                        </p:tgtEl>
                                        <p:attrNameLst>
                                          <p:attrName>style.visibility</p:attrName>
                                        </p:attrNameLst>
                                      </p:cBhvr>
                                      <p:to>
                                        <p:strVal val="visible"/>
                                      </p:to>
                                    </p:set>
                                    <p:animEffect transition="in" filter="fade">
                                      <p:cBhvr>
                                        <p:cTn id="68" dur="1000"/>
                                        <p:tgtEl>
                                          <p:spTgt spid="19"/>
                                        </p:tgtEl>
                                      </p:cBhvr>
                                    </p:animEffect>
                                    <p:anim calcmode="lin" valueType="num">
                                      <p:cBhvr>
                                        <p:cTn id="69" dur="1000" fill="hold"/>
                                        <p:tgtEl>
                                          <p:spTgt spid="19"/>
                                        </p:tgtEl>
                                        <p:attrNameLst>
                                          <p:attrName>ppt_x</p:attrName>
                                        </p:attrNameLst>
                                      </p:cBhvr>
                                      <p:tavLst>
                                        <p:tav tm="0">
                                          <p:val>
                                            <p:strVal val="#ppt_x"/>
                                          </p:val>
                                        </p:tav>
                                        <p:tav tm="100000">
                                          <p:val>
                                            <p:strVal val="#ppt_x"/>
                                          </p:val>
                                        </p:tav>
                                      </p:tavLst>
                                    </p:anim>
                                    <p:anim calcmode="lin" valueType="num">
                                      <p:cBhvr>
                                        <p:cTn id="70" dur="1000" fill="hold"/>
                                        <p:tgtEl>
                                          <p:spTgt spid="19"/>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20"/>
                                        </p:tgtEl>
                                        <p:attrNameLst>
                                          <p:attrName>style.visibility</p:attrName>
                                        </p:attrNameLst>
                                      </p:cBhvr>
                                      <p:to>
                                        <p:strVal val="visible"/>
                                      </p:to>
                                    </p:set>
                                    <p:animEffect transition="in" filter="fade">
                                      <p:cBhvr>
                                        <p:cTn id="73" dur="1000"/>
                                        <p:tgtEl>
                                          <p:spTgt spid="20"/>
                                        </p:tgtEl>
                                      </p:cBhvr>
                                    </p:animEffect>
                                    <p:anim calcmode="lin" valueType="num">
                                      <p:cBhvr>
                                        <p:cTn id="74" dur="1000" fill="hold"/>
                                        <p:tgtEl>
                                          <p:spTgt spid="20"/>
                                        </p:tgtEl>
                                        <p:attrNameLst>
                                          <p:attrName>ppt_x</p:attrName>
                                        </p:attrNameLst>
                                      </p:cBhvr>
                                      <p:tavLst>
                                        <p:tav tm="0">
                                          <p:val>
                                            <p:strVal val="#ppt_x"/>
                                          </p:val>
                                        </p:tav>
                                        <p:tav tm="100000">
                                          <p:val>
                                            <p:strVal val="#ppt_x"/>
                                          </p:val>
                                        </p:tav>
                                      </p:tavLst>
                                    </p:anim>
                                    <p:anim calcmode="lin" valueType="num">
                                      <p:cBhvr>
                                        <p:cTn id="75"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 presetClass="entr" presetSubtype="2" fill="hold" nodeType="clickEffect">
                                  <p:stCondLst>
                                    <p:cond delay="0"/>
                                  </p:stCondLst>
                                  <p:childTnLst>
                                    <p:set>
                                      <p:cBhvr>
                                        <p:cTn id="79" dur="1" fill="hold">
                                          <p:stCondLst>
                                            <p:cond delay="0"/>
                                          </p:stCondLst>
                                        </p:cTn>
                                        <p:tgtEl>
                                          <p:spTgt spid="4"/>
                                        </p:tgtEl>
                                        <p:attrNameLst>
                                          <p:attrName>style.visibility</p:attrName>
                                        </p:attrNameLst>
                                      </p:cBhvr>
                                      <p:to>
                                        <p:strVal val="visible"/>
                                      </p:to>
                                    </p:set>
                                    <p:anim calcmode="lin" valueType="num">
                                      <p:cBhvr additive="base">
                                        <p:cTn id="80" dur="500" fill="hold"/>
                                        <p:tgtEl>
                                          <p:spTgt spid="4"/>
                                        </p:tgtEl>
                                        <p:attrNameLst>
                                          <p:attrName>ppt_x</p:attrName>
                                        </p:attrNameLst>
                                      </p:cBhvr>
                                      <p:tavLst>
                                        <p:tav tm="0">
                                          <p:val>
                                            <p:strVal val="1+#ppt_w/2"/>
                                          </p:val>
                                        </p:tav>
                                        <p:tav tm="100000">
                                          <p:val>
                                            <p:strVal val="#ppt_x"/>
                                          </p:val>
                                        </p:tav>
                                      </p:tavLst>
                                    </p:anim>
                                    <p:anim calcmode="lin" valueType="num">
                                      <p:cBhvr additive="base">
                                        <p:cTn id="81"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4" grpId="0" animBg="1"/>
      <p:bldP spid="15" grpId="0" animBg="1"/>
      <p:bldP spid="46" grpId="0"/>
      <p:bldP spid="47" grpId="0"/>
      <p:bldP spid="13" grpId="0"/>
      <p:bldP spid="19" grpId="0"/>
      <p:bldP spid="2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hteck 38"/>
          <p:cNvSpPr/>
          <p:nvPr/>
        </p:nvSpPr>
        <p:spPr>
          <a:xfrm>
            <a:off x="7462683" y="4479282"/>
            <a:ext cx="4159045" cy="4804709"/>
          </a:xfrm>
          <a:prstGeom prst="rect">
            <a:avLst/>
          </a:prstGeom>
          <a:solidFill>
            <a:srgbClr val="FFFFFF"/>
          </a:solidFill>
          <a:ln w="127000">
            <a:noFill/>
          </a:ln>
          <a:effectLst>
            <a:outerShdw blurRad="190500" dist="63500" dir="2700000" algn="tl"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3" name="Rechteck 38"/>
          <p:cNvSpPr/>
          <p:nvPr/>
        </p:nvSpPr>
        <p:spPr>
          <a:xfrm>
            <a:off x="17739443" y="4479282"/>
            <a:ext cx="4159045" cy="4804709"/>
          </a:xfrm>
          <a:prstGeom prst="rect">
            <a:avLst/>
          </a:prstGeom>
          <a:solidFill>
            <a:srgbClr val="FFFFFF"/>
          </a:solidFill>
          <a:ln w="127000">
            <a:noFill/>
          </a:ln>
          <a:effectLst>
            <a:outerShdw blurRad="190500" dist="63500" dir="2700000" algn="tl"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4" name="Rechteck 38"/>
          <p:cNvSpPr/>
          <p:nvPr/>
        </p:nvSpPr>
        <p:spPr>
          <a:xfrm>
            <a:off x="17739443" y="4479282"/>
            <a:ext cx="4159045" cy="3685520"/>
          </a:xfrm>
          <a:prstGeom prst="rect">
            <a:avLst/>
          </a:prstGeom>
          <a:blipFill dpi="0" rotWithShape="1">
            <a:blip r:embed="rId2"/>
            <a:srcRect/>
            <a:stretch>
              <a:fillRect l="-18798" t="-1758" r="-18798" b="-1758"/>
            </a:stretch>
          </a:blipFill>
          <a:ln w="1270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Rechteck 38"/>
          <p:cNvSpPr/>
          <p:nvPr/>
        </p:nvSpPr>
        <p:spPr>
          <a:xfrm>
            <a:off x="12527321" y="2153264"/>
            <a:ext cx="4159045" cy="4804709"/>
          </a:xfrm>
          <a:prstGeom prst="rect">
            <a:avLst/>
          </a:prstGeom>
          <a:solidFill>
            <a:srgbClr val="FFFFFF"/>
          </a:solidFill>
          <a:ln w="127000">
            <a:noFill/>
          </a:ln>
          <a:effectLst>
            <a:outerShdw blurRad="190500" dist="63500" dir="2700000" algn="tl"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Textfeld 33"/>
          <p:cNvSpPr txBox="1"/>
          <p:nvPr/>
        </p:nvSpPr>
        <p:spPr>
          <a:xfrm>
            <a:off x="17993458" y="8505564"/>
            <a:ext cx="3474083" cy="630942"/>
          </a:xfrm>
          <a:prstGeom prst="rect">
            <a:avLst/>
          </a:prstGeom>
          <a:noFill/>
        </p:spPr>
        <p:txBody>
          <a:bodyPr wrap="square" rtlCol="0">
            <a:spAutoFit/>
          </a:bodyPr>
          <a:lstStyle/>
          <a:p>
            <a:r>
              <a:rPr lang="en-US" altLang="zh-CN" sz="3500" b="1" dirty="0">
                <a:solidFill>
                  <a:schemeClr val="bg2">
                    <a:lumMod val="50000"/>
                  </a:schemeClr>
                </a:solidFill>
                <a:latin typeface="Century Gothic" panose="020B0502020202020204" pitchFamily="34" charset="0"/>
              </a:rPr>
              <a:t>Step 3</a:t>
            </a:r>
            <a:endParaRPr lang="de-DE" altLang="zh-CN" sz="3500" b="1" dirty="0">
              <a:solidFill>
                <a:schemeClr val="bg2">
                  <a:lumMod val="50000"/>
                </a:schemeClr>
              </a:solidFill>
              <a:latin typeface="Century Gothic" panose="020B0502020202020204" pitchFamily="34" charset="0"/>
            </a:endParaRPr>
          </a:p>
        </p:txBody>
      </p:sp>
      <p:sp>
        <p:nvSpPr>
          <p:cNvPr id="13" name="Textfeld 34"/>
          <p:cNvSpPr txBox="1"/>
          <p:nvPr/>
        </p:nvSpPr>
        <p:spPr>
          <a:xfrm>
            <a:off x="17993458" y="9611036"/>
            <a:ext cx="3634378" cy="400110"/>
          </a:xfrm>
          <a:prstGeom prst="rect">
            <a:avLst/>
          </a:prstGeom>
          <a:noFill/>
        </p:spPr>
        <p:txBody>
          <a:bodyPr wrap="square" rtlCol="0">
            <a:spAutoFit/>
          </a:bodyPr>
          <a:lstStyle/>
          <a:p>
            <a:r>
              <a:rPr lang="zh-CN" altLang="en-US" sz="2000" dirty="0"/>
              <a:t>计算相似度</a:t>
            </a:r>
            <a:endParaRPr lang="de-DE" sz="2000" dirty="0"/>
          </a:p>
        </p:txBody>
      </p:sp>
      <p:sp>
        <p:nvSpPr>
          <p:cNvPr id="17" name="Textfeld 33"/>
          <p:cNvSpPr txBox="1"/>
          <p:nvPr/>
        </p:nvSpPr>
        <p:spPr>
          <a:xfrm>
            <a:off x="12869803" y="6179546"/>
            <a:ext cx="3474083" cy="630942"/>
          </a:xfrm>
          <a:prstGeom prst="rect">
            <a:avLst/>
          </a:prstGeom>
          <a:noFill/>
        </p:spPr>
        <p:txBody>
          <a:bodyPr wrap="square" rtlCol="0">
            <a:spAutoFit/>
          </a:bodyPr>
          <a:lstStyle/>
          <a:p>
            <a:r>
              <a:rPr lang="en-US" altLang="zh-CN" sz="3500" b="1" dirty="0">
                <a:solidFill>
                  <a:schemeClr val="bg2">
                    <a:lumMod val="50000"/>
                  </a:schemeClr>
                </a:solidFill>
                <a:latin typeface="Century Gothic" panose="020B0502020202020204" pitchFamily="34" charset="0"/>
              </a:rPr>
              <a:t>Step 2</a:t>
            </a:r>
            <a:endParaRPr lang="de-DE" altLang="zh-CN" sz="3500" b="1" dirty="0">
              <a:solidFill>
                <a:schemeClr val="bg2">
                  <a:lumMod val="50000"/>
                </a:schemeClr>
              </a:solidFill>
              <a:latin typeface="Century Gothic" panose="020B0502020202020204" pitchFamily="34" charset="0"/>
            </a:endParaRPr>
          </a:p>
        </p:txBody>
      </p:sp>
      <p:sp>
        <p:nvSpPr>
          <p:cNvPr id="18" name="Textfeld 34"/>
          <p:cNvSpPr txBox="1"/>
          <p:nvPr/>
        </p:nvSpPr>
        <p:spPr>
          <a:xfrm>
            <a:off x="12869803" y="7285018"/>
            <a:ext cx="3634378" cy="400110"/>
          </a:xfrm>
          <a:prstGeom prst="rect">
            <a:avLst/>
          </a:prstGeom>
          <a:noFill/>
        </p:spPr>
        <p:txBody>
          <a:bodyPr wrap="square" rtlCol="0">
            <a:spAutoFit/>
          </a:bodyPr>
          <a:lstStyle/>
          <a:p>
            <a:r>
              <a:rPr lang="zh-CN" altLang="en-US" sz="2000" dirty="0"/>
              <a:t>随机选取初始质心</a:t>
            </a:r>
            <a:endParaRPr lang="de-DE" sz="2000" dirty="0"/>
          </a:p>
        </p:txBody>
      </p:sp>
      <p:sp>
        <p:nvSpPr>
          <p:cNvPr id="23" name="Textfeld 33"/>
          <p:cNvSpPr txBox="1"/>
          <p:nvPr/>
        </p:nvSpPr>
        <p:spPr>
          <a:xfrm>
            <a:off x="7746148" y="8505564"/>
            <a:ext cx="3474083" cy="630942"/>
          </a:xfrm>
          <a:prstGeom prst="rect">
            <a:avLst/>
          </a:prstGeom>
          <a:noFill/>
        </p:spPr>
        <p:txBody>
          <a:bodyPr wrap="square" rtlCol="0">
            <a:spAutoFit/>
          </a:bodyPr>
          <a:lstStyle/>
          <a:p>
            <a:r>
              <a:rPr lang="en-US" sz="3500" b="1" dirty="0">
                <a:solidFill>
                  <a:schemeClr val="bg2">
                    <a:lumMod val="50000"/>
                  </a:schemeClr>
                </a:solidFill>
                <a:latin typeface="Century Gothic" panose="020B0502020202020204" pitchFamily="34" charset="0"/>
              </a:rPr>
              <a:t>Step 1</a:t>
            </a:r>
            <a:endParaRPr lang="de-DE" sz="3500" b="1" dirty="0">
              <a:solidFill>
                <a:schemeClr val="bg2">
                  <a:lumMod val="50000"/>
                </a:schemeClr>
              </a:solidFill>
              <a:latin typeface="Century Gothic" panose="020B0502020202020204" pitchFamily="34" charset="0"/>
            </a:endParaRPr>
          </a:p>
        </p:txBody>
      </p:sp>
      <p:sp>
        <p:nvSpPr>
          <p:cNvPr id="24" name="Textfeld 34"/>
          <p:cNvSpPr txBox="1"/>
          <p:nvPr/>
        </p:nvSpPr>
        <p:spPr>
          <a:xfrm>
            <a:off x="7746148" y="9611036"/>
            <a:ext cx="3634378" cy="400110"/>
          </a:xfrm>
          <a:prstGeom prst="rect">
            <a:avLst/>
          </a:prstGeom>
          <a:noFill/>
        </p:spPr>
        <p:txBody>
          <a:bodyPr wrap="square" rtlCol="0">
            <a:spAutoFit/>
          </a:bodyPr>
          <a:lstStyle/>
          <a:p>
            <a:r>
              <a:rPr lang="zh-CN" altLang="en-US" sz="2000" dirty="0"/>
              <a:t>样本初始化</a:t>
            </a:r>
            <a:endParaRPr lang="de-DE" sz="2000" dirty="0"/>
          </a:p>
        </p:txBody>
      </p:sp>
      <p:sp>
        <p:nvSpPr>
          <p:cNvPr id="25" name="Textfeld 34"/>
          <p:cNvSpPr txBox="1"/>
          <p:nvPr/>
        </p:nvSpPr>
        <p:spPr>
          <a:xfrm>
            <a:off x="7746148" y="10090710"/>
            <a:ext cx="3634378" cy="400110"/>
          </a:xfrm>
          <a:prstGeom prst="rect">
            <a:avLst/>
          </a:prstGeom>
          <a:noFill/>
        </p:spPr>
        <p:txBody>
          <a:bodyPr wrap="square" rtlCol="0">
            <a:spAutoFit/>
          </a:bodyPr>
          <a:lstStyle/>
          <a:p>
            <a:r>
              <a:rPr lang="en-US" altLang="zh-CN" sz="2000" dirty="0"/>
              <a:t>K= 2</a:t>
            </a:r>
            <a:endParaRPr lang="de-DE" sz="2000" dirty="0"/>
          </a:p>
        </p:txBody>
      </p:sp>
      <p:sp>
        <p:nvSpPr>
          <p:cNvPr id="30" name="Rechteck 38"/>
          <p:cNvSpPr/>
          <p:nvPr/>
        </p:nvSpPr>
        <p:spPr>
          <a:xfrm>
            <a:off x="7462683" y="4479282"/>
            <a:ext cx="4159045" cy="3685520"/>
          </a:xfrm>
          <a:prstGeom prst="rect">
            <a:avLst/>
          </a:prstGeom>
          <a:blipFill dpi="0" rotWithShape="1">
            <a:blip r:embed="rId2"/>
            <a:srcRect/>
            <a:stretch>
              <a:fillRect l="-18798" t="-1758" r="-18798" b="-1758"/>
            </a:stretch>
          </a:blipFill>
          <a:ln w="1270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1" name="Rechteck 38"/>
          <p:cNvSpPr/>
          <p:nvPr/>
        </p:nvSpPr>
        <p:spPr>
          <a:xfrm>
            <a:off x="12527320" y="2153264"/>
            <a:ext cx="4159045" cy="3685520"/>
          </a:xfrm>
          <a:prstGeom prst="rect">
            <a:avLst/>
          </a:prstGeom>
          <a:blipFill dpi="0" rotWithShape="1">
            <a:blip r:embed="rId2"/>
            <a:srcRect/>
            <a:stretch>
              <a:fillRect l="-18798" t="-1758" r="-18798" b="-1758"/>
            </a:stretch>
          </a:blipFill>
          <a:ln w="1270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Textfeld 33"/>
          <p:cNvSpPr txBox="1"/>
          <p:nvPr/>
        </p:nvSpPr>
        <p:spPr>
          <a:xfrm rot="16200000">
            <a:off x="1663384" y="6258388"/>
            <a:ext cx="4801314" cy="1246495"/>
          </a:xfrm>
          <a:prstGeom prst="rect">
            <a:avLst/>
          </a:prstGeom>
          <a:noFill/>
        </p:spPr>
        <p:txBody>
          <a:bodyPr vert="eaVert" wrap="square" rtlCol="0">
            <a:spAutoFit/>
          </a:bodyPr>
          <a:lstStyle/>
          <a:p>
            <a:pPr algn="ctr"/>
            <a:r>
              <a:rPr lang="zh-CN" altLang="en-US" sz="7500" b="1" dirty="0">
                <a:latin typeface="Century Gothic" panose="020B0502020202020204" pitchFamily="34" charset="0"/>
              </a:rPr>
              <a:t>算法流程</a:t>
            </a:r>
            <a:endParaRPr lang="de-DE" sz="7500" b="1" dirty="0">
              <a:latin typeface="Century Gothic" panose="020B0502020202020204" pitchFamily="34" charset="0"/>
            </a:endParaRPr>
          </a:p>
        </p:txBody>
      </p:sp>
      <p:grpSp>
        <p:nvGrpSpPr>
          <p:cNvPr id="8" name="组合 7">
            <a:extLst>
              <a:ext uri="{FF2B5EF4-FFF2-40B4-BE49-F238E27FC236}">
                <a16:creationId xmlns:a16="http://schemas.microsoft.com/office/drawing/2014/main" id="{2897F7F6-8DC9-4588-8864-4824F376AB6F}"/>
              </a:ext>
            </a:extLst>
          </p:cNvPr>
          <p:cNvGrpSpPr/>
          <p:nvPr/>
        </p:nvGrpSpPr>
        <p:grpSpPr>
          <a:xfrm>
            <a:off x="7424664" y="1649472"/>
            <a:ext cx="14525175" cy="6557875"/>
            <a:chOff x="7424664" y="1649472"/>
            <a:chExt cx="14525175" cy="6557875"/>
          </a:xfrm>
        </p:grpSpPr>
        <p:pic>
          <p:nvPicPr>
            <p:cNvPr id="3" name="图片 2">
              <a:extLst>
                <a:ext uri="{FF2B5EF4-FFF2-40B4-BE49-F238E27FC236}">
                  <a16:creationId xmlns:a16="http://schemas.microsoft.com/office/drawing/2014/main" id="{85E4AA34-14EE-489D-8865-57A6071257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4664" y="4074523"/>
              <a:ext cx="4197064" cy="4132824"/>
            </a:xfrm>
            <a:prstGeom prst="rect">
              <a:avLst/>
            </a:prstGeom>
          </p:spPr>
        </p:pic>
        <p:pic>
          <p:nvPicPr>
            <p:cNvPr id="5" name="图片 4">
              <a:extLst>
                <a:ext uri="{FF2B5EF4-FFF2-40B4-BE49-F238E27FC236}">
                  <a16:creationId xmlns:a16="http://schemas.microsoft.com/office/drawing/2014/main" id="{573F8D14-6F81-49B6-A851-301392A280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27320" y="1649472"/>
              <a:ext cx="4217818" cy="4261077"/>
            </a:xfrm>
            <a:prstGeom prst="rect">
              <a:avLst/>
            </a:prstGeom>
          </p:spPr>
        </p:pic>
        <p:pic>
          <p:nvPicPr>
            <p:cNvPr id="7" name="图片 6">
              <a:extLst>
                <a:ext uri="{FF2B5EF4-FFF2-40B4-BE49-F238E27FC236}">
                  <a16:creationId xmlns:a16="http://schemas.microsoft.com/office/drawing/2014/main" id="{AFC86009-E190-43C5-8E36-E120899572C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739443" y="3975673"/>
              <a:ext cx="4210396" cy="4189129"/>
            </a:xfrm>
            <a:prstGeom prst="rect">
              <a:avLst/>
            </a:prstGeom>
          </p:spPr>
        </p:pic>
      </p:grpSp>
    </p:spTree>
    <p:extLst>
      <p:ext uri="{BB962C8B-B14F-4D97-AF65-F5344CB8AC3E}">
        <p14:creationId xmlns:p14="http://schemas.microsoft.com/office/powerpoint/2010/main" val="1512387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500" fill="hold"/>
                                        <p:tgtEl>
                                          <p:spTgt spid="17"/>
                                        </p:tgtEl>
                                        <p:attrNameLst>
                                          <p:attrName>ppt_x</p:attrName>
                                        </p:attrNameLst>
                                      </p:cBhvr>
                                      <p:tavLst>
                                        <p:tav tm="0">
                                          <p:val>
                                            <p:strVal val="#ppt_x"/>
                                          </p:val>
                                        </p:tav>
                                        <p:tav tm="100000">
                                          <p:val>
                                            <p:strVal val="#ppt_x"/>
                                          </p:val>
                                        </p:tav>
                                      </p:tavLst>
                                    </p:anim>
                                    <p:anim calcmode="lin" valueType="num">
                                      <p:cBhvr additive="base">
                                        <p:cTn id="16" dur="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 calcmode="lin" valueType="num">
                                      <p:cBhvr additive="base">
                                        <p:cTn id="23" dur="500" fill="hold"/>
                                        <p:tgtEl>
                                          <p:spTgt spid="23"/>
                                        </p:tgtEl>
                                        <p:attrNameLst>
                                          <p:attrName>ppt_x</p:attrName>
                                        </p:attrNameLst>
                                      </p:cBhvr>
                                      <p:tavLst>
                                        <p:tav tm="0">
                                          <p:val>
                                            <p:strVal val="#ppt_x"/>
                                          </p:val>
                                        </p:tav>
                                        <p:tav tm="100000">
                                          <p:val>
                                            <p:strVal val="#ppt_x"/>
                                          </p:val>
                                        </p:tav>
                                      </p:tavLst>
                                    </p:anim>
                                    <p:anim calcmode="lin" valueType="num">
                                      <p:cBhvr additive="base">
                                        <p:cTn id="24" dur="500" fill="hold"/>
                                        <p:tgtEl>
                                          <p:spTgt spid="2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500" fill="hold"/>
                                        <p:tgtEl>
                                          <p:spTgt spid="24"/>
                                        </p:tgtEl>
                                        <p:attrNameLst>
                                          <p:attrName>ppt_x</p:attrName>
                                        </p:attrNameLst>
                                      </p:cBhvr>
                                      <p:tavLst>
                                        <p:tav tm="0">
                                          <p:val>
                                            <p:strVal val="#ppt_x"/>
                                          </p:val>
                                        </p:tav>
                                        <p:tav tm="100000">
                                          <p:val>
                                            <p:strVal val="#ppt_x"/>
                                          </p:val>
                                        </p:tav>
                                      </p:tavLst>
                                    </p:anim>
                                    <p:anim calcmode="lin" valueType="num">
                                      <p:cBhvr additive="base">
                                        <p:cTn id="28" dur="500" fill="hold"/>
                                        <p:tgtEl>
                                          <p:spTgt spid="2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 calcmode="lin" valueType="num">
                                      <p:cBhvr additive="base">
                                        <p:cTn id="31" dur="500" fill="hold"/>
                                        <p:tgtEl>
                                          <p:spTgt spid="25"/>
                                        </p:tgtEl>
                                        <p:attrNameLst>
                                          <p:attrName>ppt_x</p:attrName>
                                        </p:attrNameLst>
                                      </p:cBhvr>
                                      <p:tavLst>
                                        <p:tav tm="0">
                                          <p:val>
                                            <p:strVal val="#ppt_x"/>
                                          </p:val>
                                        </p:tav>
                                        <p:tav tm="100000">
                                          <p:val>
                                            <p:strVal val="#ppt_x"/>
                                          </p:val>
                                        </p:tav>
                                      </p:tavLst>
                                    </p:anim>
                                    <p:anim calcmode="lin" valueType="num">
                                      <p:cBhvr additive="base">
                                        <p:cTn id="32" dur="500" fill="hold"/>
                                        <p:tgtEl>
                                          <p:spTgt spid="25"/>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anim calcmode="lin" valueType="num">
                                      <p:cBhvr additive="base">
                                        <p:cTn id="35" dur="500" fill="hold"/>
                                        <p:tgtEl>
                                          <p:spTgt spid="27"/>
                                        </p:tgtEl>
                                        <p:attrNameLst>
                                          <p:attrName>ppt_x</p:attrName>
                                        </p:attrNameLst>
                                      </p:cBhvr>
                                      <p:tavLst>
                                        <p:tav tm="0">
                                          <p:val>
                                            <p:strVal val="#ppt_x"/>
                                          </p:val>
                                        </p:tav>
                                        <p:tav tm="100000">
                                          <p:val>
                                            <p:strVal val="#ppt_x"/>
                                          </p:val>
                                        </p:tav>
                                      </p:tavLst>
                                    </p:anim>
                                    <p:anim calcmode="lin" valueType="num">
                                      <p:cBhvr additive="base">
                                        <p:cTn id="36" dur="500" fill="hold"/>
                                        <p:tgtEl>
                                          <p:spTgt spid="27"/>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anim calcmode="lin" valueType="num">
                                      <p:cBhvr additive="base">
                                        <p:cTn id="39" dur="500" fill="hold"/>
                                        <p:tgtEl>
                                          <p:spTgt spid="29"/>
                                        </p:tgtEl>
                                        <p:attrNameLst>
                                          <p:attrName>ppt_x</p:attrName>
                                        </p:attrNameLst>
                                      </p:cBhvr>
                                      <p:tavLst>
                                        <p:tav tm="0">
                                          <p:val>
                                            <p:strVal val="#ppt_x"/>
                                          </p:val>
                                        </p:tav>
                                        <p:tav tm="100000">
                                          <p:val>
                                            <p:strVal val="#ppt_x"/>
                                          </p:val>
                                        </p:tav>
                                      </p:tavLst>
                                    </p:anim>
                                    <p:anim calcmode="lin" valueType="num">
                                      <p:cBhvr additive="base">
                                        <p:cTn id="40" dur="500" fill="hold"/>
                                        <p:tgtEl>
                                          <p:spTgt spid="29"/>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anim calcmode="lin" valueType="num">
                                      <p:cBhvr additive="base">
                                        <p:cTn id="43" dur="500" fill="hold"/>
                                        <p:tgtEl>
                                          <p:spTgt spid="30"/>
                                        </p:tgtEl>
                                        <p:attrNameLst>
                                          <p:attrName>ppt_x</p:attrName>
                                        </p:attrNameLst>
                                      </p:cBhvr>
                                      <p:tavLst>
                                        <p:tav tm="0">
                                          <p:val>
                                            <p:strVal val="#ppt_x"/>
                                          </p:val>
                                        </p:tav>
                                        <p:tav tm="100000">
                                          <p:val>
                                            <p:strVal val="#ppt_x"/>
                                          </p:val>
                                        </p:tav>
                                      </p:tavLst>
                                    </p:anim>
                                    <p:anim calcmode="lin" valueType="num">
                                      <p:cBhvr additive="base">
                                        <p:cTn id="44" dur="500" fill="hold"/>
                                        <p:tgtEl>
                                          <p:spTgt spid="3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anim calcmode="lin" valueType="num">
                                      <p:cBhvr additive="base">
                                        <p:cTn id="47" dur="500" fill="hold"/>
                                        <p:tgtEl>
                                          <p:spTgt spid="31"/>
                                        </p:tgtEl>
                                        <p:attrNameLst>
                                          <p:attrName>ppt_x</p:attrName>
                                        </p:attrNameLst>
                                      </p:cBhvr>
                                      <p:tavLst>
                                        <p:tav tm="0">
                                          <p:val>
                                            <p:strVal val="#ppt_x"/>
                                          </p:val>
                                        </p:tav>
                                        <p:tav tm="100000">
                                          <p:val>
                                            <p:strVal val="#ppt_x"/>
                                          </p:val>
                                        </p:tav>
                                      </p:tavLst>
                                    </p:anim>
                                    <p:anim calcmode="lin" valueType="num">
                                      <p:cBhvr additive="base">
                                        <p:cTn id="48" dur="500" fill="hold"/>
                                        <p:tgtEl>
                                          <p:spTgt spid="31"/>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3"/>
                                        </p:tgtEl>
                                        <p:attrNameLst>
                                          <p:attrName>style.visibility</p:attrName>
                                        </p:attrNameLst>
                                      </p:cBhvr>
                                      <p:to>
                                        <p:strVal val="visible"/>
                                      </p:to>
                                    </p:set>
                                    <p:anim calcmode="lin" valueType="num">
                                      <p:cBhvr additive="base">
                                        <p:cTn id="51" dur="500" fill="hold"/>
                                        <p:tgtEl>
                                          <p:spTgt spid="33"/>
                                        </p:tgtEl>
                                        <p:attrNameLst>
                                          <p:attrName>ppt_x</p:attrName>
                                        </p:attrNameLst>
                                      </p:cBhvr>
                                      <p:tavLst>
                                        <p:tav tm="0">
                                          <p:val>
                                            <p:strVal val="#ppt_x"/>
                                          </p:val>
                                        </p:tav>
                                        <p:tav tm="100000">
                                          <p:val>
                                            <p:strVal val="#ppt_x"/>
                                          </p:val>
                                        </p:tav>
                                      </p:tavLst>
                                    </p:anim>
                                    <p:anim calcmode="lin" valueType="num">
                                      <p:cBhvr additive="base">
                                        <p:cTn id="52" dur="500" fill="hold"/>
                                        <p:tgtEl>
                                          <p:spTgt spid="33"/>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34"/>
                                        </p:tgtEl>
                                        <p:attrNameLst>
                                          <p:attrName>style.visibility</p:attrName>
                                        </p:attrNameLst>
                                      </p:cBhvr>
                                      <p:to>
                                        <p:strVal val="visible"/>
                                      </p:to>
                                    </p:set>
                                    <p:anim calcmode="lin" valueType="num">
                                      <p:cBhvr additive="base">
                                        <p:cTn id="55" dur="500" fill="hold"/>
                                        <p:tgtEl>
                                          <p:spTgt spid="34"/>
                                        </p:tgtEl>
                                        <p:attrNameLst>
                                          <p:attrName>ppt_x</p:attrName>
                                        </p:attrNameLst>
                                      </p:cBhvr>
                                      <p:tavLst>
                                        <p:tav tm="0">
                                          <p:val>
                                            <p:strVal val="#ppt_x"/>
                                          </p:val>
                                        </p:tav>
                                        <p:tav tm="100000">
                                          <p:val>
                                            <p:strVal val="#ppt_x"/>
                                          </p:val>
                                        </p:tav>
                                      </p:tavLst>
                                    </p:anim>
                                    <p:anim calcmode="lin" valueType="num">
                                      <p:cBhvr additive="base">
                                        <p:cTn id="56" dur="500" fill="hold"/>
                                        <p:tgtEl>
                                          <p:spTgt spid="34"/>
                                        </p:tgtEl>
                                        <p:attrNameLst>
                                          <p:attrName>ppt_y</p:attrName>
                                        </p:attrNameLst>
                                      </p:cBhvr>
                                      <p:tavLst>
                                        <p:tav tm="0">
                                          <p:val>
                                            <p:strVal val="1+#ppt_h/2"/>
                                          </p:val>
                                        </p:tav>
                                        <p:tav tm="100000">
                                          <p:val>
                                            <p:strVal val="#ppt_y"/>
                                          </p:val>
                                        </p:tav>
                                      </p:tavLst>
                                    </p:anim>
                                  </p:childTnLst>
                                </p:cTn>
                              </p:par>
                              <p:par>
                                <p:cTn id="57" presetID="2" presetClass="entr" presetSubtype="1" fill="hold" grpId="0" nodeType="withEffect">
                                  <p:stCondLst>
                                    <p:cond delay="0"/>
                                  </p:stCondLst>
                                  <p:childTnLst>
                                    <p:set>
                                      <p:cBhvr>
                                        <p:cTn id="58" dur="1" fill="hold">
                                          <p:stCondLst>
                                            <p:cond delay="0"/>
                                          </p:stCondLst>
                                        </p:cTn>
                                        <p:tgtEl>
                                          <p:spTgt spid="28"/>
                                        </p:tgtEl>
                                        <p:attrNameLst>
                                          <p:attrName>style.visibility</p:attrName>
                                        </p:attrNameLst>
                                      </p:cBhvr>
                                      <p:to>
                                        <p:strVal val="visible"/>
                                      </p:to>
                                    </p:set>
                                    <p:anim calcmode="lin" valueType="num">
                                      <p:cBhvr additive="base">
                                        <p:cTn id="59" dur="500" fill="hold"/>
                                        <p:tgtEl>
                                          <p:spTgt spid="28"/>
                                        </p:tgtEl>
                                        <p:attrNameLst>
                                          <p:attrName>ppt_x</p:attrName>
                                        </p:attrNameLst>
                                      </p:cBhvr>
                                      <p:tavLst>
                                        <p:tav tm="0">
                                          <p:val>
                                            <p:strVal val="#ppt_x"/>
                                          </p:val>
                                        </p:tav>
                                        <p:tav tm="100000">
                                          <p:val>
                                            <p:strVal val="#ppt_x"/>
                                          </p:val>
                                        </p:tav>
                                      </p:tavLst>
                                    </p:anim>
                                    <p:anim calcmode="lin" valueType="num">
                                      <p:cBhvr additive="base">
                                        <p:cTn id="60" dur="500" fill="hold"/>
                                        <p:tgtEl>
                                          <p:spTgt spid="28"/>
                                        </p:tgtEl>
                                        <p:attrNameLst>
                                          <p:attrName>ppt_y</p:attrName>
                                        </p:attrNameLst>
                                      </p:cBhvr>
                                      <p:tavLst>
                                        <p:tav tm="0">
                                          <p:val>
                                            <p:strVal val="0-#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8"/>
                                        </p:tgtEl>
                                        <p:attrNameLst>
                                          <p:attrName>style.visibility</p:attrName>
                                        </p:attrNameLst>
                                      </p:cBhvr>
                                      <p:to>
                                        <p:strVal val="visible"/>
                                      </p:to>
                                    </p:set>
                                    <p:anim calcmode="lin" valueType="num">
                                      <p:cBhvr additive="base">
                                        <p:cTn id="63" dur="500" fill="hold"/>
                                        <p:tgtEl>
                                          <p:spTgt spid="8"/>
                                        </p:tgtEl>
                                        <p:attrNameLst>
                                          <p:attrName>ppt_x</p:attrName>
                                        </p:attrNameLst>
                                      </p:cBhvr>
                                      <p:tavLst>
                                        <p:tav tm="0">
                                          <p:val>
                                            <p:strVal val="#ppt_x"/>
                                          </p:val>
                                        </p:tav>
                                        <p:tav tm="100000">
                                          <p:val>
                                            <p:strVal val="#ppt_x"/>
                                          </p:val>
                                        </p:tav>
                                      </p:tavLst>
                                    </p:anim>
                                    <p:anim calcmode="lin" valueType="num">
                                      <p:cBhvr additive="base">
                                        <p:cTn id="6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3" grpId="0" animBg="1"/>
      <p:bldP spid="34" grpId="0" animBg="1"/>
      <p:bldP spid="29" grpId="0" animBg="1"/>
      <p:bldP spid="12" grpId="0"/>
      <p:bldP spid="13" grpId="0"/>
      <p:bldP spid="17" grpId="0"/>
      <p:bldP spid="18" grpId="0"/>
      <p:bldP spid="23" grpId="0"/>
      <p:bldP spid="24" grpId="0"/>
      <p:bldP spid="25" grpId="0"/>
      <p:bldP spid="30" grpId="0" animBg="1"/>
      <p:bldP spid="31" grpId="0" animBg="1"/>
      <p:bldP spid="2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hteck 38"/>
          <p:cNvSpPr/>
          <p:nvPr/>
        </p:nvSpPr>
        <p:spPr>
          <a:xfrm>
            <a:off x="7462683" y="4479282"/>
            <a:ext cx="4159045" cy="4804709"/>
          </a:xfrm>
          <a:prstGeom prst="rect">
            <a:avLst/>
          </a:prstGeom>
          <a:solidFill>
            <a:srgbClr val="FFFFFF"/>
          </a:solidFill>
          <a:ln w="127000">
            <a:noFill/>
          </a:ln>
          <a:effectLst>
            <a:outerShdw blurRad="190500" dist="63500" dir="2700000" algn="tl"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3" name="Rechteck 38"/>
          <p:cNvSpPr/>
          <p:nvPr/>
        </p:nvSpPr>
        <p:spPr>
          <a:xfrm>
            <a:off x="17739443" y="4479282"/>
            <a:ext cx="4159045" cy="4804709"/>
          </a:xfrm>
          <a:prstGeom prst="rect">
            <a:avLst/>
          </a:prstGeom>
          <a:solidFill>
            <a:srgbClr val="FFFFFF"/>
          </a:solidFill>
          <a:ln w="127000">
            <a:noFill/>
          </a:ln>
          <a:effectLst>
            <a:outerShdw blurRad="190500" dist="63500" dir="2700000" algn="tl"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4" name="Rechteck 38"/>
          <p:cNvSpPr/>
          <p:nvPr/>
        </p:nvSpPr>
        <p:spPr>
          <a:xfrm>
            <a:off x="17739443" y="4479282"/>
            <a:ext cx="4159045" cy="3685520"/>
          </a:xfrm>
          <a:prstGeom prst="rect">
            <a:avLst/>
          </a:prstGeom>
          <a:blipFill dpi="0" rotWithShape="1">
            <a:blip r:embed="rId2"/>
            <a:srcRect/>
            <a:stretch>
              <a:fillRect l="-18798" t="-1758" r="-18798" b="-1758"/>
            </a:stretch>
          </a:blipFill>
          <a:ln w="1270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Rechteck 38"/>
          <p:cNvSpPr/>
          <p:nvPr/>
        </p:nvSpPr>
        <p:spPr>
          <a:xfrm>
            <a:off x="12527321" y="2153264"/>
            <a:ext cx="4159045" cy="4804709"/>
          </a:xfrm>
          <a:prstGeom prst="rect">
            <a:avLst/>
          </a:prstGeom>
          <a:solidFill>
            <a:srgbClr val="FFFFFF"/>
          </a:solidFill>
          <a:ln w="127000">
            <a:noFill/>
          </a:ln>
          <a:effectLst>
            <a:outerShdw blurRad="190500" dist="63500" dir="2700000" algn="tl"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Textfeld 34"/>
          <p:cNvSpPr txBox="1"/>
          <p:nvPr/>
        </p:nvSpPr>
        <p:spPr>
          <a:xfrm>
            <a:off x="17993458" y="9611036"/>
            <a:ext cx="3634378" cy="400110"/>
          </a:xfrm>
          <a:prstGeom prst="rect">
            <a:avLst/>
          </a:prstGeom>
          <a:noFill/>
        </p:spPr>
        <p:txBody>
          <a:bodyPr wrap="square" rtlCol="0">
            <a:spAutoFit/>
          </a:bodyPr>
          <a:lstStyle/>
          <a:p>
            <a:r>
              <a:rPr lang="zh-CN" altLang="en-US" sz="2000" dirty="0"/>
              <a:t>质心点不再改变</a:t>
            </a:r>
            <a:endParaRPr lang="de-DE" sz="2000" dirty="0"/>
          </a:p>
        </p:txBody>
      </p:sp>
      <p:sp>
        <p:nvSpPr>
          <p:cNvPr id="18" name="Textfeld 34"/>
          <p:cNvSpPr txBox="1"/>
          <p:nvPr/>
        </p:nvSpPr>
        <p:spPr>
          <a:xfrm>
            <a:off x="12869803" y="7285018"/>
            <a:ext cx="3634378" cy="400110"/>
          </a:xfrm>
          <a:prstGeom prst="rect">
            <a:avLst/>
          </a:prstGeom>
          <a:noFill/>
        </p:spPr>
        <p:txBody>
          <a:bodyPr wrap="square" rtlCol="0">
            <a:spAutoFit/>
          </a:bodyPr>
          <a:lstStyle/>
          <a:p>
            <a:r>
              <a:rPr lang="zh-CN" altLang="en-US" sz="2000" dirty="0"/>
              <a:t>迭代</a:t>
            </a:r>
            <a:endParaRPr lang="de-DE" sz="2000" dirty="0"/>
          </a:p>
        </p:txBody>
      </p:sp>
      <p:sp>
        <p:nvSpPr>
          <p:cNvPr id="24" name="Textfeld 34"/>
          <p:cNvSpPr txBox="1"/>
          <p:nvPr/>
        </p:nvSpPr>
        <p:spPr>
          <a:xfrm>
            <a:off x="7746148" y="9611036"/>
            <a:ext cx="3634378" cy="400110"/>
          </a:xfrm>
          <a:prstGeom prst="rect">
            <a:avLst/>
          </a:prstGeom>
          <a:noFill/>
        </p:spPr>
        <p:txBody>
          <a:bodyPr wrap="square" rtlCol="0">
            <a:spAutoFit/>
          </a:bodyPr>
          <a:lstStyle/>
          <a:p>
            <a:r>
              <a:rPr lang="zh-CN" altLang="en-US" sz="2000" dirty="0"/>
              <a:t>更新质心点，再计算相似度</a:t>
            </a:r>
            <a:endParaRPr lang="de-DE" sz="2000" dirty="0"/>
          </a:p>
        </p:txBody>
      </p:sp>
      <p:sp>
        <p:nvSpPr>
          <p:cNvPr id="30" name="Rechteck 38"/>
          <p:cNvSpPr/>
          <p:nvPr/>
        </p:nvSpPr>
        <p:spPr>
          <a:xfrm>
            <a:off x="7462683" y="4479282"/>
            <a:ext cx="4159045" cy="3685520"/>
          </a:xfrm>
          <a:prstGeom prst="rect">
            <a:avLst/>
          </a:prstGeom>
          <a:blipFill dpi="0" rotWithShape="1">
            <a:blip r:embed="rId2"/>
            <a:srcRect/>
            <a:stretch>
              <a:fillRect l="-18798" t="-1758" r="-18798" b="-1758"/>
            </a:stretch>
          </a:blipFill>
          <a:ln w="1270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1" name="Rechteck 38"/>
          <p:cNvSpPr/>
          <p:nvPr/>
        </p:nvSpPr>
        <p:spPr>
          <a:xfrm>
            <a:off x="12527320" y="2153264"/>
            <a:ext cx="4159045" cy="3685520"/>
          </a:xfrm>
          <a:prstGeom prst="rect">
            <a:avLst/>
          </a:prstGeom>
          <a:blipFill dpi="0" rotWithShape="1">
            <a:blip r:embed="rId2"/>
            <a:srcRect/>
            <a:stretch>
              <a:fillRect l="-18798" t="-1758" r="-18798" b="-1758"/>
            </a:stretch>
          </a:blipFill>
          <a:ln w="1270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Textfeld 33"/>
          <p:cNvSpPr txBox="1"/>
          <p:nvPr/>
        </p:nvSpPr>
        <p:spPr>
          <a:xfrm rot="16200000">
            <a:off x="1663384" y="6258388"/>
            <a:ext cx="4801314" cy="1246495"/>
          </a:xfrm>
          <a:prstGeom prst="rect">
            <a:avLst/>
          </a:prstGeom>
          <a:noFill/>
        </p:spPr>
        <p:txBody>
          <a:bodyPr vert="eaVert" wrap="square" rtlCol="0">
            <a:spAutoFit/>
          </a:bodyPr>
          <a:lstStyle/>
          <a:p>
            <a:pPr algn="ctr"/>
            <a:r>
              <a:rPr lang="zh-CN" altLang="en-US" sz="7500" b="1" dirty="0">
                <a:latin typeface="Century Gothic" panose="020B0502020202020204" pitchFamily="34" charset="0"/>
              </a:rPr>
              <a:t>算法流程</a:t>
            </a:r>
            <a:endParaRPr lang="de-DE" sz="7500" b="1" dirty="0">
              <a:latin typeface="Century Gothic" panose="020B0502020202020204" pitchFamily="34" charset="0"/>
            </a:endParaRPr>
          </a:p>
        </p:txBody>
      </p:sp>
      <p:grpSp>
        <p:nvGrpSpPr>
          <p:cNvPr id="43" name="组合 42">
            <a:extLst>
              <a:ext uri="{FF2B5EF4-FFF2-40B4-BE49-F238E27FC236}">
                <a16:creationId xmlns:a16="http://schemas.microsoft.com/office/drawing/2014/main" id="{7218C916-7A78-438D-8FDE-F804809D41DD}"/>
              </a:ext>
            </a:extLst>
          </p:cNvPr>
          <p:cNvGrpSpPr/>
          <p:nvPr/>
        </p:nvGrpSpPr>
        <p:grpSpPr>
          <a:xfrm>
            <a:off x="7436462" y="1728879"/>
            <a:ext cx="14491412" cy="7463229"/>
            <a:chOff x="7436462" y="1728879"/>
            <a:chExt cx="14491412" cy="7463229"/>
          </a:xfrm>
        </p:grpSpPr>
        <p:grpSp>
          <p:nvGrpSpPr>
            <p:cNvPr id="38" name="组合 37">
              <a:extLst>
                <a:ext uri="{FF2B5EF4-FFF2-40B4-BE49-F238E27FC236}">
                  <a16:creationId xmlns:a16="http://schemas.microsoft.com/office/drawing/2014/main" id="{1E6F798C-0239-4FCA-A44F-A8BC970880C9}"/>
                </a:ext>
              </a:extLst>
            </p:cNvPr>
            <p:cNvGrpSpPr/>
            <p:nvPr/>
          </p:nvGrpSpPr>
          <p:grpSpPr>
            <a:xfrm>
              <a:off x="7436462" y="3996024"/>
              <a:ext cx="4228242" cy="5139825"/>
              <a:chOff x="7393486" y="4016124"/>
              <a:chExt cx="4228242" cy="5139825"/>
            </a:xfrm>
          </p:grpSpPr>
          <p:pic>
            <p:nvPicPr>
              <p:cNvPr id="10" name="图片 9">
                <a:extLst>
                  <a:ext uri="{FF2B5EF4-FFF2-40B4-BE49-F238E27FC236}">
                    <a16:creationId xmlns:a16="http://schemas.microsoft.com/office/drawing/2014/main" id="{F1592385-B3AD-4A48-A65F-36F3143D93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3486" y="4016124"/>
                <a:ext cx="4228242" cy="4228242"/>
              </a:xfrm>
              <a:prstGeom prst="rect">
                <a:avLst/>
              </a:prstGeom>
            </p:spPr>
          </p:pic>
          <p:sp>
            <p:nvSpPr>
              <p:cNvPr id="37" name="Textfeld 33">
                <a:extLst>
                  <a:ext uri="{FF2B5EF4-FFF2-40B4-BE49-F238E27FC236}">
                    <a16:creationId xmlns:a16="http://schemas.microsoft.com/office/drawing/2014/main" id="{9D352269-5377-4490-AA3E-D801BC8DD813}"/>
                  </a:ext>
                </a:extLst>
              </p:cNvPr>
              <p:cNvSpPr txBox="1"/>
              <p:nvPr/>
            </p:nvSpPr>
            <p:spPr>
              <a:xfrm>
                <a:off x="7746148" y="8525007"/>
                <a:ext cx="3474083" cy="630942"/>
              </a:xfrm>
              <a:prstGeom prst="rect">
                <a:avLst/>
              </a:prstGeom>
              <a:noFill/>
            </p:spPr>
            <p:txBody>
              <a:bodyPr wrap="square" rtlCol="0">
                <a:spAutoFit/>
              </a:bodyPr>
              <a:lstStyle/>
              <a:p>
                <a:r>
                  <a:rPr lang="en-US" sz="3500" b="1" dirty="0">
                    <a:solidFill>
                      <a:schemeClr val="bg2">
                        <a:lumMod val="50000"/>
                      </a:schemeClr>
                    </a:solidFill>
                    <a:latin typeface="Century Gothic" panose="020B0502020202020204" pitchFamily="34" charset="0"/>
                  </a:rPr>
                  <a:t>Step </a:t>
                </a:r>
                <a:r>
                  <a:rPr lang="en-US" altLang="zh-CN" sz="3500" b="1" dirty="0">
                    <a:solidFill>
                      <a:schemeClr val="bg2">
                        <a:lumMod val="50000"/>
                      </a:schemeClr>
                    </a:solidFill>
                    <a:latin typeface="Century Gothic" panose="020B0502020202020204" pitchFamily="34" charset="0"/>
                  </a:rPr>
                  <a:t>4</a:t>
                </a:r>
                <a:endParaRPr lang="de-DE" sz="3500" b="1" dirty="0">
                  <a:solidFill>
                    <a:schemeClr val="bg2">
                      <a:lumMod val="50000"/>
                    </a:schemeClr>
                  </a:solidFill>
                  <a:latin typeface="Century Gothic" panose="020B0502020202020204" pitchFamily="34" charset="0"/>
                </a:endParaRPr>
              </a:p>
            </p:txBody>
          </p:sp>
        </p:grpSp>
        <p:grpSp>
          <p:nvGrpSpPr>
            <p:cNvPr id="40" name="组合 39">
              <a:extLst>
                <a:ext uri="{FF2B5EF4-FFF2-40B4-BE49-F238E27FC236}">
                  <a16:creationId xmlns:a16="http://schemas.microsoft.com/office/drawing/2014/main" id="{5D7CEA73-68DB-442B-B296-4C9266855B62}"/>
                </a:ext>
              </a:extLst>
            </p:cNvPr>
            <p:cNvGrpSpPr/>
            <p:nvPr/>
          </p:nvGrpSpPr>
          <p:grpSpPr>
            <a:xfrm>
              <a:off x="12527321" y="1728879"/>
              <a:ext cx="4159044" cy="5116094"/>
              <a:chOff x="12607470" y="1689931"/>
              <a:chExt cx="4159044" cy="5116094"/>
            </a:xfrm>
          </p:grpSpPr>
          <p:pic>
            <p:nvPicPr>
              <p:cNvPr id="32" name="图片 31">
                <a:extLst>
                  <a:ext uri="{FF2B5EF4-FFF2-40B4-BE49-F238E27FC236}">
                    <a16:creationId xmlns:a16="http://schemas.microsoft.com/office/drawing/2014/main" id="{209592FB-48E1-4004-A8B1-775A356E32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07470" y="1689931"/>
                <a:ext cx="4159044" cy="4180157"/>
              </a:xfrm>
              <a:prstGeom prst="rect">
                <a:avLst/>
              </a:prstGeom>
            </p:spPr>
          </p:pic>
          <p:sp>
            <p:nvSpPr>
              <p:cNvPr id="39" name="Textfeld 33">
                <a:extLst>
                  <a:ext uri="{FF2B5EF4-FFF2-40B4-BE49-F238E27FC236}">
                    <a16:creationId xmlns:a16="http://schemas.microsoft.com/office/drawing/2014/main" id="{2AADF998-D7E4-4F52-828D-8EB950D012C9}"/>
                  </a:ext>
                </a:extLst>
              </p:cNvPr>
              <p:cNvSpPr txBox="1"/>
              <p:nvPr/>
            </p:nvSpPr>
            <p:spPr>
              <a:xfrm>
                <a:off x="12856990" y="6175083"/>
                <a:ext cx="3474083" cy="630942"/>
              </a:xfrm>
              <a:prstGeom prst="rect">
                <a:avLst/>
              </a:prstGeom>
              <a:noFill/>
            </p:spPr>
            <p:txBody>
              <a:bodyPr wrap="square" rtlCol="0">
                <a:spAutoFit/>
              </a:bodyPr>
              <a:lstStyle/>
              <a:p>
                <a:r>
                  <a:rPr lang="en-US" altLang="zh-CN" sz="3500" b="1" dirty="0">
                    <a:solidFill>
                      <a:schemeClr val="bg2">
                        <a:lumMod val="50000"/>
                      </a:schemeClr>
                    </a:solidFill>
                    <a:latin typeface="Century Gothic" panose="020B0502020202020204" pitchFamily="34" charset="0"/>
                  </a:rPr>
                  <a:t>Step 5</a:t>
                </a:r>
                <a:endParaRPr lang="de-DE" altLang="zh-CN" sz="3500" b="1" dirty="0">
                  <a:solidFill>
                    <a:schemeClr val="bg2">
                      <a:lumMod val="50000"/>
                    </a:schemeClr>
                  </a:solidFill>
                  <a:latin typeface="Century Gothic" panose="020B0502020202020204" pitchFamily="34" charset="0"/>
                </a:endParaRPr>
              </a:p>
            </p:txBody>
          </p:sp>
        </p:grpSp>
        <p:grpSp>
          <p:nvGrpSpPr>
            <p:cNvPr id="42" name="组合 41">
              <a:extLst>
                <a:ext uri="{FF2B5EF4-FFF2-40B4-BE49-F238E27FC236}">
                  <a16:creationId xmlns:a16="http://schemas.microsoft.com/office/drawing/2014/main" id="{0283D281-97AB-476D-9DCD-FFF2D4C6645F}"/>
                </a:ext>
              </a:extLst>
            </p:cNvPr>
            <p:cNvGrpSpPr/>
            <p:nvPr/>
          </p:nvGrpSpPr>
          <p:grpSpPr>
            <a:xfrm>
              <a:off x="17710056" y="4063622"/>
              <a:ext cx="4217818" cy="5128486"/>
              <a:chOff x="17735732" y="3975673"/>
              <a:chExt cx="4217818" cy="5128486"/>
            </a:xfrm>
          </p:grpSpPr>
          <p:pic>
            <p:nvPicPr>
              <p:cNvPr id="36" name="图片 35">
                <a:extLst>
                  <a:ext uri="{FF2B5EF4-FFF2-40B4-BE49-F238E27FC236}">
                    <a16:creationId xmlns:a16="http://schemas.microsoft.com/office/drawing/2014/main" id="{FD95E613-8CB7-4BFC-B042-DC49F1BB95E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735732" y="3975673"/>
                <a:ext cx="4217818" cy="4176059"/>
              </a:xfrm>
              <a:prstGeom prst="rect">
                <a:avLst/>
              </a:prstGeom>
            </p:spPr>
          </p:pic>
          <p:sp>
            <p:nvSpPr>
              <p:cNvPr id="41" name="Textfeld 33">
                <a:extLst>
                  <a:ext uri="{FF2B5EF4-FFF2-40B4-BE49-F238E27FC236}">
                    <a16:creationId xmlns:a16="http://schemas.microsoft.com/office/drawing/2014/main" id="{34329FA1-415B-4AC7-B6F4-5735FAD1009E}"/>
                  </a:ext>
                </a:extLst>
              </p:cNvPr>
              <p:cNvSpPr txBox="1"/>
              <p:nvPr/>
            </p:nvSpPr>
            <p:spPr>
              <a:xfrm>
                <a:off x="17993457" y="8473217"/>
                <a:ext cx="3474083" cy="630942"/>
              </a:xfrm>
              <a:prstGeom prst="rect">
                <a:avLst/>
              </a:prstGeom>
              <a:noFill/>
            </p:spPr>
            <p:txBody>
              <a:bodyPr wrap="square" rtlCol="0">
                <a:spAutoFit/>
              </a:bodyPr>
              <a:lstStyle/>
              <a:p>
                <a:r>
                  <a:rPr lang="en-US" altLang="zh-CN" sz="3500" b="1" dirty="0">
                    <a:solidFill>
                      <a:schemeClr val="bg2">
                        <a:lumMod val="50000"/>
                      </a:schemeClr>
                    </a:solidFill>
                    <a:latin typeface="Century Gothic" panose="020B0502020202020204" pitchFamily="34" charset="0"/>
                  </a:rPr>
                  <a:t>Step 6</a:t>
                </a:r>
                <a:endParaRPr lang="de-DE" altLang="zh-CN" sz="3500" b="1" dirty="0">
                  <a:solidFill>
                    <a:schemeClr val="bg2">
                      <a:lumMod val="50000"/>
                    </a:schemeClr>
                  </a:solidFill>
                  <a:latin typeface="Century Gothic" panose="020B0502020202020204" pitchFamily="34" charset="0"/>
                </a:endParaRPr>
              </a:p>
            </p:txBody>
          </p:sp>
        </p:grpSp>
      </p:grpSp>
    </p:spTree>
    <p:extLst>
      <p:ext uri="{BB962C8B-B14F-4D97-AF65-F5344CB8AC3E}">
        <p14:creationId xmlns:p14="http://schemas.microsoft.com/office/powerpoint/2010/main" val="156199793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ppt_x"/>
                                          </p:val>
                                        </p:tav>
                                        <p:tav tm="100000">
                                          <p:val>
                                            <p:strVal val="#ppt_x"/>
                                          </p:val>
                                        </p:tav>
                                      </p:tavLst>
                                    </p:anim>
                                    <p:anim calcmode="lin" valueType="num">
                                      <p:cBhvr additive="base">
                                        <p:cTn id="12" dur="500" fill="hold"/>
                                        <p:tgtEl>
                                          <p:spTgt spid="1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500" fill="hold"/>
                                        <p:tgtEl>
                                          <p:spTgt spid="24"/>
                                        </p:tgtEl>
                                        <p:attrNameLst>
                                          <p:attrName>ppt_x</p:attrName>
                                        </p:attrNameLst>
                                      </p:cBhvr>
                                      <p:tavLst>
                                        <p:tav tm="0">
                                          <p:val>
                                            <p:strVal val="#ppt_x"/>
                                          </p:val>
                                        </p:tav>
                                        <p:tav tm="100000">
                                          <p:val>
                                            <p:strVal val="#ppt_x"/>
                                          </p:val>
                                        </p:tav>
                                      </p:tavLst>
                                    </p:anim>
                                    <p:anim calcmode="lin" valueType="num">
                                      <p:cBhvr additive="base">
                                        <p:cTn id="16" dur="500" fill="hold"/>
                                        <p:tgtEl>
                                          <p:spTgt spid="2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additive="base">
                                        <p:cTn id="19" dur="500" fill="hold"/>
                                        <p:tgtEl>
                                          <p:spTgt spid="27"/>
                                        </p:tgtEl>
                                        <p:attrNameLst>
                                          <p:attrName>ppt_x</p:attrName>
                                        </p:attrNameLst>
                                      </p:cBhvr>
                                      <p:tavLst>
                                        <p:tav tm="0">
                                          <p:val>
                                            <p:strVal val="#ppt_x"/>
                                          </p:val>
                                        </p:tav>
                                        <p:tav tm="100000">
                                          <p:val>
                                            <p:strVal val="#ppt_x"/>
                                          </p:val>
                                        </p:tav>
                                      </p:tavLst>
                                    </p:anim>
                                    <p:anim calcmode="lin" valueType="num">
                                      <p:cBhvr additive="base">
                                        <p:cTn id="20" dur="500" fill="hold"/>
                                        <p:tgtEl>
                                          <p:spTgt spid="2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anim calcmode="lin" valueType="num">
                                      <p:cBhvr additive="base">
                                        <p:cTn id="23" dur="500" fill="hold"/>
                                        <p:tgtEl>
                                          <p:spTgt spid="29"/>
                                        </p:tgtEl>
                                        <p:attrNameLst>
                                          <p:attrName>ppt_x</p:attrName>
                                        </p:attrNameLst>
                                      </p:cBhvr>
                                      <p:tavLst>
                                        <p:tav tm="0">
                                          <p:val>
                                            <p:strVal val="#ppt_x"/>
                                          </p:val>
                                        </p:tav>
                                        <p:tav tm="100000">
                                          <p:val>
                                            <p:strVal val="#ppt_x"/>
                                          </p:val>
                                        </p:tav>
                                      </p:tavLst>
                                    </p:anim>
                                    <p:anim calcmode="lin" valueType="num">
                                      <p:cBhvr additive="base">
                                        <p:cTn id="24" dur="500" fill="hold"/>
                                        <p:tgtEl>
                                          <p:spTgt spid="2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anim calcmode="lin" valueType="num">
                                      <p:cBhvr additive="base">
                                        <p:cTn id="27" dur="500" fill="hold"/>
                                        <p:tgtEl>
                                          <p:spTgt spid="30"/>
                                        </p:tgtEl>
                                        <p:attrNameLst>
                                          <p:attrName>ppt_x</p:attrName>
                                        </p:attrNameLst>
                                      </p:cBhvr>
                                      <p:tavLst>
                                        <p:tav tm="0">
                                          <p:val>
                                            <p:strVal val="#ppt_x"/>
                                          </p:val>
                                        </p:tav>
                                        <p:tav tm="100000">
                                          <p:val>
                                            <p:strVal val="#ppt_x"/>
                                          </p:val>
                                        </p:tav>
                                      </p:tavLst>
                                    </p:anim>
                                    <p:anim calcmode="lin" valueType="num">
                                      <p:cBhvr additive="base">
                                        <p:cTn id="28" dur="500" fill="hold"/>
                                        <p:tgtEl>
                                          <p:spTgt spid="3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anim calcmode="lin" valueType="num">
                                      <p:cBhvr additive="base">
                                        <p:cTn id="31" dur="500" fill="hold"/>
                                        <p:tgtEl>
                                          <p:spTgt spid="31"/>
                                        </p:tgtEl>
                                        <p:attrNameLst>
                                          <p:attrName>ppt_x</p:attrName>
                                        </p:attrNameLst>
                                      </p:cBhvr>
                                      <p:tavLst>
                                        <p:tav tm="0">
                                          <p:val>
                                            <p:strVal val="#ppt_x"/>
                                          </p:val>
                                        </p:tav>
                                        <p:tav tm="100000">
                                          <p:val>
                                            <p:strVal val="#ppt_x"/>
                                          </p:val>
                                        </p:tav>
                                      </p:tavLst>
                                    </p:anim>
                                    <p:anim calcmode="lin" valueType="num">
                                      <p:cBhvr additive="base">
                                        <p:cTn id="32" dur="500" fill="hold"/>
                                        <p:tgtEl>
                                          <p:spTgt spid="31"/>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anim calcmode="lin" valueType="num">
                                      <p:cBhvr additive="base">
                                        <p:cTn id="35" dur="500" fill="hold"/>
                                        <p:tgtEl>
                                          <p:spTgt spid="33"/>
                                        </p:tgtEl>
                                        <p:attrNameLst>
                                          <p:attrName>ppt_x</p:attrName>
                                        </p:attrNameLst>
                                      </p:cBhvr>
                                      <p:tavLst>
                                        <p:tav tm="0">
                                          <p:val>
                                            <p:strVal val="#ppt_x"/>
                                          </p:val>
                                        </p:tav>
                                        <p:tav tm="100000">
                                          <p:val>
                                            <p:strVal val="#ppt_x"/>
                                          </p:val>
                                        </p:tav>
                                      </p:tavLst>
                                    </p:anim>
                                    <p:anim calcmode="lin" valueType="num">
                                      <p:cBhvr additive="base">
                                        <p:cTn id="36" dur="500" fill="hold"/>
                                        <p:tgtEl>
                                          <p:spTgt spid="33"/>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anim calcmode="lin" valueType="num">
                                      <p:cBhvr additive="base">
                                        <p:cTn id="39" dur="500" fill="hold"/>
                                        <p:tgtEl>
                                          <p:spTgt spid="34"/>
                                        </p:tgtEl>
                                        <p:attrNameLst>
                                          <p:attrName>ppt_x</p:attrName>
                                        </p:attrNameLst>
                                      </p:cBhvr>
                                      <p:tavLst>
                                        <p:tav tm="0">
                                          <p:val>
                                            <p:strVal val="#ppt_x"/>
                                          </p:val>
                                        </p:tav>
                                        <p:tav tm="100000">
                                          <p:val>
                                            <p:strVal val="#ppt_x"/>
                                          </p:val>
                                        </p:tav>
                                      </p:tavLst>
                                    </p:anim>
                                    <p:anim calcmode="lin" valueType="num">
                                      <p:cBhvr additive="base">
                                        <p:cTn id="40" dur="500" fill="hold"/>
                                        <p:tgtEl>
                                          <p:spTgt spid="34"/>
                                        </p:tgtEl>
                                        <p:attrNameLst>
                                          <p:attrName>ppt_y</p:attrName>
                                        </p:attrNameLst>
                                      </p:cBhvr>
                                      <p:tavLst>
                                        <p:tav tm="0">
                                          <p:val>
                                            <p:strVal val="1+#ppt_h/2"/>
                                          </p:val>
                                        </p:tav>
                                        <p:tav tm="100000">
                                          <p:val>
                                            <p:strVal val="#ppt_y"/>
                                          </p:val>
                                        </p:tav>
                                      </p:tavLst>
                                    </p:anim>
                                  </p:childTnLst>
                                </p:cTn>
                              </p:par>
                              <p:par>
                                <p:cTn id="41" presetID="2" presetClass="entr" presetSubtype="1"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anim calcmode="lin" valueType="num">
                                      <p:cBhvr additive="base">
                                        <p:cTn id="43" dur="500" fill="hold"/>
                                        <p:tgtEl>
                                          <p:spTgt spid="28"/>
                                        </p:tgtEl>
                                        <p:attrNameLst>
                                          <p:attrName>ppt_x</p:attrName>
                                        </p:attrNameLst>
                                      </p:cBhvr>
                                      <p:tavLst>
                                        <p:tav tm="0">
                                          <p:val>
                                            <p:strVal val="#ppt_x"/>
                                          </p:val>
                                        </p:tav>
                                        <p:tav tm="100000">
                                          <p:val>
                                            <p:strVal val="#ppt_x"/>
                                          </p:val>
                                        </p:tav>
                                      </p:tavLst>
                                    </p:anim>
                                    <p:anim calcmode="lin" valueType="num">
                                      <p:cBhvr additive="base">
                                        <p:cTn id="44" dur="500" fill="hold"/>
                                        <p:tgtEl>
                                          <p:spTgt spid="28"/>
                                        </p:tgtEl>
                                        <p:attrNameLst>
                                          <p:attrName>ppt_y</p:attrName>
                                        </p:attrNameLst>
                                      </p:cBhvr>
                                      <p:tavLst>
                                        <p:tav tm="0">
                                          <p:val>
                                            <p:strVal val="0-#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43"/>
                                        </p:tgtEl>
                                        <p:attrNameLst>
                                          <p:attrName>style.visibility</p:attrName>
                                        </p:attrNameLst>
                                      </p:cBhvr>
                                      <p:to>
                                        <p:strVal val="visible"/>
                                      </p:to>
                                    </p:set>
                                    <p:anim calcmode="lin" valueType="num">
                                      <p:cBhvr additive="base">
                                        <p:cTn id="47" dur="500" fill="hold"/>
                                        <p:tgtEl>
                                          <p:spTgt spid="43"/>
                                        </p:tgtEl>
                                        <p:attrNameLst>
                                          <p:attrName>ppt_x</p:attrName>
                                        </p:attrNameLst>
                                      </p:cBhvr>
                                      <p:tavLst>
                                        <p:tav tm="0">
                                          <p:val>
                                            <p:strVal val="#ppt_x"/>
                                          </p:val>
                                        </p:tav>
                                        <p:tav tm="100000">
                                          <p:val>
                                            <p:strVal val="#ppt_x"/>
                                          </p:val>
                                        </p:tav>
                                      </p:tavLst>
                                    </p:anim>
                                    <p:anim calcmode="lin" valueType="num">
                                      <p:cBhvr additive="base">
                                        <p:cTn id="48"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3" grpId="0" animBg="1"/>
      <p:bldP spid="34" grpId="0" animBg="1"/>
      <p:bldP spid="29" grpId="0" animBg="1"/>
      <p:bldP spid="13" grpId="0"/>
      <p:bldP spid="18" grpId="0"/>
      <p:bldP spid="24" grpId="0"/>
      <p:bldP spid="30" grpId="0" animBg="1"/>
      <p:bldP spid="31" grpId="0" animBg="1"/>
      <p:bldP spid="28" grpId="0"/>
    </p:bldLst>
  </p:timing>
</p:sld>
</file>

<file path=ppt/theme/theme1.xml><?xml version="1.0" encoding="utf-8"?>
<a:theme xmlns:a="http://schemas.openxmlformats.org/drawingml/2006/main" name="Office Theme">
  <a:themeElements>
    <a:clrScheme name="Benutzerdefiniert 466">
      <a:dk1>
        <a:srgbClr val="E7E6E6"/>
      </a:dk1>
      <a:lt1>
        <a:srgbClr val="F8F8F8"/>
      </a:lt1>
      <a:dk2>
        <a:srgbClr val="44546A"/>
      </a:dk2>
      <a:lt2>
        <a:srgbClr val="E7E6E6"/>
      </a:lt2>
      <a:accent1>
        <a:srgbClr val="7AB8D8"/>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3015</TotalTime>
  <Words>724</Words>
  <Application>Microsoft Office PowerPoint</Application>
  <PresentationFormat>自定义</PresentationFormat>
  <Paragraphs>96</Paragraphs>
  <Slides>13</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13</vt:i4>
      </vt:variant>
    </vt:vector>
  </HeadingPairs>
  <TitlesOfParts>
    <vt:vector size="20" baseType="lpstr">
      <vt:lpstr>Gill Sans</vt:lpstr>
      <vt:lpstr>Arial</vt:lpstr>
      <vt:lpstr>Calibri</vt:lpstr>
      <vt:lpstr>Calibri Light</vt:lpstr>
      <vt:lpstr>Century Gothic</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Serkan Elbasan</dc:creator>
  <cp:lastModifiedBy>谭 人瑞</cp:lastModifiedBy>
  <cp:revision>1157</cp:revision>
  <dcterms:created xsi:type="dcterms:W3CDTF">2016-03-24T21:47:09Z</dcterms:created>
  <dcterms:modified xsi:type="dcterms:W3CDTF">2021-01-09T12:15:58Z</dcterms:modified>
</cp:coreProperties>
</file>