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2" r:id="rId6"/>
    <p:sldId id="263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224A0-A878-4131-98A6-7DAF10E9EDA8}" v="3" dt="2022-07-13T12:28:19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0" autoAdjust="0"/>
  </p:normalViewPr>
  <p:slideViewPr>
    <p:cSldViewPr snapToGrid="0">
      <p:cViewPr varScale="1">
        <p:scale>
          <a:sx n="182" d="100"/>
          <a:sy n="182" d="100"/>
        </p:scale>
        <p:origin x="11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ewis" userId="66f1d89555a33060" providerId="LiveId" clId="{893224A0-A878-4131-98A6-7DAF10E9EDA8}"/>
    <pc:docChg chg="undo custSel addSld delSld modSld sldOrd">
      <pc:chgData name="Matthew Lewis" userId="66f1d89555a33060" providerId="LiveId" clId="{893224A0-A878-4131-98A6-7DAF10E9EDA8}" dt="2022-07-14T08:19:18.880" v="906" actId="207"/>
      <pc:docMkLst>
        <pc:docMk/>
      </pc:docMkLst>
      <pc:sldChg chg="modSp mod">
        <pc:chgData name="Matthew Lewis" userId="66f1d89555a33060" providerId="LiveId" clId="{893224A0-A878-4131-98A6-7DAF10E9EDA8}" dt="2022-07-13T12:29:14.681" v="891" actId="20577"/>
        <pc:sldMkLst>
          <pc:docMk/>
          <pc:sldMk cId="0" sldId="258"/>
        </pc:sldMkLst>
        <pc:spChg chg="mod">
          <ac:chgData name="Matthew Lewis" userId="66f1d89555a33060" providerId="LiveId" clId="{893224A0-A878-4131-98A6-7DAF10E9EDA8}" dt="2022-07-13T12:29:14.681" v="891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 mod ord modNotesTx">
        <pc:chgData name="Matthew Lewis" userId="66f1d89555a33060" providerId="LiveId" clId="{893224A0-A878-4131-98A6-7DAF10E9EDA8}" dt="2022-07-14T08:19:18.880" v="906" actId="207"/>
        <pc:sldMkLst>
          <pc:docMk/>
          <pc:sldMk cId="0" sldId="259"/>
        </pc:sldMkLst>
        <pc:spChg chg="mod">
          <ac:chgData name="Matthew Lewis" userId="66f1d89555a33060" providerId="LiveId" clId="{893224A0-A878-4131-98A6-7DAF10E9EDA8}" dt="2022-07-13T11:55:27.401" v="43" actId="20577"/>
          <ac:spMkLst>
            <pc:docMk/>
            <pc:sldMk cId="0" sldId="259"/>
            <ac:spMk id="71" creationId="{00000000-0000-0000-0000-000000000000}"/>
          </ac:spMkLst>
        </pc:spChg>
        <pc:spChg chg="mod">
          <ac:chgData name="Matthew Lewis" userId="66f1d89555a33060" providerId="LiveId" clId="{893224A0-A878-4131-98A6-7DAF10E9EDA8}" dt="2022-07-14T08:19:18.880" v="906" actId="207"/>
          <ac:spMkLst>
            <pc:docMk/>
            <pc:sldMk cId="0" sldId="259"/>
            <ac:spMk id="72" creationId="{00000000-0000-0000-0000-000000000000}"/>
          </ac:spMkLst>
        </pc:spChg>
        <pc:grpChg chg="mod">
          <ac:chgData name="Matthew Lewis" userId="66f1d89555a33060" providerId="LiveId" clId="{893224A0-A878-4131-98A6-7DAF10E9EDA8}" dt="2022-07-14T08:09:02.248" v="898" actId="1076"/>
          <ac:grpSpMkLst>
            <pc:docMk/>
            <pc:sldMk cId="0" sldId="259"/>
            <ac:grpSpMk id="4" creationId="{A65CB986-08E1-339F-3B8E-E2ABEAA1BE22}"/>
          </ac:grpSpMkLst>
        </pc:grpChg>
        <pc:grpChg chg="mod">
          <ac:chgData name="Matthew Lewis" userId="66f1d89555a33060" providerId="LiveId" clId="{893224A0-A878-4131-98A6-7DAF10E9EDA8}" dt="2022-07-14T08:08:54.137" v="897" actId="1076"/>
          <ac:grpSpMkLst>
            <pc:docMk/>
            <pc:sldMk cId="0" sldId="259"/>
            <ac:grpSpMk id="5" creationId="{06726579-6396-2977-8F37-F364FD6C21C4}"/>
          </ac:grpSpMkLst>
        </pc:grpChg>
        <pc:grpChg chg="mod">
          <ac:chgData name="Matthew Lewis" userId="66f1d89555a33060" providerId="LiveId" clId="{893224A0-A878-4131-98A6-7DAF10E9EDA8}" dt="2022-07-14T08:10:04.788" v="900" actId="1076"/>
          <ac:grpSpMkLst>
            <pc:docMk/>
            <pc:sldMk cId="0" sldId="259"/>
            <ac:grpSpMk id="32" creationId="{10E9EB21-8EDA-912F-EC8A-AF3B7F8DC5B5}"/>
          </ac:grpSpMkLst>
        </pc:grpChg>
      </pc:sldChg>
      <pc:sldChg chg="modSp del mod">
        <pc:chgData name="Matthew Lewis" userId="66f1d89555a33060" providerId="LiveId" clId="{893224A0-A878-4131-98A6-7DAF10E9EDA8}" dt="2022-07-13T11:55:43.927" v="46" actId="2696"/>
        <pc:sldMkLst>
          <pc:docMk/>
          <pc:sldMk cId="0" sldId="260"/>
        </pc:sldMkLst>
        <pc:spChg chg="mod">
          <ac:chgData name="Matthew Lewis" userId="66f1d89555a33060" providerId="LiveId" clId="{893224A0-A878-4131-98A6-7DAF10E9EDA8}" dt="2022-07-13T11:55:34.724" v="44" actId="21"/>
          <ac:spMkLst>
            <pc:docMk/>
            <pc:sldMk cId="0" sldId="260"/>
            <ac:spMk id="78" creationId="{00000000-0000-0000-0000-000000000000}"/>
          </ac:spMkLst>
        </pc:spChg>
      </pc:sldChg>
      <pc:sldChg chg="modSp mod">
        <pc:chgData name="Matthew Lewis" userId="66f1d89555a33060" providerId="LiveId" clId="{893224A0-A878-4131-98A6-7DAF10E9EDA8}" dt="2022-07-13T11:33:22.878" v="25" actId="1076"/>
        <pc:sldMkLst>
          <pc:docMk/>
          <pc:sldMk cId="0" sldId="262"/>
        </pc:sldMkLst>
        <pc:graphicFrameChg chg="modGraphic">
          <ac:chgData name="Matthew Lewis" userId="66f1d89555a33060" providerId="LiveId" clId="{893224A0-A878-4131-98A6-7DAF10E9EDA8}" dt="2022-07-13T11:32:54.434" v="24" actId="14734"/>
          <ac:graphicFrameMkLst>
            <pc:docMk/>
            <pc:sldMk cId="0" sldId="262"/>
            <ac:graphicFrameMk id="2" creationId="{24127B30-FF39-7DCC-4C62-FD7853D1398E}"/>
          </ac:graphicFrameMkLst>
        </pc:graphicFrameChg>
        <pc:graphicFrameChg chg="mod">
          <ac:chgData name="Matthew Lewis" userId="66f1d89555a33060" providerId="LiveId" clId="{893224A0-A878-4131-98A6-7DAF10E9EDA8}" dt="2022-07-13T11:33:22.878" v="25" actId="1076"/>
          <ac:graphicFrameMkLst>
            <pc:docMk/>
            <pc:sldMk cId="0" sldId="262"/>
            <ac:graphicFrameMk id="8" creationId="{B2298B0A-8884-CFEE-B366-E0C762394723}"/>
          </ac:graphicFrameMkLst>
        </pc:graphicFrameChg>
      </pc:sldChg>
      <pc:sldChg chg="modSp mod">
        <pc:chgData name="Matthew Lewis" userId="66f1d89555a33060" providerId="LiveId" clId="{893224A0-A878-4131-98A6-7DAF10E9EDA8}" dt="2022-07-14T08:16:07.923" v="904" actId="20577"/>
        <pc:sldMkLst>
          <pc:docMk/>
          <pc:sldMk cId="0" sldId="263"/>
        </pc:sldMkLst>
        <pc:spChg chg="mod">
          <ac:chgData name="Matthew Lewis" userId="66f1d89555a33060" providerId="LiveId" clId="{893224A0-A878-4131-98A6-7DAF10E9EDA8}" dt="2022-07-14T08:16:07.923" v="904" actId="20577"/>
          <ac:spMkLst>
            <pc:docMk/>
            <pc:sldMk cId="0" sldId="263"/>
            <ac:spMk id="95" creationId="{00000000-0000-0000-0000-000000000000}"/>
          </ac:spMkLst>
        </pc:spChg>
      </pc:sldChg>
      <pc:sldChg chg="modSp mod">
        <pc:chgData name="Matthew Lewis" userId="66f1d89555a33060" providerId="LiveId" clId="{893224A0-A878-4131-98A6-7DAF10E9EDA8}" dt="2022-07-13T12:29:51.170" v="895" actId="20577"/>
        <pc:sldMkLst>
          <pc:docMk/>
          <pc:sldMk cId="3383925832" sldId="264"/>
        </pc:sldMkLst>
        <pc:spChg chg="mod">
          <ac:chgData name="Matthew Lewis" userId="66f1d89555a33060" providerId="LiveId" clId="{893224A0-A878-4131-98A6-7DAF10E9EDA8}" dt="2022-07-13T11:58:39.922" v="120" actId="6549"/>
          <ac:spMkLst>
            <pc:docMk/>
            <pc:sldMk cId="3383925832" sldId="264"/>
            <ac:spMk id="4" creationId="{E4A06C9A-299B-D72B-7E1E-DC3F3B86C0E7}"/>
          </ac:spMkLst>
        </pc:spChg>
        <pc:spChg chg="mod">
          <ac:chgData name="Matthew Lewis" userId="66f1d89555a33060" providerId="LiveId" clId="{893224A0-A878-4131-98A6-7DAF10E9EDA8}" dt="2022-07-13T12:29:51.170" v="895" actId="20577"/>
          <ac:spMkLst>
            <pc:docMk/>
            <pc:sldMk cId="3383925832" sldId="264"/>
            <ac:spMk id="5" creationId="{01ACA4A1-9F2E-BE9D-E422-E8A539EEB017}"/>
          </ac:spMkLst>
        </pc:spChg>
      </pc:sldChg>
      <pc:sldChg chg="addSp delSp modSp new mod modClrScheme chgLayout">
        <pc:chgData name="Matthew Lewis" userId="66f1d89555a33060" providerId="LiveId" clId="{893224A0-A878-4131-98A6-7DAF10E9EDA8}" dt="2022-07-13T12:14:58.981" v="179" actId="1076"/>
        <pc:sldMkLst>
          <pc:docMk/>
          <pc:sldMk cId="3395523222" sldId="265"/>
        </pc:sldMkLst>
        <pc:spChg chg="del mod ord">
          <ac:chgData name="Matthew Lewis" userId="66f1d89555a33060" providerId="LiveId" clId="{893224A0-A878-4131-98A6-7DAF10E9EDA8}" dt="2022-07-13T12:14:08.640" v="159" actId="700"/>
          <ac:spMkLst>
            <pc:docMk/>
            <pc:sldMk cId="3395523222" sldId="265"/>
            <ac:spMk id="2" creationId="{079291AE-7F1A-1F5F-187D-75665F6A58FD}"/>
          </ac:spMkLst>
        </pc:spChg>
        <pc:spChg chg="del">
          <ac:chgData name="Matthew Lewis" userId="66f1d89555a33060" providerId="LiveId" clId="{893224A0-A878-4131-98A6-7DAF10E9EDA8}" dt="2022-07-13T12:14:08.640" v="159" actId="700"/>
          <ac:spMkLst>
            <pc:docMk/>
            <pc:sldMk cId="3395523222" sldId="265"/>
            <ac:spMk id="3" creationId="{0862E0AE-BBE9-5042-A7B8-F64372A05CC1}"/>
          </ac:spMkLst>
        </pc:spChg>
        <pc:spChg chg="add del mod ord">
          <ac:chgData name="Matthew Lewis" userId="66f1d89555a33060" providerId="LiveId" clId="{893224A0-A878-4131-98A6-7DAF10E9EDA8}" dt="2022-07-13T12:14:14.614" v="160" actId="700"/>
          <ac:spMkLst>
            <pc:docMk/>
            <pc:sldMk cId="3395523222" sldId="265"/>
            <ac:spMk id="4" creationId="{85473D51-96BD-B352-ECB3-15682BBC8604}"/>
          </ac:spMkLst>
        </pc:spChg>
        <pc:spChg chg="add del mod ord">
          <ac:chgData name="Matthew Lewis" userId="66f1d89555a33060" providerId="LiveId" clId="{893224A0-A878-4131-98A6-7DAF10E9EDA8}" dt="2022-07-13T12:14:34.956" v="161" actId="700"/>
          <ac:spMkLst>
            <pc:docMk/>
            <pc:sldMk cId="3395523222" sldId="265"/>
            <ac:spMk id="5" creationId="{6FE34F45-B260-DDA8-E741-5E07AB2C2738}"/>
          </ac:spMkLst>
        </pc:spChg>
        <pc:spChg chg="add del mod ord">
          <ac:chgData name="Matthew Lewis" userId="66f1d89555a33060" providerId="LiveId" clId="{893224A0-A878-4131-98A6-7DAF10E9EDA8}" dt="2022-07-13T12:14:34.956" v="161" actId="700"/>
          <ac:spMkLst>
            <pc:docMk/>
            <pc:sldMk cId="3395523222" sldId="265"/>
            <ac:spMk id="6" creationId="{AE699E4D-ED73-494A-FE13-076F10F82C62}"/>
          </ac:spMkLst>
        </pc:spChg>
        <pc:spChg chg="add mod ord">
          <ac:chgData name="Matthew Lewis" userId="66f1d89555a33060" providerId="LiveId" clId="{893224A0-A878-4131-98A6-7DAF10E9EDA8}" dt="2022-07-13T12:14:58.981" v="179" actId="1076"/>
          <ac:spMkLst>
            <pc:docMk/>
            <pc:sldMk cId="3395523222" sldId="265"/>
            <ac:spMk id="7" creationId="{B7E63DD8-0409-E536-429C-CD6D99B85200}"/>
          </ac:spMkLst>
        </pc:spChg>
        <pc:spChg chg="add del mod ord">
          <ac:chgData name="Matthew Lewis" userId="66f1d89555a33060" providerId="LiveId" clId="{893224A0-A878-4131-98A6-7DAF10E9EDA8}" dt="2022-07-13T12:14:38.215" v="162" actId="478"/>
          <ac:spMkLst>
            <pc:docMk/>
            <pc:sldMk cId="3395523222" sldId="265"/>
            <ac:spMk id="8" creationId="{969B563A-F269-59E4-7E4F-34BBB228BE5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lew\OneDrive\00%20FINTECH\Assignments\Project-2\Data\df_random_forrest_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Random Forrest vs Naive Bayes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df_random_forrest_results!$D$21:$D$22</c:f>
              <c:strCache>
                <c:ptCount val="2"/>
                <c:pt idx="0">
                  <c:v>Random Forrest</c:v>
                </c:pt>
                <c:pt idx="1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df_random_forrest_results!$D$23:$D$31</c:f>
              <c:numCache>
                <c:formatCode>0%</c:formatCode>
                <c:ptCount val="9"/>
                <c:pt idx="0">
                  <c:v>0.87566845938592097</c:v>
                </c:pt>
                <c:pt idx="1">
                  <c:v>0.86206375789424727</c:v>
                </c:pt>
                <c:pt idx="2">
                  <c:v>0.13793624210575184</c:v>
                </c:pt>
                <c:pt idx="3">
                  <c:v>0.88927316087759456</c:v>
                </c:pt>
                <c:pt idx="4">
                  <c:v>0.11072683912240493</c:v>
                </c:pt>
                <c:pt idx="5">
                  <c:v>0.92640000000000011</c:v>
                </c:pt>
                <c:pt idx="6">
                  <c:v>0.77280000000000004</c:v>
                </c:pt>
                <c:pt idx="7">
                  <c:v>0.86120000000000008</c:v>
                </c:pt>
                <c:pt idx="8">
                  <c:v>0.88840000000000008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5-42D9-859B-BEB8AC583D59}"/>
            </c:ext>
          </c:extLst>
        </c:ser>
        <c:ser>
          <c:idx val="1"/>
          <c:order val="1"/>
          <c:tx>
            <c:strRef>
              <c:f>df_random_forrest_results!$E$21:$E$22</c:f>
              <c:strCache>
                <c:ptCount val="2"/>
                <c:pt idx="0">
                  <c:v>Random Forrest</c:v>
                </c:pt>
                <c:pt idx="1">
                  <c:v>Median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df_random_forrest_results!$E$23:$E$31</c:f>
              <c:numCache>
                <c:formatCode>0%</c:formatCode>
                <c:ptCount val="9"/>
                <c:pt idx="0">
                  <c:v>0.87544493882091201</c:v>
                </c:pt>
                <c:pt idx="1">
                  <c:v>0.85996705107083993</c:v>
                </c:pt>
                <c:pt idx="2">
                  <c:v>0.14003294892915899</c:v>
                </c:pt>
                <c:pt idx="3">
                  <c:v>0.89122807017543804</c:v>
                </c:pt>
                <c:pt idx="4">
                  <c:v>0.10877192982456099</c:v>
                </c:pt>
                <c:pt idx="5">
                  <c:v>0.94</c:v>
                </c:pt>
                <c:pt idx="6">
                  <c:v>0.78</c:v>
                </c:pt>
                <c:pt idx="7">
                  <c:v>0.86</c:v>
                </c:pt>
                <c:pt idx="8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5-42D9-859B-BEB8AC583D59}"/>
            </c:ext>
          </c:extLst>
        </c:ser>
        <c:ser>
          <c:idx val="2"/>
          <c:order val="2"/>
          <c:tx>
            <c:strRef>
              <c:f>df_random_forrest_results!$F$21:$F$22</c:f>
              <c:strCache>
                <c:ptCount val="2"/>
                <c:pt idx="0">
                  <c:v>Naïve Bayes</c:v>
                </c:pt>
                <c:pt idx="1">
                  <c:v>Mean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df_random_forrest_results!$F$23:$F$31</c:f>
              <c:numCache>
                <c:formatCode>0%</c:formatCode>
                <c:ptCount val="9"/>
                <c:pt idx="0">
                  <c:v>0.74216069032016563</c:v>
                </c:pt>
                <c:pt idx="1">
                  <c:v>0.77109148262376082</c:v>
                </c:pt>
                <c:pt idx="2">
                  <c:v>0.22890851737623844</c:v>
                </c:pt>
                <c:pt idx="3">
                  <c:v>0.71322989801657088</c:v>
                </c:pt>
                <c:pt idx="4">
                  <c:v>0.28677010198342823</c:v>
                </c:pt>
                <c:pt idx="5">
                  <c:v>0.8355999999999999</c:v>
                </c:pt>
                <c:pt idx="6">
                  <c:v>0.64560000000000006</c:v>
                </c:pt>
                <c:pt idx="7">
                  <c:v>0.77080000000000015</c:v>
                </c:pt>
                <c:pt idx="8">
                  <c:v>0.71360000000000001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E5-42D9-859B-BEB8AC583D59}"/>
            </c:ext>
          </c:extLst>
        </c:ser>
        <c:ser>
          <c:idx val="3"/>
          <c:order val="3"/>
          <c:tx>
            <c:strRef>
              <c:f>df_random_forrest_results!$G$21:$G$22</c:f>
              <c:strCache>
                <c:ptCount val="2"/>
                <c:pt idx="0">
                  <c:v>Naïve Bayes</c:v>
                </c:pt>
                <c:pt idx="1">
                  <c:v>Median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df_random_forrest_results!$C$23:$C$31</c:f>
              <c:strCache>
                <c:ptCount val="9"/>
                <c:pt idx="0">
                  <c:v>balanced_accuracy_score</c:v>
                </c:pt>
                <c:pt idx="1">
                  <c:v>True_Buys %</c:v>
                </c:pt>
                <c:pt idx="2">
                  <c:v>False_Buys %</c:v>
                </c:pt>
                <c:pt idx="3">
                  <c:v>True_Sells %</c:v>
                </c:pt>
                <c:pt idx="4">
                  <c:v>False_Sells %</c:v>
                </c:pt>
                <c:pt idx="5">
                  <c:v>Buy_Precision</c:v>
                </c:pt>
                <c:pt idx="6">
                  <c:v>Sell_Precision</c:v>
                </c:pt>
                <c:pt idx="7">
                  <c:v>Buy_Recall</c:v>
                </c:pt>
                <c:pt idx="8">
                  <c:v>Sell_Recall</c:v>
                </c:pt>
              </c:strCache>
            </c:strRef>
          </c:cat>
          <c:val>
            <c:numRef>
              <c:f>df_random_forrest_results!$G$23:$G$31</c:f>
              <c:numCache>
                <c:formatCode>0%</c:formatCode>
                <c:ptCount val="9"/>
                <c:pt idx="0">
                  <c:v>0.75045884315906497</c:v>
                </c:pt>
                <c:pt idx="1">
                  <c:v>0.77389705882352899</c:v>
                </c:pt>
                <c:pt idx="2">
                  <c:v>0.22610294117647001</c:v>
                </c:pt>
                <c:pt idx="3">
                  <c:v>0.73515981735159797</c:v>
                </c:pt>
                <c:pt idx="4">
                  <c:v>0.26484018264840098</c:v>
                </c:pt>
                <c:pt idx="5">
                  <c:v>0.85</c:v>
                </c:pt>
                <c:pt idx="6">
                  <c:v>0.65</c:v>
                </c:pt>
                <c:pt idx="7">
                  <c:v>0.77</c:v>
                </c:pt>
                <c:pt idx="8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E5-42D9-859B-BEB8AC583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0162432"/>
        <c:axId val="1650160352"/>
      </c:barChart>
      <c:catAx>
        <c:axId val="165016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60352"/>
        <c:crosses val="autoZero"/>
        <c:auto val="1"/>
        <c:lblAlgn val="ctr"/>
        <c:lblOffset val="100"/>
        <c:noMultiLvlLbl val="0"/>
      </c:catAx>
      <c:valAx>
        <c:axId val="165016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6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54257488219593"/>
          <c:y val="0.7772567783433566"/>
          <c:w val="0.56802088135583317"/>
          <c:h val="0.19829503348952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Yahoo Finance to grab daily stock metrics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Bollinger Bands and EMA Cross Strategies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Variable optimisation and negative lag</a:t>
            </a:r>
          </a:p>
          <a:p>
            <a:r>
              <a:rPr lang="en-AU" dirty="0">
                <a:solidFill>
                  <a:schemeClr val="tx1"/>
                </a:solidFill>
              </a:rPr>
              <a:t>EMA proved to have superior results</a:t>
            </a:r>
          </a:p>
          <a:p>
            <a:r>
              <a:rPr lang="en-AU" dirty="0">
                <a:solidFill>
                  <a:schemeClr val="tx1"/>
                </a:solidFill>
              </a:rPr>
              <a:t>Optimised returns used to train ML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Naive Bayes Bernoulli Classifier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Random Forrest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2A81A-CD40-895E-E230-27A935433A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501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8B5CD-264D-4A8B-3381-48812FB2AF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8190-C971-413E-26AB-7E0FD8829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F79D37-F073-BC51-53B5-464C01795F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AU" dirty="0"/>
              <a:t>EFT Algorithmic Trading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AU" dirty="0"/>
              <a:t>Matthew, Anita, Kurt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6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2A81A-CD40-895E-E230-27A935433A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2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AFF32-3CC3-206E-91F7-57F677AEB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C761E-B893-68C0-05A6-E24D6F30C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C402E-D625-218B-3750-8EC6FDFAF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878F7-CAD1-F3A0-FD15-2B3D6083EB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35A52-EB0C-CB67-19B4-5FA166E6B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0451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 bwMode="grayWhite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2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57200"/>
            <a:ext cx="8520600" cy="2339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Fintech Project 2</a:t>
            </a:r>
            <a:br>
              <a:rPr lang="en" dirty="0"/>
            </a:br>
            <a:br>
              <a:rPr lang="en" sz="2000" dirty="0"/>
            </a:br>
            <a:r>
              <a:rPr lang="en" sz="2000" dirty="0"/>
              <a:t>Analysis of supervised machine learning </a:t>
            </a:r>
            <a:br>
              <a:rPr lang="en" sz="2000" dirty="0"/>
            </a:br>
            <a:r>
              <a:rPr lang="en" sz="2000" dirty="0"/>
              <a:t>applied to algo trading on industry sector ETFs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Matthew, Kurt and Anita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July 14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b="1" dirty="0">
                <a:solidFill>
                  <a:schemeClr val="tx1"/>
                </a:solidFill>
              </a:rPr>
              <a:t>Motivation for development: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Improve on Traditional Technical Indicator Strategies buy/sell signal performance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Theory: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Technical indicators use recent historic data to predict buy/sell opportunities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As the data used is historic, the signals normally occur late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By use negative lag in post-mortem the returns can be improved (not possible in real time)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ML may be able to learn to predict these optimised signals</a:t>
            </a:r>
            <a:endParaRPr lang="en" b="1" dirty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>
                <a:solidFill>
                  <a:schemeClr val="tx1"/>
                </a:solidFill>
              </a:rPr>
              <a:t>25 US industry Sector ETFs</a:t>
            </a:r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en-AU" dirty="0">
                <a:solidFill>
                  <a:schemeClr val="tx1"/>
                </a:solidFill>
              </a:rPr>
              <a:t>'XLE', 'XLF', 'XLU', 'XLI', 'GDX', 'XLK', 'XLV', 'XLY', 'XLP', 'XLB', 'XOP', 'IYR', 'XHB', 'ITB', 'VNQ', 'GDXJ', 'IYE', 'OIH', 'XME', 'XRT', 'SMH', 'IBB', 'KBE', 'KRE', 'XTL'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b="1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Data source: Yahoo Finance 10 years to 2022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81AB4A-AE89-4E5C-FF32-F252F5F5BA6D}"/>
              </a:ext>
            </a:extLst>
          </p:cNvPr>
          <p:cNvGrpSpPr/>
          <p:nvPr/>
        </p:nvGrpSpPr>
        <p:grpSpPr>
          <a:xfrm>
            <a:off x="404981" y="1732981"/>
            <a:ext cx="1721152" cy="864323"/>
            <a:chOff x="539964" y="2647589"/>
            <a:chExt cx="1721152" cy="8643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9D14F4-E4C1-4FEA-9466-BE8707AED5DC}"/>
                </a:ext>
              </a:extLst>
            </p:cNvPr>
            <p:cNvSpPr/>
            <p:nvPr/>
          </p:nvSpPr>
          <p:spPr>
            <a:xfrm>
              <a:off x="541931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00" dirty="0"/>
                <a:t>internal_metrics_pulling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037E1A-18F6-F879-7D25-790F6512A8C0}"/>
                </a:ext>
              </a:extLst>
            </p:cNvPr>
            <p:cNvSpPr/>
            <p:nvPr/>
          </p:nvSpPr>
          <p:spPr>
            <a:xfrm>
              <a:off x="539964" y="2996216"/>
              <a:ext cx="1721152" cy="5156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API to Yahoo Finance to gather Ticker Data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CB986-08E1-339F-3B8E-E2ABEAA1BE22}"/>
              </a:ext>
            </a:extLst>
          </p:cNvPr>
          <p:cNvGrpSpPr/>
          <p:nvPr/>
        </p:nvGrpSpPr>
        <p:grpSpPr>
          <a:xfrm>
            <a:off x="3155704" y="1730776"/>
            <a:ext cx="1721152" cy="951118"/>
            <a:chOff x="2747099" y="2647589"/>
            <a:chExt cx="1721152" cy="9511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D7881-1FB1-D3F8-8465-CA036278377B}"/>
                </a:ext>
              </a:extLst>
            </p:cNvPr>
            <p:cNvSpPr/>
            <p:nvPr/>
          </p:nvSpPr>
          <p:spPr>
            <a:xfrm>
              <a:off x="2749066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feature_engineering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0975A4-891E-3485-94AF-3FA9EC914C00}"/>
                </a:ext>
              </a:extLst>
            </p:cNvPr>
            <p:cNvSpPr/>
            <p:nvPr/>
          </p:nvSpPr>
          <p:spPr>
            <a:xfrm>
              <a:off x="2747099" y="2988883"/>
              <a:ext cx="1721152" cy="6098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Using TaLib to add Stock technical indicators to use as ML Features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26579-6396-2977-8F37-F364FD6C21C4}"/>
              </a:ext>
            </a:extLst>
          </p:cNvPr>
          <p:cNvGrpSpPr/>
          <p:nvPr/>
        </p:nvGrpSpPr>
        <p:grpSpPr>
          <a:xfrm>
            <a:off x="1635154" y="3019317"/>
            <a:ext cx="1721152" cy="958451"/>
            <a:chOff x="4956201" y="2647589"/>
            <a:chExt cx="1721152" cy="9584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8647F1-C23C-4DF7-C8F0-EF05F7B3E375}"/>
                </a:ext>
              </a:extLst>
            </p:cNvPr>
            <p:cNvSpPr/>
            <p:nvPr/>
          </p:nvSpPr>
          <p:spPr>
            <a:xfrm>
              <a:off x="4958168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Returns_Optimiser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99A55C-76D4-708A-E9A6-D3B262B57166}"/>
                </a:ext>
              </a:extLst>
            </p:cNvPr>
            <p:cNvSpPr/>
            <p:nvPr/>
          </p:nvSpPr>
          <p:spPr>
            <a:xfrm>
              <a:off x="4956201" y="2996216"/>
              <a:ext cx="1721152" cy="6098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Compare and optimise EMA and BB trading strategies to produce best case buy and sell signals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605A8-BB62-C820-794B-C37DA84057FD}"/>
              </a:ext>
            </a:extLst>
          </p:cNvPr>
          <p:cNvGrpSpPr/>
          <p:nvPr/>
        </p:nvGrpSpPr>
        <p:grpSpPr>
          <a:xfrm>
            <a:off x="4747195" y="3039908"/>
            <a:ext cx="1721152" cy="1010519"/>
            <a:chOff x="7050612" y="2647589"/>
            <a:chExt cx="1721152" cy="10105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732301-A8FB-6F97-0A79-753415AAAEF5}"/>
                </a:ext>
              </a:extLst>
            </p:cNvPr>
            <p:cNvSpPr/>
            <p:nvPr/>
          </p:nvSpPr>
          <p:spPr>
            <a:xfrm>
              <a:off x="7052579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ML_model_code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F766B7-5F47-7186-E966-7E1EDFAC445C}"/>
                </a:ext>
              </a:extLst>
            </p:cNvPr>
            <p:cNvSpPr/>
            <p:nvPr/>
          </p:nvSpPr>
          <p:spPr>
            <a:xfrm>
              <a:off x="7050612" y="2996215"/>
              <a:ext cx="1721152" cy="6618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Apply ML techniques to return optimised signals</a:t>
              </a:r>
            </a:p>
            <a:p>
              <a:pPr algn="ctr"/>
              <a:r>
                <a:rPr lang="en-AU" sz="800" i="1" dirty="0">
                  <a:solidFill>
                    <a:schemeClr val="tx1"/>
                  </a:solidFill>
                </a:rPr>
                <a:t>Random Forrest and Naïve Bayes Classifiers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E9EB21-8EDA-912F-EC8A-AF3B7F8DC5B5}"/>
              </a:ext>
            </a:extLst>
          </p:cNvPr>
          <p:cNvGrpSpPr/>
          <p:nvPr/>
        </p:nvGrpSpPr>
        <p:grpSpPr>
          <a:xfrm>
            <a:off x="6211333" y="1738749"/>
            <a:ext cx="1721152" cy="863939"/>
            <a:chOff x="7050612" y="2647589"/>
            <a:chExt cx="1721152" cy="8639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2BC414-0E60-3478-CC46-986E9CC4304C}"/>
                </a:ext>
              </a:extLst>
            </p:cNvPr>
            <p:cNvSpPr/>
            <p:nvPr/>
          </p:nvSpPr>
          <p:spPr>
            <a:xfrm>
              <a:off x="7052579" y="2647589"/>
              <a:ext cx="1719185" cy="3381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100" dirty="0"/>
                <a:t>Dashboard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6B7652-54F2-277E-042A-E9308F79AC00}"/>
                </a:ext>
              </a:extLst>
            </p:cNvPr>
            <p:cNvSpPr/>
            <p:nvPr/>
          </p:nvSpPr>
          <p:spPr>
            <a:xfrm>
              <a:off x="7050612" y="2996216"/>
              <a:ext cx="1721152" cy="5153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Interoperate and display Results</a:t>
              </a:r>
            </a:p>
          </p:txBody>
        </p:sp>
      </p:grpSp>
      <p:sp>
        <p:nvSpPr>
          <p:cNvPr id="37" name="Arrow: Bent 36">
            <a:extLst>
              <a:ext uri="{FF2B5EF4-FFF2-40B4-BE49-F238E27FC236}">
                <a16:creationId xmlns:a16="http://schemas.microsoft.com/office/drawing/2014/main" id="{6FC08634-6A7F-251A-04A8-2A5B97D43468}"/>
              </a:ext>
            </a:extLst>
          </p:cNvPr>
          <p:cNvSpPr/>
          <p:nvPr/>
        </p:nvSpPr>
        <p:spPr>
          <a:xfrm rot="5400000">
            <a:off x="1993812" y="2202821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97E25F84-20BE-BEF9-8D04-00144DEB6CEA}"/>
              </a:ext>
            </a:extLst>
          </p:cNvPr>
          <p:cNvSpPr/>
          <p:nvPr/>
        </p:nvSpPr>
        <p:spPr>
          <a:xfrm rot="5400000">
            <a:off x="4753821" y="2223413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49274326-8067-9CE8-B28B-DA7E921CD69B}"/>
              </a:ext>
            </a:extLst>
          </p:cNvPr>
          <p:cNvSpPr/>
          <p:nvPr/>
        </p:nvSpPr>
        <p:spPr>
          <a:xfrm rot="5400000" flipH="1">
            <a:off x="3233271" y="2833650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76570E5E-032D-DBE3-B9A9-CE3741F162C2}"/>
              </a:ext>
            </a:extLst>
          </p:cNvPr>
          <p:cNvSpPr/>
          <p:nvPr/>
        </p:nvSpPr>
        <p:spPr>
          <a:xfrm rot="5400000" flipH="1">
            <a:off x="6356198" y="2728635"/>
            <a:ext cx="939913" cy="672073"/>
          </a:xfrm>
          <a:prstGeom prst="bentArrow">
            <a:avLst>
              <a:gd name="adj1" fmla="val 25000"/>
              <a:gd name="adj2" fmla="val 39480"/>
              <a:gd name="adj3" fmla="val 25000"/>
              <a:gd name="adj4" fmla="val 58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06C9A-299B-D72B-7E1E-DC3F3B8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CA4A1-9F2E-BE9D-E422-E8A539EE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Challenges: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Data pre-processing: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nested columns,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25 indexes to analyse,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loops to automate the process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AU" dirty="0">
              <a:solidFill>
                <a:schemeClr val="tx1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Optimisation of trading strategies: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negative lag used to significantly improved returns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1775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127B30-FF39-7DCC-4C62-FD7853D13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72448"/>
              </p:ext>
            </p:extLst>
          </p:nvPr>
        </p:nvGraphicFramePr>
        <p:xfrm>
          <a:off x="71668" y="750236"/>
          <a:ext cx="6024246" cy="1554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2454562915"/>
                    </a:ext>
                  </a:extLst>
                </a:gridCol>
                <a:gridCol w="1697641">
                  <a:extLst>
                    <a:ext uri="{9D8B030D-6E8A-4147-A177-3AD203B41FA5}">
                      <a16:colId xmlns:a16="http://schemas.microsoft.com/office/drawing/2014/main" val="2702465182"/>
                    </a:ext>
                  </a:extLst>
                </a:gridCol>
                <a:gridCol w="1447832">
                  <a:extLst>
                    <a:ext uri="{9D8B030D-6E8A-4147-A177-3AD203B41FA5}">
                      <a16:colId xmlns:a16="http://schemas.microsoft.com/office/drawing/2014/main" val="1807312901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199206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Optimised EMA</a:t>
                      </a:r>
                    </a:p>
                    <a:p>
                      <a:r>
                        <a:rPr lang="en-AU" dirty="0"/>
                        <a:t>(Training Signals)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Mean % Return </a:t>
                      </a:r>
                    </a:p>
                    <a:p>
                      <a:r>
                        <a:rPr lang="en-AU" dirty="0"/>
                        <a:t>Over 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6736%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7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% Return</a:t>
                      </a:r>
                    </a:p>
                    <a:p>
                      <a:r>
                        <a:rPr lang="en-AU" dirty="0"/>
                        <a:t>Over 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3430%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145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29BDEE-B1E8-347D-D018-9B8BABB7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36759"/>
              </p:ext>
            </p:extLst>
          </p:nvPr>
        </p:nvGraphicFramePr>
        <p:xfrm>
          <a:off x="71668" y="2350310"/>
          <a:ext cx="4905179" cy="202565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68463">
                  <a:extLst>
                    <a:ext uri="{9D8B030D-6E8A-4147-A177-3AD203B41FA5}">
                      <a16:colId xmlns:a16="http://schemas.microsoft.com/office/drawing/2014/main" val="2091166432"/>
                    </a:ext>
                  </a:extLst>
                </a:gridCol>
                <a:gridCol w="793544">
                  <a:extLst>
                    <a:ext uri="{9D8B030D-6E8A-4147-A177-3AD203B41FA5}">
                      <a16:colId xmlns:a16="http://schemas.microsoft.com/office/drawing/2014/main" val="43961327"/>
                    </a:ext>
                  </a:extLst>
                </a:gridCol>
                <a:gridCol w="824814">
                  <a:extLst>
                    <a:ext uri="{9D8B030D-6E8A-4147-A177-3AD203B41FA5}">
                      <a16:colId xmlns:a16="http://schemas.microsoft.com/office/drawing/2014/main" val="911181277"/>
                    </a:ext>
                  </a:extLst>
                </a:gridCol>
                <a:gridCol w="825992">
                  <a:extLst>
                    <a:ext uri="{9D8B030D-6E8A-4147-A177-3AD203B41FA5}">
                      <a16:colId xmlns:a16="http://schemas.microsoft.com/office/drawing/2014/main" val="2641494426"/>
                    </a:ext>
                  </a:extLst>
                </a:gridCol>
                <a:gridCol w="792366">
                  <a:extLst>
                    <a:ext uri="{9D8B030D-6E8A-4147-A177-3AD203B41FA5}">
                      <a16:colId xmlns:a16="http://schemas.microsoft.com/office/drawing/2014/main" val="238069486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Random Forrest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Naïve Bayes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377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97115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balanced_accuracy_score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3186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True_Buys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8403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False_Buys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8138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True_Sells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1008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False_Sells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6238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Buy_Precision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87420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Sell_Precision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42071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Buy_Recall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44778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Sell_Recall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74%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8842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2298B0A-8884-CFEE-B366-E0C762394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342460"/>
              </p:ext>
            </p:extLst>
          </p:nvPr>
        </p:nvGraphicFramePr>
        <p:xfrm>
          <a:off x="5137392" y="2304716"/>
          <a:ext cx="3779753" cy="281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Despite High Model Accuracy the ML Algo Trading results were poor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chemeClr val="tx1"/>
                </a:solidFill>
              </a:rPr>
              <a:t>Further works: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Investigate the cause of the poor buy / sell decisions in the 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Add additional indicators / features to assist the 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Investigate alternate ML models that may perform better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Timeframe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>
                <a:solidFill>
                  <a:schemeClr val="tx1"/>
                </a:solidFill>
              </a:rPr>
              <a:t>Fun was had by all!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E63DD8-0409-E536-429C-CD6D99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574" y="1796626"/>
            <a:ext cx="2839840" cy="572700"/>
          </a:xfrm>
        </p:spPr>
        <p:txBody>
          <a:bodyPr/>
          <a:lstStyle/>
          <a:p>
            <a:r>
              <a:rPr lang="en-AU" dirty="0"/>
              <a:t>Question Time?</a:t>
            </a:r>
          </a:p>
        </p:txBody>
      </p:sp>
    </p:spTree>
    <p:extLst>
      <p:ext uri="{BB962C8B-B14F-4D97-AF65-F5344CB8AC3E}">
        <p14:creationId xmlns:p14="http://schemas.microsoft.com/office/powerpoint/2010/main" val="3395523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514</Words>
  <Application>Microsoft Office PowerPoint</Application>
  <PresentationFormat>On-screen Show (16:9)</PresentationFormat>
  <Paragraphs>129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Fintech Project 2  Analysis of supervised machine learning  applied to algo trading on industry sector ETFs</vt:lpstr>
      <vt:lpstr>Concept</vt:lpstr>
      <vt:lpstr>Approach</vt:lpstr>
      <vt:lpstr>Challenges</vt:lpstr>
      <vt:lpstr>Results</vt:lpstr>
      <vt:lpstr>Conclusion</vt:lpstr>
      <vt:lpstr>Question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Anita Januszek</dc:creator>
  <cp:lastModifiedBy>Matthew Lewis</cp:lastModifiedBy>
  <cp:revision>10</cp:revision>
  <dcterms:modified xsi:type="dcterms:W3CDTF">2022-07-14T08:19:28Z</dcterms:modified>
</cp:coreProperties>
</file>