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79" r:id="rId25"/>
    <p:sldId id="27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93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2293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8C063-DCB8-4809-8BF8-9B307A7975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873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6611E-D404-4F3C-98C0-D8B7575AE4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1DF0A-1885-494C-AFC1-76C6D113259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35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EE5FB-263A-43A1-8323-072A9117418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936C4-EDDA-40EA-91A0-A8E46EEF8906}" type="datetimeFigureOut">
              <a:rPr lang="ru-RU" smtClean="0"/>
              <a:pPr/>
              <a:t>01.02.2024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55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EE5FB-263A-43A1-8323-072A9117418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936C4-EDDA-40EA-91A0-A8E46EEF8906}" type="datetimeFigureOut">
              <a:rPr lang="ru-RU" smtClean="0"/>
              <a:pPr/>
              <a:t>01.02.2024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2435F-F6D1-4DC4-8EC7-FA82D073CE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9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9C6F3-372C-4225-A502-E8E688085DF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1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9B37-276D-4E03-87C5-E7DEDD9C37C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3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DB9E7-F8B2-4646-BD16-8E4F5188EA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47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545B-D4FB-4BCA-874D-9EE7E55607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3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25005-DF77-4FFF-9659-BF5EE61666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8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4AF68-84D2-415C-8F37-A6D8BB3D187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6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0F2B4-B2ED-453C-95A6-192234F8BB1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62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34" charset="0"/>
              </a:defRPr>
            </a:lvl1pPr>
          </a:lstStyle>
          <a:p>
            <a:endParaRPr lang="ru-RU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D0FEE5FB-263A-43A1-8323-072A91174181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2283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fld id="{ACE936C4-EDDA-40EA-91A0-A8E46EEF8906}" type="datetimeFigureOut">
              <a:rPr lang="ru-RU" smtClean="0"/>
              <a:pPr/>
              <a:t>01.02.2024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4.bp.blogspot.com/-CkD3cLUJMik/UY9UNoxmwJI/AAAAAAAAFnU/0nTHZ1noXeU/s1600/12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4.bp.blogspot.com/-CkD3cLUJMik/UY9UNoxmwJI/AAAAAAAAFnU/0nTHZ1noXeU/s1600/12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.bp.blogspot.com/-xozEhSzozGQ/UY9Urh-16tI/AAAAAAAAFnc/JpYT7eaEgf4/s1600/13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.bp.blogspot.com/-xozEhSzozGQ/UY9Urh-16tI/AAAAAAAAFnc/JpYT7eaEgf4/s1600/13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.bp.blogspot.com/-xozEhSzozGQ/UY9Urh-16tI/AAAAAAAAFnc/JpYT7eaEgf4/s1600/13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.bp.blogspot.com/-xozEhSzozGQ/UY9Urh-16tI/AAAAAAAAFnc/JpYT7eaEgf4/s1600/13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.bp.blogspot.com/-xozEhSzozGQ/UY9Urh-16tI/AAAAAAAAFnc/JpYT7eaEgf4/s1600/13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.bp.blogspot.com/-xozEhSzozGQ/UY9Urh-16tI/AAAAAAAAFnc/JpYT7eaEgf4/s1600/13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3.bp.blogspot.com/-6Yy4R4rK0pY/UY9VRZ6NJWI/AAAAAAAAFnk/XJeyFbAWM6U/s1600/14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3.bp.blogspot.com/-Jt7nx2-X3Jo/UY9VpF9XzcI/AAAAAAAAFns/L8gG8lya3As/s1600/15.jp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4.bp.blogspot.com/-WBo5-spzNog/UY9T8csuYPI/AAAAAAAAFnM/F8vPtvtwHCk/s1600/11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4.bp.blogspot.com/-WBo5-spzNog/UY9T8csuYPI/AAAAAAAAFnM/F8vPtvtwHCk/s1600/11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4.bp.blogspot.com/-WBo5-spzNog/UY9T8csuYPI/AAAAAAAAFnM/F8vPtvtwHCk/s1600/11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4.bp.blogspot.com/-WBo5-spzNog/UY9T8csuYPI/AAAAAAAAFnM/F8vPtvtwHCk/s1600/11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4.bp.blogspot.com/-WBo5-spzNog/UY9T8csuYPI/AAAAAAAAFnM/F8vPtvtwHCk/s1600/11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4.bp.blogspot.com/-WBo5-spzNog/UY9T8csuYPI/AAAAAAAAFnM/F8vPtvtwHCk/s1600/11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4.bp.blogspot.com/-CkD3cLUJMik/UY9UNoxmwJI/AAAAAAAAFnU/0nTHZ1noXeU/s1600/12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653136"/>
            <a:ext cx="8858280" cy="1470025"/>
          </a:xfrm>
        </p:spPr>
        <p:txBody>
          <a:bodyPr>
            <a:noAutofit/>
          </a:bodyPr>
          <a:lstStyle/>
          <a:p>
            <a:r>
              <a:rPr lang="ru-RU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Конструктивные элементы деталей</a:t>
            </a:r>
            <a:endParaRPr lang="ru-RU" sz="8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857628"/>
            <a:ext cx="8242056" cy="2697163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Лыска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 плоский срез на цилиндрических, конических или сферических участках детали. Как правило, поверхность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лыски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параллельна геометрической оси детали.</a:t>
            </a:r>
          </a:p>
          <a:p>
            <a:endParaRPr lang="ru-RU" dirty="0"/>
          </a:p>
        </p:txBody>
      </p:sp>
      <p:pic>
        <p:nvPicPr>
          <p:cNvPr id="4" name="Рисунок 3" descr="http://2.bp.blogspot.com/-CJqmbIja_b8/UTTPSjUemNI/AAAAAAAAEho/PfCjLlGPkDE/s1600/%D0%9B%D1%8B%D1%81%D0%BA%D0%B0++6.jpg"/>
          <p:cNvPicPr/>
          <p:nvPr/>
        </p:nvPicPr>
        <p:blipFill>
          <a:blip r:embed="rId2"/>
          <a:srcRect l="1897" t="3232" r="3100" b="8155"/>
          <a:stretch>
            <a:fillRect/>
          </a:stretch>
        </p:blipFill>
        <p:spPr bwMode="auto">
          <a:xfrm>
            <a:off x="1187624" y="500042"/>
            <a:ext cx="6858048" cy="3357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3857628"/>
            <a:ext cx="8174712" cy="278608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 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выемка (углубление) или отверстие продолговатой формы, выполненное обычно вдоль геометрической оси детали, ограниченное с боков параллельными плоскостями. По форме и назначению они могут иметь различное конструктивное оформление.</a:t>
            </a:r>
          </a:p>
          <a:p>
            <a:endParaRPr lang="ru-RU" dirty="0"/>
          </a:p>
        </p:txBody>
      </p:sp>
      <p:pic>
        <p:nvPicPr>
          <p:cNvPr id="4" name="Рисунок 3" descr="http://4.bp.blogspot.com/-CkD3cLUJMik/UY9UNoxmwJI/AAAAAAAAFnU/0nTHZ1noXeU/s400/12.jpg">
            <a:hlinkClick r:id="rId2"/>
          </p:cNvPr>
          <p:cNvPicPr/>
          <p:nvPr/>
        </p:nvPicPr>
        <p:blipFill>
          <a:blip r:embed="rId3"/>
          <a:srcRect t="6383"/>
          <a:stretch>
            <a:fillRect/>
          </a:stretch>
        </p:blipFill>
        <p:spPr bwMode="auto">
          <a:xfrm>
            <a:off x="971600" y="548680"/>
            <a:ext cx="7344816" cy="3338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3786190"/>
            <a:ext cx="8314064" cy="28574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Заплечик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(Торец)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— поверхность, поперечная к длине или к оси детали. Чаще всего торцы — это плоские поверхности, но бывают и конические, и сферические и некоторые другие. При резком переходе от одного сечения к другому, поверхность, расположенная за элементом детали большего диаметра, принято называть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заплечиком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 descr="http://4.bp.blogspot.com/-CkD3cLUJMik/UY9UNoxmwJI/AAAAAAAAFnU/0nTHZ1noXeU/s400/12.jpg">
            <a:hlinkClick r:id="rId2"/>
          </p:cNvPr>
          <p:cNvPicPr/>
          <p:nvPr/>
        </p:nvPicPr>
        <p:blipFill>
          <a:blip r:embed="rId3"/>
          <a:srcRect t="6383"/>
          <a:stretch>
            <a:fillRect/>
          </a:stretch>
        </p:blipFill>
        <p:spPr bwMode="auto">
          <a:xfrm>
            <a:off x="1115616" y="404663"/>
            <a:ext cx="7296936" cy="337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714728"/>
            <a:ext cx="8390736" cy="31432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Галтель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криволинейная поверхность плавного перехода от одного элемента детали к другому в местах резкого изменения сечений сопряженных поверхностей одной детали. Без галтели в местах резких переходов происходит сосредоточение напряжений, приводящих во время работы детали к появлению в этом месте микротрещин, а затем к поломке деталей.</a:t>
            </a:r>
          </a:p>
          <a:p>
            <a:endParaRPr lang="ru-RU" dirty="0"/>
          </a:p>
        </p:txBody>
      </p:sp>
      <p:pic>
        <p:nvPicPr>
          <p:cNvPr id="4" name="Рисунок 3" descr="http://1.bp.blogspot.com/-xozEhSzozGQ/UY9Urh-16tI/AAAAAAAAFnc/JpYT7eaEgf4/s400/13.jpg">
            <a:hlinkClick r:id="rId2"/>
          </p:cNvPr>
          <p:cNvPicPr/>
          <p:nvPr/>
        </p:nvPicPr>
        <p:blipFill>
          <a:blip r:embed="rId3">
            <a:lum contrast="10000"/>
          </a:blip>
          <a:srcRect t="3922"/>
          <a:stretch>
            <a:fillRect/>
          </a:stretch>
        </p:blipFill>
        <p:spPr bwMode="auto">
          <a:xfrm>
            <a:off x="755576" y="404664"/>
            <a:ext cx="7602638" cy="331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857628"/>
            <a:ext cx="8463314" cy="2786082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Проточка (канавка) -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кольцевой желобок (проточка, выточка), выполненный на стержне, в отверстии по технологическим причинам: для выхода режущего инструмента или для установки уплотнений.</a:t>
            </a:r>
          </a:p>
          <a:p>
            <a:endParaRPr lang="ru-RU" dirty="0"/>
          </a:p>
        </p:txBody>
      </p:sp>
      <p:pic>
        <p:nvPicPr>
          <p:cNvPr id="4" name="Рисунок 3" descr="http://1.bp.blogspot.com/-xozEhSzozGQ/UY9Urh-16tI/AAAAAAAAFnc/JpYT7eaEgf4/s400/13.jpg">
            <a:hlinkClick r:id="rId2"/>
          </p:cNvPr>
          <p:cNvPicPr/>
          <p:nvPr/>
        </p:nvPicPr>
        <p:blipFill>
          <a:blip r:embed="rId3">
            <a:lum contrast="10000"/>
          </a:blip>
          <a:srcRect t="3922"/>
          <a:stretch>
            <a:fillRect/>
          </a:stretch>
        </p:blipFill>
        <p:spPr bwMode="auto">
          <a:xfrm>
            <a:off x="1403648" y="476672"/>
            <a:ext cx="7056784" cy="33809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3786190"/>
            <a:ext cx="8174142" cy="28575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 (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шпоночный)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выемка (углубление) или отверстие продолговатой формы, выполненное обычно вдоль геометрической оси детали, ограниченное с боков параллельными плоскостями. По форме и назначению они могут иметь различное конструктивное оформление.</a:t>
            </a:r>
          </a:p>
          <a:p>
            <a:endParaRPr lang="ru-RU" dirty="0"/>
          </a:p>
        </p:txBody>
      </p:sp>
      <p:pic>
        <p:nvPicPr>
          <p:cNvPr id="4" name="Рисунок 3" descr="http://1.bp.blogspot.com/-xozEhSzozGQ/UY9Urh-16tI/AAAAAAAAFnc/JpYT7eaEgf4/s400/13.jpg">
            <a:hlinkClick r:id="rId2"/>
          </p:cNvPr>
          <p:cNvPicPr/>
          <p:nvPr/>
        </p:nvPicPr>
        <p:blipFill>
          <a:blip r:embed="rId3">
            <a:lum contrast="10000"/>
          </a:blip>
          <a:srcRect t="3922"/>
          <a:stretch>
            <a:fillRect/>
          </a:stretch>
        </p:blipFill>
        <p:spPr bwMode="auto">
          <a:xfrm>
            <a:off x="899592" y="476672"/>
            <a:ext cx="7458622" cy="3238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3929066"/>
            <a:ext cx="8147248" cy="27146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Отверстие (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отверстие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центровое)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проход цилиндрической, конической или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 в теле детали. Отверстия бывают сквозные и глухие, гладкие и резьбовые, одинакового сечения по всей длине или ступенчатые.</a:t>
            </a:r>
          </a:p>
          <a:p>
            <a:endParaRPr lang="ru-RU" dirty="0"/>
          </a:p>
        </p:txBody>
      </p:sp>
      <p:pic>
        <p:nvPicPr>
          <p:cNvPr id="4" name="Рисунок 3" descr="http://1.bp.blogspot.com/-xozEhSzozGQ/UY9Urh-16tI/AAAAAAAAFnc/JpYT7eaEgf4/s400/13.jpg">
            <a:hlinkClick r:id="rId2"/>
          </p:cNvPr>
          <p:cNvPicPr/>
          <p:nvPr/>
        </p:nvPicPr>
        <p:blipFill>
          <a:blip r:embed="rId3">
            <a:lum contrast="10000"/>
          </a:blip>
          <a:srcRect t="3922"/>
          <a:stretch>
            <a:fillRect/>
          </a:stretch>
        </p:blipFill>
        <p:spPr bwMode="auto">
          <a:xfrm>
            <a:off x="971600" y="476672"/>
            <a:ext cx="7386614" cy="3238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3786190"/>
            <a:ext cx="7931224" cy="278608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Буртик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элемент валов, осей, фитингов, втулок и некоторых других деталей, представляющих собой кольцевой выступ. Назначение этого элемента весьма разнообразно; от усиления концевых окончаний детали до предотвращения осевого перемещения.</a:t>
            </a:r>
          </a:p>
          <a:p>
            <a:endParaRPr lang="ru-RU" dirty="0"/>
          </a:p>
        </p:txBody>
      </p:sp>
      <p:pic>
        <p:nvPicPr>
          <p:cNvPr id="4" name="Рисунок 3" descr="http://1.bp.blogspot.com/-xozEhSzozGQ/UY9Urh-16tI/AAAAAAAAFnc/JpYT7eaEgf4/s400/13.jpg">
            <a:hlinkClick r:id="rId2"/>
          </p:cNvPr>
          <p:cNvPicPr/>
          <p:nvPr/>
        </p:nvPicPr>
        <p:blipFill>
          <a:blip r:embed="rId3">
            <a:lum contrast="10000"/>
          </a:blip>
          <a:srcRect t="3922"/>
          <a:stretch>
            <a:fillRect/>
          </a:stretch>
        </p:blipFill>
        <p:spPr bwMode="auto">
          <a:xfrm>
            <a:off x="899592" y="476671"/>
            <a:ext cx="7511250" cy="3275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3929066"/>
            <a:ext cx="8147248" cy="27146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Фаска 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срезанный угол творца стержня или отверстия. Назначение фасок — обеспечение более удобного и быстрого сочленения деталей при их сборке без задира кромок, получающихся на торцах деталей при их изготовлении.</a:t>
            </a:r>
          </a:p>
          <a:p>
            <a:endParaRPr lang="ru-RU" dirty="0"/>
          </a:p>
        </p:txBody>
      </p:sp>
      <p:pic>
        <p:nvPicPr>
          <p:cNvPr id="4" name="Рисунок 3" descr="http://1.bp.blogspot.com/-xozEhSzozGQ/UY9Urh-16tI/AAAAAAAAFnc/JpYT7eaEgf4/s400/13.jpg">
            <a:hlinkClick r:id="rId2"/>
          </p:cNvPr>
          <p:cNvPicPr/>
          <p:nvPr/>
        </p:nvPicPr>
        <p:blipFill>
          <a:blip r:embed="rId3">
            <a:lum contrast="10000"/>
          </a:blip>
          <a:srcRect t="3922"/>
          <a:stretch>
            <a:fillRect/>
          </a:stretch>
        </p:blipFill>
        <p:spPr bwMode="auto">
          <a:xfrm>
            <a:off x="1187624" y="404664"/>
            <a:ext cx="7170590" cy="331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71604" y="3786190"/>
            <a:ext cx="7572396" cy="27860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Прорезь 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разновидность паза, т. е. углубление, ограниченное с боков параллельными плоскостями. Но в отличие, от шпоночного паза выполненное не вдоль, а поперек геометрической оси детали. Основное назначение прорези — фиксация детали в определенном положении.</a:t>
            </a:r>
          </a:p>
          <a:p>
            <a:endParaRPr lang="ru-RU" dirty="0"/>
          </a:p>
        </p:txBody>
      </p:sp>
      <p:pic>
        <p:nvPicPr>
          <p:cNvPr id="4" name="Рисунок 3" descr="http://3.bp.blogspot.com/-6Yy4R4rK0pY/UY9VRZ6NJWI/AAAAAAAAFnk/XJeyFbAWM6U/s400/14.jpg">
            <a:hlinkClick r:id="rId2"/>
          </p:cNvPr>
          <p:cNvPicPr/>
          <p:nvPr/>
        </p:nvPicPr>
        <p:blipFill>
          <a:blip r:embed="rId3"/>
          <a:srcRect l="1299" t="2041" r="2597" b="6122"/>
          <a:stretch>
            <a:fillRect/>
          </a:stretch>
        </p:blipFill>
        <p:spPr bwMode="auto">
          <a:xfrm>
            <a:off x="2571736" y="285728"/>
            <a:ext cx="5572164" cy="3357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85728"/>
            <a:ext cx="8027172" cy="4525963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правильного понимания конструкции детали необходимо знать назначение, и название, как всей детали, так и отдельных ее элементов.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</a:t>
            </a:r>
            <a:r>
              <a:rPr lang="ru-RU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детали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детали, имеющая определенное назначение.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cdot-nntu.ru/basebook/ng2/system/theory/tema_9/im4.gif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8015" r="48800"/>
          <a:stretch>
            <a:fillRect/>
          </a:stretch>
        </p:blipFill>
        <p:spPr bwMode="auto">
          <a:xfrm>
            <a:off x="1331640" y="3933056"/>
            <a:ext cx="621510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4572008"/>
            <a:ext cx="8097470" cy="192882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Проушина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прорезь (паз) между двумя выступами (ушками), предназначенная для шарнирного соединения двух деталей.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ttp://3.bp.blogspot.com/-Jt7nx2-X3Jo/UY9VpF9XzcI/AAAAAAAAFns/L8gG8lya3As/s400/15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48680"/>
            <a:ext cx="6286544" cy="4023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4929198"/>
            <a:ext cx="8026032" cy="1625593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небольшой выступ на поверхности детали.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:\Новая папка (16)\33092_html_9a7ef83.png"/>
          <p:cNvPicPr>
            <a:picLocks noChangeAspect="1" noChangeArrowheads="1"/>
          </p:cNvPicPr>
          <p:nvPr/>
        </p:nvPicPr>
        <p:blipFill>
          <a:blip r:embed="rId2"/>
          <a:srcRect b="15562"/>
          <a:stretch>
            <a:fillRect/>
          </a:stretch>
        </p:blipFill>
        <p:spPr bwMode="auto">
          <a:xfrm>
            <a:off x="1043608" y="548680"/>
            <a:ext cx="7365386" cy="3880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4429132"/>
            <a:ext cx="8075240" cy="1697031"/>
          </a:xfrm>
        </p:spPr>
        <p:txBody>
          <a:bodyPr>
            <a:normAutofit fontScale="925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протяженное углубление на поверхности детали различной траектории и, как правило, простого поперечного сечения.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:\Новая папка (16)\33092_html_9a7ef83.png"/>
          <p:cNvPicPr>
            <a:picLocks noChangeAspect="1" noChangeArrowheads="1"/>
          </p:cNvPicPr>
          <p:nvPr/>
        </p:nvPicPr>
        <p:blipFill>
          <a:blip r:embed="rId2"/>
          <a:srcRect b="15562"/>
          <a:stretch>
            <a:fillRect/>
          </a:stretch>
        </p:blipFill>
        <p:spPr bwMode="auto">
          <a:xfrm>
            <a:off x="1115616" y="476672"/>
            <a:ext cx="6837252" cy="363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4786322"/>
            <a:ext cx="8103844" cy="176846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Бобышка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называется выступ на поверхности литой детали, предназначенный для создания опорной плоскости под крепежные детали.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:\Новая папка (16)\33092_html_4bb3d4df.png"/>
          <p:cNvPicPr>
            <a:picLocks noChangeAspect="1" noChangeArrowheads="1"/>
          </p:cNvPicPr>
          <p:nvPr/>
        </p:nvPicPr>
        <p:blipFill>
          <a:blip r:embed="rId2"/>
          <a:srcRect b="8333"/>
          <a:stretch>
            <a:fillRect/>
          </a:stretch>
        </p:blipFill>
        <p:spPr bwMode="auto">
          <a:xfrm>
            <a:off x="971600" y="476672"/>
            <a:ext cx="7342597" cy="4190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онструктивные </a:t>
            </a:r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 на чертеже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4286256"/>
            <a:ext cx="7953454" cy="2339973"/>
          </a:xfrm>
        </p:spPr>
        <p:txBody>
          <a:bodyPr numCol="2">
            <a:normAutofit fontScale="47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фаска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шип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цилиндрическая ступень наружная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галтель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коническая ступень наружная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канавка для выхода шлифовального круга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буртик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резьба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фаска на резьбе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отверстие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проточка для выхода резца при нарезании резьбы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цапфа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паз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паз под призматическую шпонку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торец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лыска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user\Desktop\image027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340768"/>
            <a:ext cx="723974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857760"/>
            <a:ext cx="8462142" cy="1268403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Назовите конструктивные элементы деталей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://cherch.ru/images/stories/image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124744"/>
            <a:ext cx="7992888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4143380"/>
            <a:ext cx="7931224" cy="2357454"/>
          </a:xfrm>
        </p:spPr>
        <p:txBody>
          <a:bodyPr/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Ушко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(ухо)— пластинчатый элемент детали с отверстием для шарнирного соединения двух деталей.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4.bp.blogspot.com/-WBo5-spzNog/UY9T8csuYPI/AAAAAAAAFnM/F8vPtvtwHCk/s400/11.jpg">
            <a:hlinkClick r:id="rId2"/>
          </p:cNvPr>
          <p:cNvPicPr/>
          <p:nvPr/>
        </p:nvPicPr>
        <p:blipFill>
          <a:blip r:embed="rId3"/>
          <a:srcRect t="3704"/>
          <a:stretch>
            <a:fillRect/>
          </a:stretch>
        </p:blipFill>
        <p:spPr bwMode="auto">
          <a:xfrm>
            <a:off x="971600" y="476672"/>
            <a:ext cx="7344816" cy="359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4214818"/>
            <a:ext cx="7787208" cy="22860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Шлицы 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(шлиц)  — этот термин имеет два различных приложения: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шлиц - прорезь на торцах крепежных (типа винтов) и других деталей под отвертку;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4.bp.blogspot.com/-WBo5-spzNog/UY9T8csuYPI/AAAAAAAAFnM/F8vPtvtwHCk/s400/11.jpg">
            <a:hlinkClick r:id="rId2"/>
          </p:cNvPr>
          <p:cNvPicPr/>
          <p:nvPr/>
        </p:nvPicPr>
        <p:blipFill>
          <a:blip r:embed="rId3"/>
          <a:srcRect t="3704"/>
          <a:stretch>
            <a:fillRect/>
          </a:stretch>
        </p:blipFill>
        <p:spPr bwMode="auto">
          <a:xfrm>
            <a:off x="899592" y="404664"/>
            <a:ext cx="7672936" cy="3667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4071942"/>
            <a:ext cx="8534182" cy="259741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шлицы - конструктивная особенность шлицевого (зубчатого) соединения, в котором продольные и равномерно расположенные выступы и впадины, выполнены внутри и снаружи на цилиндрических или конических поверхно­стях деталей, предназначенных для взаимного зацепления в целях передачи вращательного движения.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4.bp.blogspot.com/-WBo5-spzNog/UY9T8csuYPI/AAAAAAAAFnM/F8vPtvtwHCk/s400/11.jpg">
            <a:hlinkClick r:id="rId2"/>
          </p:cNvPr>
          <p:cNvPicPr/>
          <p:nvPr/>
        </p:nvPicPr>
        <p:blipFill>
          <a:blip r:embed="rId3"/>
          <a:srcRect t="3704" b="3566"/>
          <a:stretch>
            <a:fillRect/>
          </a:stretch>
        </p:blipFill>
        <p:spPr bwMode="auto">
          <a:xfrm>
            <a:off x="827584" y="476672"/>
            <a:ext cx="7673506" cy="3452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00504"/>
            <a:ext cx="8462174" cy="28574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Торец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поверхность, поперечная к длине или к оси детали. Чаще всего торцы — это плоские поверхности, но бывают и конические, и сферические и некоторые другие. При резком переходе от одного сечения к другому, поверхность, расположенная за элементом детали большего диаметра, принято называть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заплечиком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4.bp.blogspot.com/-WBo5-spzNog/UY9T8csuYPI/AAAAAAAAFnM/F8vPtvtwHCk/s400/11.jpg">
            <a:hlinkClick r:id="rId2"/>
          </p:cNvPr>
          <p:cNvPicPr/>
          <p:nvPr/>
        </p:nvPicPr>
        <p:blipFill>
          <a:blip r:embed="rId3"/>
          <a:srcRect t="3704" b="3566"/>
          <a:stretch>
            <a:fillRect/>
          </a:stretch>
        </p:blipFill>
        <p:spPr bwMode="auto">
          <a:xfrm>
            <a:off x="611560" y="404664"/>
            <a:ext cx="7848872" cy="3524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4000504"/>
            <a:ext cx="8291264" cy="264320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Фланец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соединительная часть труб, арматуры, резервуаров, валов и др., представляющая собой обычно плоское кольцо или диск с равномерно расположенными отверстиями под болты и шпильки. Фланцы могут иметь также овальную, треугольную, прямоугольную и др. форму.</a:t>
            </a:r>
          </a:p>
          <a:p>
            <a:endParaRPr lang="ru-RU" dirty="0"/>
          </a:p>
        </p:txBody>
      </p:sp>
      <p:pic>
        <p:nvPicPr>
          <p:cNvPr id="4" name="Рисунок 3" descr="http://4.bp.blogspot.com/-WBo5-spzNog/UY9T8csuYPI/AAAAAAAAFnM/F8vPtvtwHCk/s400/11.jpg">
            <a:hlinkClick r:id="rId2"/>
          </p:cNvPr>
          <p:cNvPicPr/>
          <p:nvPr/>
        </p:nvPicPr>
        <p:blipFill>
          <a:blip r:embed="rId3"/>
          <a:srcRect t="3704" b="3566"/>
          <a:stretch>
            <a:fillRect/>
          </a:stretch>
        </p:blipFill>
        <p:spPr bwMode="auto">
          <a:xfrm>
            <a:off x="683568" y="476672"/>
            <a:ext cx="8003232" cy="3426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4000504"/>
            <a:ext cx="7960398" cy="264320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пластинчатый выступ на внутренней или, чаще, наружной поверхности литых, штампованных или сварных деталей для увеличения жесткости. Жесткость — способность конструкции сопротивляться образованию деформации (изменению формы и размеров детали под воздействием внешних сил).</a:t>
            </a:r>
          </a:p>
          <a:p>
            <a:endParaRPr lang="ru-RU" dirty="0"/>
          </a:p>
        </p:txBody>
      </p:sp>
      <p:pic>
        <p:nvPicPr>
          <p:cNvPr id="4" name="Рисунок 3" descr="http://4.bp.blogspot.com/-WBo5-spzNog/UY9T8csuYPI/AAAAAAAAFnM/F8vPtvtwHCk/s400/11.jpg">
            <a:hlinkClick r:id="rId2"/>
          </p:cNvPr>
          <p:cNvPicPr/>
          <p:nvPr/>
        </p:nvPicPr>
        <p:blipFill>
          <a:blip r:embed="rId3"/>
          <a:srcRect t="3704" b="3566"/>
          <a:stretch>
            <a:fillRect/>
          </a:stretch>
        </p:blipFill>
        <p:spPr bwMode="auto">
          <a:xfrm>
            <a:off x="755576" y="548110"/>
            <a:ext cx="7888390" cy="3452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00504"/>
            <a:ext cx="8435280" cy="264320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Отверстие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проход цилиндрической, конической или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 в теле детали. Отверстия бывают сквозные и глухие, гладкие и резьбовые, одинакового сечения по всей длине или ступенчатые.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://4.bp.blogspot.com/-CkD3cLUJMik/UY9UNoxmwJI/AAAAAAAAFnU/0nTHZ1noXeU/s400/12.jpg">
            <a:hlinkClick r:id="rId2"/>
          </p:cNvPr>
          <p:cNvPicPr/>
          <p:nvPr/>
        </p:nvPicPr>
        <p:blipFill>
          <a:blip r:embed="rId3"/>
          <a:srcRect t="6383"/>
          <a:stretch>
            <a:fillRect/>
          </a:stretch>
        </p:blipFill>
        <p:spPr bwMode="auto">
          <a:xfrm>
            <a:off x="1403648" y="508608"/>
            <a:ext cx="6696744" cy="350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1" id="{2195C1A4-669C-4DDA-A48F-12DC03571E48}" vid="{E034FDDA-9E06-4AC9-9EFE-24520EA7BE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</Template>
  <TotalTime>290</TotalTime>
  <Words>216</Words>
  <Application>Microsoft Office PowerPoint</Application>
  <PresentationFormat>Экран (4:3)</PresentationFormat>
  <Paragraphs>43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Times New Roman</vt:lpstr>
      <vt:lpstr>Wingdings</vt:lpstr>
      <vt:lpstr>11</vt:lpstr>
      <vt:lpstr>Конструктивные элементы деталей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Конструктивные элементы  на чертеже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Конструктивные элементы деталей</dc:title>
  <dc:creator>user</dc:creator>
  <cp:lastModifiedBy>Мария Игоревна Синицина</cp:lastModifiedBy>
  <cp:revision>21</cp:revision>
  <dcterms:created xsi:type="dcterms:W3CDTF">2016-02-09T18:18:59Z</dcterms:created>
  <dcterms:modified xsi:type="dcterms:W3CDTF">2024-02-01T07:36:06Z</dcterms:modified>
</cp:coreProperties>
</file>