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4"/>
  </p:notesMasterIdLst>
  <p:sldIdLst>
    <p:sldId id="1300" r:id="rId5"/>
    <p:sldId id="1291" r:id="rId6"/>
    <p:sldId id="1301" r:id="rId7"/>
    <p:sldId id="1302" r:id="rId8"/>
    <p:sldId id="1303" r:id="rId9"/>
    <p:sldId id="1295" r:id="rId10"/>
    <p:sldId id="1304" r:id="rId11"/>
    <p:sldId id="1296" r:id="rId12"/>
    <p:sldId id="1250"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5882" autoAdjust="0"/>
  </p:normalViewPr>
  <p:slideViewPr>
    <p:cSldViewPr snapToGrid="0">
      <p:cViewPr>
        <p:scale>
          <a:sx n="75" d="100"/>
          <a:sy n="75" d="100"/>
        </p:scale>
        <p:origin x="-1104" y="-138"/>
      </p:cViewPr>
      <p:guideLst>
        <p:guide orient="horz" pos="792"/>
        <p:guide orient="horz" pos="1080"/>
        <p:guide pos="192"/>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xmlns="" val="3619783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21108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2001658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32113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74812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2403845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xmlns="" val="25442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xmlns="" val="277187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5">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xmlns=""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xmlns=""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xmlns="" id="{16A7B69A-9B14-87FE-841D-37F0A91D141D}"/>
              </a:ext>
            </a:extLst>
          </p:cNvPr>
          <p:cNvPicPr>
            <a:picLocks noChangeAspect="1"/>
          </p:cNvPicPr>
          <p:nvPr userDrawn="1"/>
        </p:nvPicPr>
        <p:blipFill rotWithShape="1">
          <a:blip r:embed="rId6">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xmlns=""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701" r:id="rId1"/>
    <p:sldLayoutId id="2147483714" r:id="rId2"/>
    <p:sldLayoutId id="214748372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mdpi.com/2514136"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link.springer.com/chapter/10.1007/978-3-030-44041-1_47" TargetMode="External"/><Relationship Id="rId5" Type="http://schemas.openxmlformats.org/officeDocument/2006/relationships/hyperlink" Target="https://link.springer.com/article/10.1007/springerID" TargetMode="External"/><Relationship Id="rId4" Type="http://schemas.openxmlformats.org/officeDocument/2006/relationships/hyperlink" Target="https://www.mdpi.com/2076-2615/13/20/3168"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xmlns="" id="{02540B31-8123-24C6-B0F3-4444B51E9487}"/>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xmlns="" id="{BB9AA95F-56F4-3F03-5804-8F7C6AFCE0BB}"/>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xmlns="" id="{E395316D-1E70-9E4D-C82D-DC6493EC4CED}"/>
              </a:ext>
            </a:extLst>
          </p:cNvPr>
          <p:cNvSpPr txBox="1"/>
          <p:nvPr/>
        </p:nvSpPr>
        <p:spPr>
          <a:xfrm>
            <a:off x="6359008" y="3429000"/>
            <a:ext cx="4663439" cy="1323439"/>
          </a:xfrm>
          <a:prstGeom prst="rect">
            <a:avLst/>
          </a:prstGeom>
          <a:noFill/>
        </p:spPr>
        <p:txBody>
          <a:bodyPr wrap="square" rtlCol="0">
            <a:spAutoFit/>
          </a:bodyPr>
          <a:lstStyle/>
          <a:p>
            <a:pPr algn="r"/>
            <a:r>
              <a:rPr lang="en-US" sz="4000" b="1" dirty="0" smtClean="0">
                <a:solidFill>
                  <a:schemeClr val="bg1"/>
                </a:solidFill>
                <a:latin typeface="Arial" panose="020B0604020202020204" pitchFamily="34" charset="0"/>
                <a:cs typeface="Arial" panose="020B0604020202020204" pitchFamily="34" charset="0"/>
              </a:rPr>
              <a:t>Animal Species Detection</a:t>
            </a:r>
            <a:endParaRPr lang="en-US" sz="4000" b="1" dirty="0">
              <a:solidFill>
                <a:schemeClr val="bg1"/>
              </a:solidFill>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xmlns="" id="{A8D97332-B949-6172-80A0-C0B4B4FB67E8}"/>
              </a:ext>
            </a:extLst>
          </p:cNvPr>
          <p:cNvGrpSpPr/>
          <p:nvPr/>
        </p:nvGrpSpPr>
        <p:grpSpPr>
          <a:xfrm>
            <a:off x="6096000" y="707886"/>
            <a:ext cx="4218482" cy="664378"/>
            <a:chOff x="2375536" y="1112060"/>
            <a:chExt cx="5261230" cy="828603"/>
          </a:xfrm>
        </p:grpSpPr>
        <p:pic>
          <p:nvPicPr>
            <p:cNvPr id="19" name="Picture 18" descr="A close up of a logo&#10;&#10;Description automatically generated">
              <a:extLst>
                <a:ext uri="{FF2B5EF4-FFF2-40B4-BE49-F238E27FC236}">
                  <a16:creationId xmlns:a16="http://schemas.microsoft.com/office/drawing/2014/main" xmlns="" id="{2A27540A-9E08-71C9-C49B-6AA04DE6EB1C}"/>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061375" y="1270168"/>
              <a:ext cx="1575391" cy="512386"/>
            </a:xfrm>
            <a:prstGeom prst="rect">
              <a:avLst/>
            </a:prstGeom>
          </p:spPr>
        </p:pic>
        <p:pic>
          <p:nvPicPr>
            <p:cNvPr id="21" name="Picture 20" descr="A yellow and red shell logo&#10;&#10;Description automatically generated">
              <a:extLst>
                <a:ext uri="{FF2B5EF4-FFF2-40B4-BE49-F238E27FC236}">
                  <a16:creationId xmlns:a16="http://schemas.microsoft.com/office/drawing/2014/main" xmlns="" id="{EEE6DDB2-51A4-6779-CC14-E1171B3CDF64}"/>
                </a:ext>
              </a:extLst>
            </p:cNvPr>
            <p:cNvPicPr>
              <a:picLocks noChangeAspect="1"/>
            </p:cNvPicPr>
            <p:nvPr/>
          </p:nvPicPr>
          <p:blipFill>
            <a:blip r:embed="rId5"/>
            <a:stretch>
              <a:fillRect/>
            </a:stretch>
          </p:blipFill>
          <p:spPr>
            <a:xfrm>
              <a:off x="2375536" y="1112060"/>
              <a:ext cx="985475" cy="828603"/>
            </a:xfrm>
            <a:prstGeom prst="rect">
              <a:avLst/>
            </a:prstGeom>
          </p:spPr>
        </p:pic>
      </p:grpSp>
      <p:sp>
        <p:nvSpPr>
          <p:cNvPr id="2" name="TextBox 1">
            <a:extLst>
              <a:ext uri="{FF2B5EF4-FFF2-40B4-BE49-F238E27FC236}">
                <a16:creationId xmlns:a16="http://schemas.microsoft.com/office/drawing/2014/main" xmlns="" id="{938525A2-49D0-AAD6-F4EE-F488AD21601D}"/>
              </a:ext>
            </a:extLst>
          </p:cNvPr>
          <p:cNvSpPr txBox="1"/>
          <p:nvPr/>
        </p:nvSpPr>
        <p:spPr>
          <a:xfrm>
            <a:off x="5860281" y="4880033"/>
            <a:ext cx="5394425" cy="666977"/>
          </a:xfrm>
          <a:prstGeom prst="rect">
            <a:avLst/>
          </a:prstGeom>
          <a:noFill/>
        </p:spPr>
        <p:txBody>
          <a:bodyPr wrap="none" rtlCol="0">
            <a:spAutoFit/>
          </a:bodyPr>
          <a:lstStyle/>
          <a:p>
            <a:r>
              <a:rPr lang="en-US" dirty="0">
                <a:solidFill>
                  <a:schemeClr val="bg1"/>
                </a:solidFill>
              </a:rPr>
              <a:t>College </a:t>
            </a:r>
            <a:r>
              <a:rPr lang="en-US" dirty="0" smtClean="0">
                <a:solidFill>
                  <a:schemeClr val="bg1"/>
                </a:solidFill>
              </a:rPr>
              <a:t>Name: </a:t>
            </a:r>
            <a:r>
              <a:rPr lang="en-US" dirty="0" err="1" smtClean="0">
                <a:solidFill>
                  <a:schemeClr val="bg1"/>
                </a:solidFill>
              </a:rPr>
              <a:t>Brindavan</a:t>
            </a:r>
            <a:r>
              <a:rPr lang="en-US" dirty="0" smtClean="0">
                <a:solidFill>
                  <a:schemeClr val="bg1"/>
                </a:solidFill>
              </a:rPr>
              <a:t> College of Engineering</a:t>
            </a:r>
            <a:endParaRPr lang="en-US" dirty="0">
              <a:solidFill>
                <a:schemeClr val="bg1"/>
              </a:solidFill>
            </a:endParaRPr>
          </a:p>
          <a:p>
            <a:r>
              <a:rPr lang="en-US" dirty="0">
                <a:solidFill>
                  <a:schemeClr val="bg1"/>
                </a:solidFill>
              </a:rPr>
              <a:t>Student </a:t>
            </a:r>
            <a:r>
              <a:rPr lang="en-US" dirty="0" smtClean="0">
                <a:solidFill>
                  <a:schemeClr val="bg1"/>
                </a:solidFill>
              </a:rPr>
              <a:t> Name: TRUPTHI B M</a:t>
            </a:r>
            <a:endParaRPr lang="en-IN" dirty="0">
              <a:solidFill>
                <a:schemeClr val="bg1"/>
              </a:solidFill>
            </a:endParaRPr>
          </a:p>
        </p:txBody>
      </p:sp>
    </p:spTree>
    <p:extLst>
      <p:ext uri="{BB962C8B-B14F-4D97-AF65-F5344CB8AC3E}">
        <p14:creationId xmlns:p14="http://schemas.microsoft.com/office/powerpoint/2010/main" xmlns="" val="20009507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xmlns="" id="{091B843F-6928-3290-2287-5FA1F531B685}"/>
              </a:ext>
            </a:extLst>
          </p:cNvPr>
          <p:cNvSpPr txBox="1"/>
          <p:nvPr/>
        </p:nvSpPr>
        <p:spPr>
          <a:xfrm>
            <a:off x="210314" y="1451569"/>
            <a:ext cx="10435915" cy="4657685"/>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1800" b="1" dirty="0">
                <a:latin typeface="+mn-lt"/>
              </a:rPr>
              <a:t>Brief Overview:</a:t>
            </a:r>
          </a:p>
          <a:p>
            <a:pPr marL="231642" indent="-231642">
              <a:spcAft>
                <a:spcPts val="800"/>
              </a:spcAft>
            </a:pPr>
            <a:r>
              <a:rPr lang="en-US" sz="1800" dirty="0" smtClean="0"/>
              <a:t>    In </a:t>
            </a:r>
            <a:r>
              <a:rPr lang="en-US" sz="1800" dirty="0" smtClean="0"/>
              <a:t>recent years, biodiversity has faced significant threats due to habitat loss, climate change, and poaching. Accurate identification and monitoring of animal species are crucial for conservation efforts, ecological research, and effective management of wildlife populations. Traditional methods of species detection, such as field surveys and manual identification, are often time-consuming, labor-intensive, and subject to human error. The advent of advanced technologies, including machine learning and computer vision, presents an opportunity to enhance species detection and monitoring.</a:t>
            </a:r>
            <a:endParaRPr lang="en-US" sz="1800" dirty="0">
              <a:latin typeface="+mn-lt"/>
            </a:endParaRPr>
          </a:p>
          <a:p>
            <a:pPr marL="231642" indent="-231642">
              <a:spcAft>
                <a:spcPts val="800"/>
              </a:spcAft>
            </a:pPr>
            <a:endParaRPr lang="en-US" sz="1800" dirty="0">
              <a:latin typeface="+mn-lt"/>
            </a:endParaRPr>
          </a:p>
          <a:p>
            <a:pPr marL="231642" indent="-231642">
              <a:spcAft>
                <a:spcPts val="800"/>
              </a:spcAft>
              <a:buFont typeface="Arial" pitchFamily="34" charset="0"/>
              <a:buChar char="•"/>
            </a:pPr>
            <a:r>
              <a:rPr lang="en-US" sz="1800" b="1" dirty="0" smtClean="0">
                <a:latin typeface="+mn-lt"/>
              </a:rPr>
              <a:t>Key </a:t>
            </a:r>
            <a:r>
              <a:rPr lang="en-US" sz="1800" b="1" dirty="0">
                <a:latin typeface="+mn-lt"/>
              </a:rPr>
              <a:t>Objectives</a:t>
            </a:r>
            <a:r>
              <a:rPr lang="en-US" sz="1800" b="1" dirty="0" smtClean="0">
                <a:latin typeface="+mn-lt"/>
              </a:rPr>
              <a:t>: </a:t>
            </a:r>
            <a:r>
              <a:rPr lang="en-US" sz="1800" dirty="0">
                <a:latin typeface="+mn-lt"/>
              </a:rPr>
              <a:t/>
            </a:r>
            <a:br>
              <a:rPr lang="en-US" sz="1800" dirty="0">
                <a:latin typeface="+mn-lt"/>
              </a:rPr>
            </a:br>
            <a:r>
              <a:rPr lang="en-US" sz="1800" dirty="0" smtClean="0"/>
              <a:t>The primary objective of this case study is to develop an automated system capable of detecting and identifying various animal species using image and audio data collected from diverse environments. This system should improve the accuracy and efficiency of species identification, facilitating better conservation strategies and enhancing our understanding of wildlife dynamics.</a:t>
            </a:r>
          </a:p>
          <a:p>
            <a:pPr marL="231642" indent="-231642">
              <a:spcAft>
                <a:spcPts val="800"/>
              </a:spcAft>
              <a:buFont typeface="Arial" pitchFamily="34" charset="0"/>
              <a:buChar char="•"/>
            </a:pPr>
            <a:endParaRPr lang="en-US" sz="1800" dirty="0">
              <a:latin typeface="+mn-lt"/>
            </a:endParaRPr>
          </a:p>
        </p:txBody>
      </p:sp>
      <p:sp>
        <p:nvSpPr>
          <p:cNvPr id="2" name="TextBox 1">
            <a:extLst>
              <a:ext uri="{FF2B5EF4-FFF2-40B4-BE49-F238E27FC236}">
                <a16:creationId xmlns:a16="http://schemas.microsoft.com/office/drawing/2014/main" xmlns=""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Problem Statement</a:t>
            </a:r>
            <a:endParaRPr lang="en-IN" sz="2000" dirty="0">
              <a:solidFill>
                <a:srgbClr val="213163"/>
              </a:solidFill>
            </a:endParaRPr>
          </a:p>
        </p:txBody>
      </p:sp>
      <p:sp>
        <p:nvSpPr>
          <p:cNvPr id="6" name="TextBox 5">
            <a:extLst>
              <a:ext uri="{FF2B5EF4-FFF2-40B4-BE49-F238E27FC236}">
                <a16:creationId xmlns:a16="http://schemas.microsoft.com/office/drawing/2014/main" xmlns=""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xmlns=""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xmlns=""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xmlns=""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746043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xmlns="" id="{091B843F-6928-3290-2287-5FA1F531B685}"/>
              </a:ext>
            </a:extLst>
          </p:cNvPr>
          <p:cNvSpPr txBox="1"/>
          <p:nvPr/>
        </p:nvSpPr>
        <p:spPr>
          <a:xfrm>
            <a:off x="210314" y="1451569"/>
            <a:ext cx="11308586" cy="5560497"/>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1800" b="1" dirty="0">
                <a:latin typeface="+mn-lt"/>
              </a:rPr>
              <a:t>Dataset Description</a:t>
            </a:r>
            <a:r>
              <a:rPr lang="en-US" sz="1800" b="1" dirty="0" smtClean="0">
                <a:latin typeface="+mn-lt"/>
              </a:rPr>
              <a:t>:</a:t>
            </a:r>
          </a:p>
          <a:p>
            <a:r>
              <a:rPr lang="en-US" sz="1800" dirty="0" smtClean="0"/>
              <a:t>Several datasets are used for animal species detection research</a:t>
            </a:r>
            <a:r>
              <a:rPr lang="en-US" sz="1800" dirty="0" smtClean="0"/>
              <a:t>:</a:t>
            </a:r>
          </a:p>
          <a:p>
            <a:endParaRPr lang="en-US" sz="1800" dirty="0" smtClean="0"/>
          </a:p>
          <a:p>
            <a:r>
              <a:rPr lang="en-US" sz="1800" b="1" dirty="0" smtClean="0"/>
              <a:t>Caltech Camera Traps (CCT)</a:t>
            </a:r>
            <a:r>
              <a:rPr lang="en-US" sz="1800" dirty="0" smtClean="0"/>
              <a:t>: Contains over 243,000 images of 140 species captured via motion-triggered cameras, with labeled bounding boxes. It’s used for biodiversity monitoring and multi-species detection in the wild.</a:t>
            </a:r>
          </a:p>
          <a:p>
            <a:r>
              <a:rPr lang="en-US" sz="1800" b="1" dirty="0" smtClean="0"/>
              <a:t>Snapshot Serengeti</a:t>
            </a:r>
            <a:r>
              <a:rPr lang="en-US" sz="1800" dirty="0" smtClean="0"/>
              <a:t>: Over 3.2 million images from camera traps in Serengeti National Park. It includes a wide range of species, like lions and giraffes, in varying environmental conditions, useful for studying wildlife behavior.</a:t>
            </a:r>
          </a:p>
          <a:p>
            <a:r>
              <a:rPr lang="en-US" sz="1800" b="1" dirty="0" err="1" smtClean="0"/>
              <a:t>iNaturalist</a:t>
            </a:r>
            <a:r>
              <a:rPr lang="en-US" sz="1800" dirty="0" smtClean="0"/>
              <a:t>: With over 859,000 images of 5,000 species, it is contributed by citizen scientists. This dataset focuses on both common and rare species across diverse environments for species identification challenges.</a:t>
            </a:r>
          </a:p>
          <a:p>
            <a:r>
              <a:rPr lang="en-US" sz="1800" b="1" dirty="0" smtClean="0"/>
              <a:t>COCO-Animals</a:t>
            </a:r>
            <a:r>
              <a:rPr lang="en-US" sz="1800" dirty="0" smtClean="0"/>
              <a:t>: A subset of the COCO dataset, this collection includes thousands of animal images in complex environments, aiding in object detection tasks involving animals</a:t>
            </a:r>
            <a:r>
              <a:rPr lang="en-US" sz="1800" dirty="0" smtClean="0"/>
              <a:t>.</a:t>
            </a:r>
          </a:p>
          <a:p>
            <a:endParaRPr lang="en-US" sz="1800" dirty="0" smtClean="0"/>
          </a:p>
          <a:p>
            <a:r>
              <a:rPr lang="en-US" sz="1800" dirty="0" smtClean="0"/>
              <a:t>These datasets provide valuable resources for training machine learning models in species detection and conservation efforts.</a:t>
            </a:r>
          </a:p>
          <a:p>
            <a:pPr fontAlgn="base"/>
            <a:endParaRPr lang="en-US" sz="1800" dirty="0" smtClean="0"/>
          </a:p>
          <a:p>
            <a:pPr marL="231642" indent="-231642">
              <a:spcAft>
                <a:spcPts val="800"/>
              </a:spcAft>
            </a:pPr>
            <a:endParaRPr lang="en-US" sz="1800" dirty="0">
              <a:latin typeface="+mn-lt"/>
            </a:endParaRPr>
          </a:p>
          <a:p>
            <a:pPr marL="231642" indent="-231642">
              <a:spcAft>
                <a:spcPts val="800"/>
              </a:spcAft>
            </a:pPr>
            <a:endParaRPr lang="en-US" sz="1800" dirty="0">
              <a:latin typeface="+mn-lt"/>
            </a:endParaRPr>
          </a:p>
        </p:txBody>
      </p:sp>
      <p:sp>
        <p:nvSpPr>
          <p:cNvPr id="2" name="TextBox 1">
            <a:extLst>
              <a:ext uri="{FF2B5EF4-FFF2-40B4-BE49-F238E27FC236}">
                <a16:creationId xmlns:a16="http://schemas.microsoft.com/office/drawing/2014/main" xmlns=""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Dataset Overview(Optional)</a:t>
            </a:r>
            <a:endParaRPr lang="en-IN" sz="2000" dirty="0">
              <a:solidFill>
                <a:srgbClr val="213163"/>
              </a:solidFill>
            </a:endParaRPr>
          </a:p>
        </p:txBody>
      </p:sp>
      <p:sp>
        <p:nvSpPr>
          <p:cNvPr id="6" name="TextBox 5">
            <a:extLst>
              <a:ext uri="{FF2B5EF4-FFF2-40B4-BE49-F238E27FC236}">
                <a16:creationId xmlns:a16="http://schemas.microsoft.com/office/drawing/2014/main" xmlns=""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xmlns=""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xmlns=""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xmlns=""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0662887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xmlns="" id="{091B843F-6928-3290-2287-5FA1F531B685}"/>
              </a:ext>
            </a:extLst>
          </p:cNvPr>
          <p:cNvSpPr txBox="1"/>
          <p:nvPr/>
        </p:nvSpPr>
        <p:spPr>
          <a:xfrm>
            <a:off x="210314" y="1285103"/>
            <a:ext cx="10960194" cy="5683607"/>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1800" b="1" dirty="0">
                <a:latin typeface="+mn-lt"/>
              </a:rPr>
              <a:t>Approach:</a:t>
            </a:r>
          </a:p>
          <a:p>
            <a:pPr marL="231642" indent="-231642">
              <a:spcAft>
                <a:spcPts val="800"/>
              </a:spcAft>
            </a:pPr>
            <a:r>
              <a:rPr lang="en-US" sz="1800" b="1" dirty="0" smtClean="0"/>
              <a:t>    Define </a:t>
            </a:r>
            <a:r>
              <a:rPr lang="en-US" sz="1800" b="1" dirty="0" smtClean="0"/>
              <a:t>Objectives</a:t>
            </a:r>
            <a:r>
              <a:rPr lang="en-US" sz="1800" dirty="0" smtClean="0"/>
              <a:t>: Set clear goals for species identification</a:t>
            </a:r>
            <a:r>
              <a:rPr lang="en-US" sz="1800" dirty="0" smtClean="0"/>
              <a:t>.</a:t>
            </a:r>
          </a:p>
          <a:p>
            <a:pPr marL="231642" indent="-231642">
              <a:spcAft>
                <a:spcPts val="800"/>
              </a:spcAft>
            </a:pPr>
            <a:r>
              <a:rPr lang="en-US" sz="1800" b="1" dirty="0" smtClean="0"/>
              <a:t> </a:t>
            </a:r>
            <a:r>
              <a:rPr lang="en-US" sz="1800" b="1" dirty="0" smtClean="0"/>
              <a:t>   Data </a:t>
            </a:r>
            <a:r>
              <a:rPr lang="en-US" sz="1800" b="1" dirty="0" smtClean="0"/>
              <a:t>Collection</a:t>
            </a:r>
            <a:r>
              <a:rPr lang="en-US" sz="1800" dirty="0" smtClean="0"/>
              <a:t>: Gather images and audio recordings from various sources</a:t>
            </a:r>
            <a:r>
              <a:rPr lang="en-US" sz="1800" dirty="0" smtClean="0"/>
              <a:t>.</a:t>
            </a:r>
          </a:p>
          <a:p>
            <a:pPr marL="231642" indent="-231642">
              <a:spcAft>
                <a:spcPts val="800"/>
              </a:spcAft>
            </a:pPr>
            <a:r>
              <a:rPr lang="en-US" sz="1800" b="1" dirty="0" smtClean="0"/>
              <a:t> </a:t>
            </a:r>
            <a:r>
              <a:rPr lang="en-US" sz="1800" b="1" dirty="0" smtClean="0"/>
              <a:t>   Data </a:t>
            </a:r>
            <a:r>
              <a:rPr lang="en-US" sz="1800" b="1" dirty="0" smtClean="0"/>
              <a:t>Preprocessing</a:t>
            </a:r>
            <a:r>
              <a:rPr lang="en-US" sz="1800" dirty="0" smtClean="0"/>
              <a:t>: Clean and augment the datasets for analysis</a:t>
            </a:r>
            <a:r>
              <a:rPr lang="en-US" sz="1800" dirty="0" smtClean="0"/>
              <a:t>.</a:t>
            </a:r>
          </a:p>
          <a:p>
            <a:pPr marL="231642" indent="-231642">
              <a:spcAft>
                <a:spcPts val="800"/>
              </a:spcAft>
            </a:pPr>
            <a:r>
              <a:rPr lang="en-US" sz="1800" b="1" dirty="0" smtClean="0"/>
              <a:t> </a:t>
            </a:r>
            <a:r>
              <a:rPr lang="en-US" sz="1800" b="1" dirty="0" smtClean="0"/>
              <a:t>   Model </a:t>
            </a:r>
            <a:r>
              <a:rPr lang="en-US" sz="1800" b="1" dirty="0" smtClean="0"/>
              <a:t>Selection</a:t>
            </a:r>
            <a:r>
              <a:rPr lang="en-US" sz="1800" dirty="0" smtClean="0"/>
              <a:t>: Choose and design machine learning algorithms (e.g., CNNs for images</a:t>
            </a:r>
            <a:r>
              <a:rPr lang="en-US" sz="1800" dirty="0" smtClean="0"/>
              <a:t>).</a:t>
            </a:r>
          </a:p>
          <a:p>
            <a:pPr marL="231642" indent="-231642">
              <a:spcAft>
                <a:spcPts val="800"/>
              </a:spcAft>
            </a:pPr>
            <a:r>
              <a:rPr lang="en-US" sz="1800" b="1" dirty="0" smtClean="0"/>
              <a:t> </a:t>
            </a:r>
            <a:r>
              <a:rPr lang="en-US" sz="1800" b="1" dirty="0" smtClean="0"/>
              <a:t>   Model </a:t>
            </a:r>
            <a:r>
              <a:rPr lang="en-US" sz="1800" b="1" dirty="0" smtClean="0"/>
              <a:t>Training</a:t>
            </a:r>
            <a:r>
              <a:rPr lang="en-US" sz="1800" dirty="0" smtClean="0"/>
              <a:t>: Train the model using training, validation, and test sets</a:t>
            </a:r>
            <a:r>
              <a:rPr lang="en-US" sz="1800" dirty="0" smtClean="0"/>
              <a:t>.</a:t>
            </a:r>
          </a:p>
          <a:p>
            <a:pPr marL="231642" indent="-231642">
              <a:spcAft>
                <a:spcPts val="800"/>
              </a:spcAft>
            </a:pPr>
            <a:r>
              <a:rPr lang="en-US" sz="1800" b="1" dirty="0" smtClean="0"/>
              <a:t> </a:t>
            </a:r>
            <a:r>
              <a:rPr lang="en-US" sz="1800" b="1" dirty="0" smtClean="0"/>
              <a:t>   Performance </a:t>
            </a:r>
            <a:r>
              <a:rPr lang="en-US" sz="1800" b="1" dirty="0" smtClean="0"/>
              <a:t>Evaluation</a:t>
            </a:r>
            <a:r>
              <a:rPr lang="en-US" sz="1800" dirty="0" smtClean="0"/>
              <a:t>: Assess accuracy using metrics like precision and recall</a:t>
            </a:r>
            <a:r>
              <a:rPr lang="en-US" sz="1800" dirty="0" smtClean="0"/>
              <a:t>.</a:t>
            </a:r>
          </a:p>
          <a:p>
            <a:pPr marL="231642" indent="-231642">
              <a:spcAft>
                <a:spcPts val="800"/>
              </a:spcAft>
            </a:pPr>
            <a:r>
              <a:rPr lang="en-US" sz="1800" b="1" dirty="0" smtClean="0"/>
              <a:t> </a:t>
            </a:r>
            <a:r>
              <a:rPr lang="en-US" sz="1800" b="1" dirty="0" smtClean="0"/>
              <a:t>   Model </a:t>
            </a:r>
            <a:r>
              <a:rPr lang="en-US" sz="1800" b="1" dirty="0" smtClean="0"/>
              <a:t>Tuning</a:t>
            </a:r>
            <a:r>
              <a:rPr lang="en-US" sz="1800" dirty="0" smtClean="0"/>
              <a:t>: Optimize the model based on evaluation results</a:t>
            </a:r>
            <a:r>
              <a:rPr lang="en-US" sz="1800" dirty="0" smtClean="0"/>
              <a:t>.</a:t>
            </a:r>
          </a:p>
          <a:p>
            <a:pPr marL="231642" indent="-231642">
              <a:spcAft>
                <a:spcPts val="800"/>
              </a:spcAft>
            </a:pPr>
            <a:r>
              <a:rPr lang="en-US" sz="1800" b="1" dirty="0" smtClean="0"/>
              <a:t> </a:t>
            </a:r>
            <a:r>
              <a:rPr lang="en-US" sz="1800" b="1" dirty="0" smtClean="0"/>
              <a:t>   User </a:t>
            </a:r>
            <a:r>
              <a:rPr lang="en-US" sz="1800" b="1" dirty="0" smtClean="0"/>
              <a:t>Interface Development</a:t>
            </a:r>
            <a:r>
              <a:rPr lang="en-US" sz="1800" dirty="0" smtClean="0"/>
              <a:t>: Create an accessible interface for users</a:t>
            </a:r>
            <a:r>
              <a:rPr lang="en-US" sz="1800" dirty="0" smtClean="0"/>
              <a:t>.</a:t>
            </a:r>
          </a:p>
          <a:p>
            <a:pPr marL="231642" indent="-231642">
              <a:spcAft>
                <a:spcPts val="800"/>
              </a:spcAft>
            </a:pPr>
            <a:r>
              <a:rPr lang="en-US" sz="1800" b="1" dirty="0" smtClean="0"/>
              <a:t> </a:t>
            </a:r>
            <a:r>
              <a:rPr lang="en-US" sz="1800" b="1" dirty="0" smtClean="0"/>
              <a:t>   Testing </a:t>
            </a:r>
            <a:r>
              <a:rPr lang="en-US" sz="1800" b="1" dirty="0" smtClean="0"/>
              <a:t>and Validation</a:t>
            </a:r>
            <a:r>
              <a:rPr lang="en-US" sz="1800" dirty="0" smtClean="0"/>
              <a:t>: Validate the model in real-world conditions</a:t>
            </a:r>
            <a:r>
              <a:rPr lang="en-US" sz="1800" dirty="0" smtClean="0"/>
              <a:t>.</a:t>
            </a:r>
          </a:p>
          <a:p>
            <a:pPr marL="231642" indent="-231642">
              <a:spcAft>
                <a:spcPts val="800"/>
              </a:spcAft>
            </a:pPr>
            <a:r>
              <a:rPr lang="en-US" sz="1800" b="1" dirty="0" smtClean="0"/>
              <a:t> </a:t>
            </a:r>
            <a:r>
              <a:rPr lang="en-US" sz="1800" b="1" dirty="0" smtClean="0"/>
              <a:t>   Deployment</a:t>
            </a:r>
            <a:r>
              <a:rPr lang="en-US" sz="1800" dirty="0" smtClean="0"/>
              <a:t>: Launch the system for use by researchers</a:t>
            </a:r>
            <a:r>
              <a:rPr lang="en-US" sz="1800" dirty="0" smtClean="0"/>
              <a:t>.</a:t>
            </a:r>
          </a:p>
          <a:p>
            <a:pPr marL="231642" indent="-231642">
              <a:spcAft>
                <a:spcPts val="800"/>
              </a:spcAft>
            </a:pPr>
            <a:r>
              <a:rPr lang="en-US" sz="1800" b="1" dirty="0" smtClean="0"/>
              <a:t> </a:t>
            </a:r>
            <a:r>
              <a:rPr lang="en-US" sz="1800" b="1" dirty="0" smtClean="0"/>
              <a:t>   Monitoring </a:t>
            </a:r>
            <a:r>
              <a:rPr lang="en-US" sz="1800" b="1" dirty="0" smtClean="0"/>
              <a:t>and Maintenance</a:t>
            </a:r>
            <a:r>
              <a:rPr lang="en-US" sz="1800" dirty="0" smtClean="0"/>
              <a:t>: Continuously track performance and update as needed</a:t>
            </a:r>
            <a:r>
              <a:rPr lang="en-US" sz="1800" dirty="0" smtClean="0"/>
              <a:t>.</a:t>
            </a:r>
          </a:p>
          <a:p>
            <a:pPr marL="231642" indent="-231642">
              <a:spcAft>
                <a:spcPts val="800"/>
              </a:spcAft>
            </a:pPr>
            <a:r>
              <a:rPr lang="en-US" sz="1800" b="1" dirty="0" smtClean="0"/>
              <a:t> </a:t>
            </a:r>
            <a:r>
              <a:rPr lang="en-US" sz="1800" b="1" dirty="0" smtClean="0"/>
              <a:t>   Reporting</a:t>
            </a:r>
            <a:r>
              <a:rPr lang="en-US" sz="1800" dirty="0" smtClean="0"/>
              <a:t>: Document findings and share results with stakeholders.</a:t>
            </a:r>
            <a:endParaRPr lang="en-US" sz="1800" dirty="0" smtClean="0">
              <a:latin typeface="+mn-lt"/>
            </a:endParaRPr>
          </a:p>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endParaRPr lang="en-US" sz="1800" dirty="0">
              <a:latin typeface="+mn-lt"/>
            </a:endParaRPr>
          </a:p>
        </p:txBody>
      </p:sp>
      <p:sp>
        <p:nvSpPr>
          <p:cNvPr id="2" name="TextBox 1">
            <a:extLst>
              <a:ext uri="{FF2B5EF4-FFF2-40B4-BE49-F238E27FC236}">
                <a16:creationId xmlns:a16="http://schemas.microsoft.com/office/drawing/2014/main" xmlns=""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Methodology</a:t>
            </a:r>
            <a:endParaRPr lang="en-IN" sz="2000" dirty="0">
              <a:solidFill>
                <a:srgbClr val="213163"/>
              </a:solidFill>
            </a:endParaRPr>
          </a:p>
        </p:txBody>
      </p:sp>
      <p:sp>
        <p:nvSpPr>
          <p:cNvPr id="6" name="TextBox 5">
            <a:extLst>
              <a:ext uri="{FF2B5EF4-FFF2-40B4-BE49-F238E27FC236}">
                <a16:creationId xmlns:a16="http://schemas.microsoft.com/office/drawing/2014/main" xmlns=""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xmlns=""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xmlns=""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xmlns="" id="{1365C893-2FDF-21FF-3B51-777D91501B7C}"/>
              </a:ext>
            </a:extLst>
          </p:cNvPr>
          <p:cNvCxnSpPr/>
          <p:nvPr/>
        </p:nvCxnSpPr>
        <p:spPr>
          <a:xfrm>
            <a:off x="0" y="6215998"/>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025430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4205" y="1050324"/>
            <a:ext cx="11565925" cy="4380751"/>
          </a:xfrm>
          <a:prstGeom prst="rect">
            <a:avLst/>
          </a:prstGeom>
          <a:noFill/>
        </p:spPr>
        <p:txBody>
          <a:bodyPr wrap="square" rtlCol="0">
            <a:spAutoFit/>
          </a:bodyPr>
          <a:lstStyle/>
          <a:p>
            <a:pPr>
              <a:buFont typeface="Arial" pitchFamily="34" charset="0"/>
              <a:buChar char="•"/>
            </a:pPr>
            <a:r>
              <a:rPr lang="en-US" sz="2000" b="1" dirty="0" smtClean="0"/>
              <a:t> Algorithms Used:</a:t>
            </a:r>
            <a:r>
              <a:rPr lang="en-US" sz="2000" dirty="0" smtClean="0"/>
              <a:t/>
            </a:r>
            <a:br>
              <a:rPr lang="en-US" sz="2000" dirty="0" smtClean="0"/>
            </a:br>
            <a:r>
              <a:rPr lang="en-US" sz="2000" b="1" dirty="0" smtClean="0"/>
              <a:t>CNNs</a:t>
            </a:r>
            <a:r>
              <a:rPr lang="en-US" sz="2000" dirty="0" smtClean="0"/>
              <a:t>: Excellent for image classification by learning features from images</a:t>
            </a:r>
            <a:r>
              <a:rPr lang="en-US" sz="2000" dirty="0" smtClean="0"/>
              <a:t>.</a:t>
            </a:r>
          </a:p>
          <a:p>
            <a:r>
              <a:rPr lang="en-US" sz="2000" b="1" dirty="0" smtClean="0"/>
              <a:t>RNNs</a:t>
            </a:r>
            <a:r>
              <a:rPr lang="en-US" sz="2000" dirty="0" smtClean="0"/>
              <a:t>: Ideal for audio processing, capturing patterns in vocalizations</a:t>
            </a:r>
            <a:r>
              <a:rPr lang="en-US" sz="2000" dirty="0" smtClean="0"/>
              <a:t>.</a:t>
            </a:r>
          </a:p>
          <a:p>
            <a:r>
              <a:rPr lang="en-US" sz="2000" b="1" dirty="0" smtClean="0"/>
              <a:t>Transfer </a:t>
            </a:r>
            <a:r>
              <a:rPr lang="en-US" sz="2000" b="1" dirty="0" smtClean="0"/>
              <a:t>Learning</a:t>
            </a:r>
            <a:r>
              <a:rPr lang="en-US" sz="2000" dirty="0" smtClean="0"/>
              <a:t>: Improves accuracy using pre-trained models, especially with limited data</a:t>
            </a:r>
            <a:r>
              <a:rPr lang="en-US" sz="2000" dirty="0" smtClean="0"/>
              <a:t>.</a:t>
            </a:r>
          </a:p>
          <a:p>
            <a:r>
              <a:rPr lang="en-US" sz="2000" b="1" dirty="0" smtClean="0"/>
              <a:t>SVM</a:t>
            </a:r>
            <a:r>
              <a:rPr lang="en-US" sz="2000" dirty="0" smtClean="0"/>
              <a:t>: Effective for smaller datasets and high-dimensional classification</a:t>
            </a:r>
            <a:r>
              <a:rPr lang="en-US" sz="2000" dirty="0" smtClean="0"/>
              <a:t>.</a:t>
            </a:r>
          </a:p>
          <a:p>
            <a:r>
              <a:rPr lang="en-US" sz="2000" b="1" dirty="0" smtClean="0"/>
              <a:t>Random </a:t>
            </a:r>
            <a:r>
              <a:rPr lang="en-US" sz="2000" b="1" dirty="0" smtClean="0"/>
              <a:t>Forests</a:t>
            </a:r>
            <a:r>
              <a:rPr lang="en-US" sz="2000" dirty="0" smtClean="0"/>
              <a:t>: Robust against </a:t>
            </a:r>
            <a:r>
              <a:rPr lang="en-US" sz="2000" dirty="0" err="1" smtClean="0"/>
              <a:t>overfitting</a:t>
            </a:r>
            <a:r>
              <a:rPr lang="en-US" sz="2000" dirty="0" smtClean="0"/>
              <a:t> and useful for feature importance</a:t>
            </a:r>
            <a:r>
              <a:rPr lang="en-US" sz="2000" dirty="0" smtClean="0"/>
              <a:t>.</a:t>
            </a:r>
          </a:p>
          <a:p>
            <a:r>
              <a:rPr lang="en-US" sz="2000" b="1" dirty="0" smtClean="0"/>
              <a:t>KNN</a:t>
            </a:r>
            <a:r>
              <a:rPr lang="en-US" sz="2000" dirty="0" smtClean="0"/>
              <a:t>: Simple method for species identification in smaller datasets</a:t>
            </a:r>
            <a:r>
              <a:rPr lang="en-US" sz="2000" dirty="0" smtClean="0"/>
              <a:t>.</a:t>
            </a:r>
          </a:p>
          <a:p>
            <a:r>
              <a:rPr lang="en-US" sz="2000" b="1" dirty="0" err="1" smtClean="0"/>
              <a:t>Autoencoders</a:t>
            </a:r>
            <a:r>
              <a:rPr lang="en-US" sz="2000" dirty="0" smtClean="0"/>
              <a:t>: For unsupervised feature extraction and dimensionality reduction</a:t>
            </a:r>
            <a:r>
              <a:rPr lang="en-US" sz="2000" dirty="0" smtClean="0"/>
              <a:t>.</a:t>
            </a:r>
          </a:p>
          <a:p>
            <a:r>
              <a:rPr lang="en-US" sz="2000" b="1" dirty="0" smtClean="0"/>
              <a:t>Spectrogram </a:t>
            </a:r>
            <a:r>
              <a:rPr lang="en-US" sz="2000" b="1" dirty="0" smtClean="0"/>
              <a:t>Analysis</a:t>
            </a:r>
            <a:r>
              <a:rPr lang="en-US" sz="2000" dirty="0" smtClean="0"/>
              <a:t>: Transforms audio into visual forms for image classification techniques</a:t>
            </a:r>
            <a:r>
              <a:rPr lang="en-US" sz="2000" dirty="0" smtClean="0"/>
              <a:t>.</a:t>
            </a:r>
          </a:p>
          <a:p>
            <a:r>
              <a:rPr lang="en-US" sz="2000" b="1" dirty="0" smtClean="0"/>
              <a:t>Data </a:t>
            </a:r>
            <a:r>
              <a:rPr lang="en-US" sz="2000" b="1" dirty="0" smtClean="0"/>
              <a:t>Augmentation</a:t>
            </a:r>
            <a:r>
              <a:rPr lang="en-US" sz="2000" dirty="0" smtClean="0"/>
              <a:t>: Increases dataset size and model robustness through variations</a:t>
            </a:r>
            <a:r>
              <a:rPr lang="en-US" sz="2000" dirty="0" smtClean="0"/>
              <a:t>.</a:t>
            </a:r>
          </a:p>
          <a:p>
            <a:r>
              <a:rPr lang="en-US" sz="2000" b="1" dirty="0" smtClean="0"/>
              <a:t>Ensemble </a:t>
            </a:r>
            <a:r>
              <a:rPr lang="en-US" sz="2000" b="1" dirty="0" smtClean="0"/>
              <a:t>Learning</a:t>
            </a:r>
            <a:r>
              <a:rPr lang="en-US" sz="2000" dirty="0" smtClean="0"/>
              <a:t>: Combines models to enhance accuracy and robustness</a:t>
            </a:r>
            <a:r>
              <a:rPr lang="en-US" sz="2000" dirty="0" smtClean="0"/>
              <a:t>.</a:t>
            </a:r>
          </a:p>
          <a:p>
            <a:r>
              <a:rPr lang="en-US" sz="2000" b="1" dirty="0" smtClean="0"/>
              <a:t>Dimensionality </a:t>
            </a:r>
            <a:r>
              <a:rPr lang="en-US" sz="2000" b="1" dirty="0" smtClean="0"/>
              <a:t>Reduction</a:t>
            </a:r>
            <a:r>
              <a:rPr lang="en-US" sz="2000" dirty="0" smtClean="0"/>
              <a:t>: Reduces noise and aids visualization in high-dimensional data. </a:t>
            </a:r>
            <a:r>
              <a:rPr lang="en-US" sz="2000" dirty="0" smtClean="0"/>
              <a:t/>
            </a:r>
            <a:br>
              <a:rPr lang="en-US" sz="2000" dirty="0" smtClean="0"/>
            </a:br>
            <a:endParaRPr lang="en-US" sz="2000"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xmlns=""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Conclusion</a:t>
            </a:r>
            <a:endParaRPr lang="en-IN" sz="2000" dirty="0">
              <a:solidFill>
                <a:srgbClr val="213163"/>
              </a:solidFill>
            </a:endParaRPr>
          </a:p>
        </p:txBody>
      </p:sp>
      <p:sp>
        <p:nvSpPr>
          <p:cNvPr id="4" name="TextBox 3">
            <a:extLst>
              <a:ext uri="{FF2B5EF4-FFF2-40B4-BE49-F238E27FC236}">
                <a16:creationId xmlns:a16="http://schemas.microsoft.com/office/drawing/2014/main" xmlns="" id="{EC8B546F-F91E-160B-DC7F-688AFB5A50EA}"/>
              </a:ext>
            </a:extLst>
          </p:cNvPr>
          <p:cNvSpPr txBox="1"/>
          <p:nvPr/>
        </p:nvSpPr>
        <p:spPr>
          <a:xfrm>
            <a:off x="210314" y="1461898"/>
            <a:ext cx="5926671" cy="4934684"/>
          </a:xfrm>
          <a:prstGeom prst="rect">
            <a:avLst/>
          </a:prstGeom>
          <a:noFill/>
        </p:spPr>
        <p:txBody>
          <a:bodyPr wrap="square" rtlCol="0">
            <a:spAutoFit/>
          </a:bodyPr>
          <a:lstStyle/>
          <a:p>
            <a:pPr marL="228600" indent="-228600">
              <a:spcAft>
                <a:spcPts val="800"/>
              </a:spcAft>
              <a:buFont typeface="Arial" panose="020B0604020202020204" pitchFamily="34" charset="0"/>
              <a:buChar char="•"/>
            </a:pPr>
            <a:r>
              <a:rPr lang="en-US" sz="1800" b="1" dirty="0" smtClean="0">
                <a:latin typeface="+mn-lt"/>
              </a:rPr>
              <a:t>Summary:</a:t>
            </a:r>
          </a:p>
          <a:p>
            <a:pPr marL="228600" indent="-228600">
              <a:spcAft>
                <a:spcPts val="800"/>
              </a:spcAft>
            </a:pPr>
            <a:r>
              <a:rPr lang="en-US" sz="1800" dirty="0" smtClean="0"/>
              <a:t>   The </a:t>
            </a:r>
            <a:r>
              <a:rPr lang="en-US" sz="1800" dirty="0" smtClean="0"/>
              <a:t>animal species detection case study uses machine learning models, primarily deep learning like CNNs, to classify species from image or audio data. Key steps include data collection, preprocessing, model training (often using transfer learning), and evaluation using accuracy and other metrics. The models are effective, scalable, and achieve high accuracy, though challenges remain in difficult conditions like poor lighting or similar-looking species. These solutions are valuable for conservation and biodiversity monitoring, automating species identification in real-world environments.</a:t>
            </a:r>
            <a:endParaRPr lang="en-US" sz="1800" dirty="0" smtClean="0">
              <a:latin typeface="+mn-lt"/>
            </a:endParaRPr>
          </a:p>
          <a:p>
            <a:pPr marL="228600" indent="-228600">
              <a:spcAft>
                <a:spcPts val="800"/>
              </a:spcAft>
            </a:pPr>
            <a:endParaRPr lang="en-US" sz="1800" dirty="0" smtClean="0">
              <a:latin typeface="+mn-lt"/>
            </a:endParaRPr>
          </a:p>
          <a:p>
            <a:pPr marL="228600" indent="-228600">
              <a:spcAft>
                <a:spcPts val="800"/>
              </a:spcAft>
              <a:buFont typeface="Arial" panose="020B0604020202020204" pitchFamily="34" charset="0"/>
              <a:buChar char="•"/>
            </a:pPr>
            <a:endParaRPr lang="en-US" sz="1800" dirty="0">
              <a:latin typeface="+mn-lt"/>
            </a:endParaRPr>
          </a:p>
          <a:p>
            <a:pPr marL="228600" indent="-228600">
              <a:spcAft>
                <a:spcPts val="800"/>
              </a:spcAft>
              <a:buFont typeface="Arial" panose="020B0604020202020204" pitchFamily="34" charset="0"/>
              <a:buChar char="•"/>
            </a:pPr>
            <a:endParaRPr lang="en-US" sz="1800" dirty="0">
              <a:latin typeface="+mn-lt"/>
            </a:endParaRPr>
          </a:p>
        </p:txBody>
      </p:sp>
      <p:sp>
        <p:nvSpPr>
          <p:cNvPr id="8" name="TextBox 7">
            <a:extLst>
              <a:ext uri="{FF2B5EF4-FFF2-40B4-BE49-F238E27FC236}">
                <a16:creationId xmlns:a16="http://schemas.microsoft.com/office/drawing/2014/main" xmlns="" id="{FF6EE1DD-6A31-2A28-F8BE-6E59037422CF}"/>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9" name="TextBox 8">
            <a:extLst>
              <a:ext uri="{FF2B5EF4-FFF2-40B4-BE49-F238E27FC236}">
                <a16:creationId xmlns:a16="http://schemas.microsoft.com/office/drawing/2014/main" xmlns="" id="{18F06934-F528-B704-BB31-70471CEEB0BF}"/>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xmlns="" val="tx"/>
                    </a:ext>
                  </a:extLst>
                </a:hlinkClick>
              </a:rPr>
              <a:t>www.freepik.com/</a:t>
            </a:r>
            <a:endParaRPr lang="en-IN" sz="1200" dirty="0">
              <a:solidFill>
                <a:srgbClr val="0000FF"/>
              </a:solidFill>
              <a:latin typeface="+mn-lt"/>
            </a:endParaRPr>
          </a:p>
        </p:txBody>
      </p:sp>
      <p:cxnSp>
        <p:nvCxnSpPr>
          <p:cNvPr id="10" name="Straight Connector 9">
            <a:extLst>
              <a:ext uri="{FF2B5EF4-FFF2-40B4-BE49-F238E27FC236}">
                <a16:creationId xmlns:a16="http://schemas.microsoft.com/office/drawing/2014/main" xmlns="" id="{6247989A-A2B1-6748-7E8A-F0362FB212B6}"/>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A light bulb with a black background&#10;&#10;Description automatically generated">
            <a:extLst>
              <a:ext uri="{FF2B5EF4-FFF2-40B4-BE49-F238E27FC236}">
                <a16:creationId xmlns:a16="http://schemas.microsoft.com/office/drawing/2014/main" xmlns="" id="{75F7452F-58BC-17CE-3016-C04F4A0BB586}"/>
              </a:ext>
            </a:extLst>
          </p:cNvPr>
          <p:cNvPicPr>
            <a:picLocks noChangeAspect="1"/>
          </p:cNvPicPr>
          <p:nvPr/>
        </p:nvPicPr>
        <p:blipFill rotWithShape="1">
          <a:blip r:embed="rId4"/>
          <a:srcRect l="7117" t="5427" r="7295" b="7474"/>
          <a:stretch/>
        </p:blipFill>
        <p:spPr>
          <a:xfrm>
            <a:off x="7112000" y="1092200"/>
            <a:ext cx="4551680" cy="4632115"/>
          </a:xfrm>
          <a:prstGeom prst="rect">
            <a:avLst/>
          </a:prstGeom>
        </p:spPr>
      </p:pic>
    </p:spTree>
    <p:extLst>
      <p:ext uri="{BB962C8B-B14F-4D97-AF65-F5344CB8AC3E}">
        <p14:creationId xmlns:p14="http://schemas.microsoft.com/office/powerpoint/2010/main" xmlns="" val="20463212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4000" y="1028700"/>
            <a:ext cx="11582400" cy="5509265"/>
          </a:xfrm>
          <a:prstGeom prst="rect">
            <a:avLst/>
          </a:prstGeom>
          <a:noFill/>
        </p:spPr>
        <p:txBody>
          <a:bodyPr wrap="square" rtlCol="0">
            <a:spAutoFit/>
          </a:bodyPr>
          <a:lstStyle/>
          <a:p>
            <a:pPr>
              <a:buFont typeface="Arial" pitchFamily="34" charset="0"/>
              <a:buChar char="•"/>
            </a:pPr>
            <a:r>
              <a:rPr lang="en-US" sz="2000" b="1" dirty="0" smtClean="0"/>
              <a:t> Future </a:t>
            </a:r>
            <a:r>
              <a:rPr lang="en-US" sz="2000" b="1" dirty="0" smtClean="0"/>
              <a:t>Work</a:t>
            </a:r>
            <a:r>
              <a:rPr lang="en-US" sz="2000" b="1" dirty="0" smtClean="0"/>
              <a:t>:</a:t>
            </a:r>
          </a:p>
          <a:p>
            <a:r>
              <a:rPr lang="en-US" sz="2000" dirty="0" smtClean="0"/>
              <a:t/>
            </a:r>
            <a:br>
              <a:rPr lang="en-US" sz="2000" dirty="0" smtClean="0"/>
            </a:br>
            <a:r>
              <a:rPr lang="en-US" sz="2000" dirty="0" smtClean="0"/>
              <a:t> To improve animal species detection, future research should focus on </a:t>
            </a:r>
            <a:r>
              <a:rPr lang="en-US" sz="2000" b="1" dirty="0" smtClean="0"/>
              <a:t>multi-modal approaches</a:t>
            </a:r>
            <a:r>
              <a:rPr lang="en-US" sz="2000" dirty="0" smtClean="0"/>
              <a:t>, combining image, audio, and sensor data for better accuracy. </a:t>
            </a:r>
            <a:r>
              <a:rPr lang="en-US" sz="2000" b="1" dirty="0" smtClean="0"/>
              <a:t>Advanced data augmentation</a:t>
            </a:r>
            <a:r>
              <a:rPr lang="en-US" sz="2000" dirty="0" smtClean="0"/>
              <a:t> using synthetic data or edge-case scenarios can boost performance. Handling </a:t>
            </a:r>
            <a:r>
              <a:rPr lang="en-US" sz="2000" b="1" dirty="0" smtClean="0"/>
              <a:t>environmental challenges</a:t>
            </a:r>
            <a:r>
              <a:rPr lang="en-US" sz="2000" dirty="0" smtClean="0"/>
              <a:t> like poor lighting and low-resolution data, and developing </a:t>
            </a:r>
            <a:r>
              <a:rPr lang="en-US" sz="2000" b="1" dirty="0" smtClean="0"/>
              <a:t>explainable AI</a:t>
            </a:r>
            <a:r>
              <a:rPr lang="en-US" sz="2000" dirty="0" smtClean="0"/>
              <a:t> for better model transparency, are crucial</a:t>
            </a:r>
            <a:r>
              <a:rPr lang="en-US" sz="2000" dirty="0" smtClean="0"/>
              <a:t>.</a:t>
            </a:r>
          </a:p>
          <a:p>
            <a:endParaRPr lang="en-US" sz="2000" dirty="0" smtClean="0"/>
          </a:p>
          <a:p>
            <a:r>
              <a:rPr lang="en-US" sz="2000" dirty="0" smtClean="0"/>
              <a:t>Further, </a:t>
            </a:r>
            <a:r>
              <a:rPr lang="en-US" sz="2000" b="1" dirty="0" smtClean="0"/>
              <a:t>transfer learning</a:t>
            </a:r>
            <a:r>
              <a:rPr lang="en-US" sz="2000" dirty="0" smtClean="0"/>
              <a:t>, </a:t>
            </a:r>
            <a:r>
              <a:rPr lang="en-US" sz="2000" b="1" dirty="0" smtClean="0"/>
              <a:t>continual learning</a:t>
            </a:r>
            <a:r>
              <a:rPr lang="en-US" sz="2000" dirty="0" smtClean="0"/>
              <a:t>, and </a:t>
            </a:r>
            <a:r>
              <a:rPr lang="en-US" sz="2000" b="1" dirty="0" smtClean="0"/>
              <a:t>edge computing</a:t>
            </a:r>
            <a:r>
              <a:rPr lang="en-US" sz="2000" dirty="0" smtClean="0"/>
              <a:t> can make models more adaptable, scalable, and efficient for real-time applications. Encouraging </a:t>
            </a:r>
            <a:r>
              <a:rPr lang="en-US" sz="2000" b="1" dirty="0" smtClean="0"/>
              <a:t>open-source collaboration</a:t>
            </a:r>
            <a:r>
              <a:rPr lang="en-US" sz="2000" dirty="0" smtClean="0"/>
              <a:t>, </a:t>
            </a:r>
            <a:r>
              <a:rPr lang="en-US" sz="2000" b="1" dirty="0" err="1" smtClean="0"/>
              <a:t>crowdsourcing</a:t>
            </a:r>
            <a:r>
              <a:rPr lang="en-US" sz="2000" dirty="0" smtClean="0"/>
              <a:t>, and addressing </a:t>
            </a:r>
            <a:r>
              <a:rPr lang="en-US" sz="2000" b="1" dirty="0" smtClean="0"/>
              <a:t>biases</a:t>
            </a:r>
            <a:r>
              <a:rPr lang="en-US" sz="2000" dirty="0" smtClean="0"/>
              <a:t> will enhance model accuracy and conservation impact. </a:t>
            </a:r>
            <a:r>
              <a:rPr lang="en-US" sz="2000" b="1" dirty="0" smtClean="0"/>
              <a:t>Ethical considerations</a:t>
            </a:r>
            <a:r>
              <a:rPr lang="en-US" sz="2000" dirty="0" smtClean="0"/>
              <a:t> and </a:t>
            </a:r>
            <a:r>
              <a:rPr lang="en-US" sz="2000" b="1" dirty="0" smtClean="0"/>
              <a:t>predictive models</a:t>
            </a:r>
            <a:r>
              <a:rPr lang="en-US" sz="2000" dirty="0" smtClean="0"/>
              <a:t> for conservation can also guide species protection efforts.</a:t>
            </a:r>
          </a:p>
          <a:p>
            <a:endParaRPr lang="en-US" sz="2000" dirty="0" smtClean="0"/>
          </a:p>
          <a:p>
            <a:pPr marL="228600" indent="-228600">
              <a:spcAft>
                <a:spcPts val="800"/>
              </a:spcAft>
              <a:buFont typeface="Arial" panose="020B0604020202020204" pitchFamily="34" charset="0"/>
              <a:buChar char="•"/>
            </a:pPr>
            <a:endParaRPr lang="en-US" sz="2000" dirty="0" smtClean="0"/>
          </a:p>
          <a:p>
            <a:pPr marL="228600" indent="-228600">
              <a:spcAft>
                <a:spcPts val="800"/>
              </a:spcAft>
              <a:buFont typeface="Arial" panose="020B0604020202020204" pitchFamily="34" charset="0"/>
              <a:buChar char="•"/>
            </a:pPr>
            <a:endParaRPr lang="en-US" sz="2000"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xmlns=""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References</a:t>
            </a:r>
            <a:endParaRPr lang="en-IN" sz="2000" dirty="0">
              <a:solidFill>
                <a:srgbClr val="213163"/>
              </a:solidFill>
            </a:endParaRPr>
          </a:p>
        </p:txBody>
      </p:sp>
      <p:sp>
        <p:nvSpPr>
          <p:cNvPr id="4" name="TextBox 3">
            <a:extLst>
              <a:ext uri="{FF2B5EF4-FFF2-40B4-BE49-F238E27FC236}">
                <a16:creationId xmlns:a16="http://schemas.microsoft.com/office/drawing/2014/main" xmlns="" id="{EC8B546F-F91E-160B-DC7F-688AFB5A50EA}"/>
              </a:ext>
            </a:extLst>
          </p:cNvPr>
          <p:cNvSpPr txBox="1"/>
          <p:nvPr/>
        </p:nvSpPr>
        <p:spPr>
          <a:xfrm>
            <a:off x="210314" y="1461898"/>
            <a:ext cx="10152886" cy="2513509"/>
          </a:xfrm>
          <a:prstGeom prst="rect">
            <a:avLst/>
          </a:prstGeom>
          <a:noFill/>
        </p:spPr>
        <p:txBody>
          <a:bodyPr wrap="square" rtlCol="0">
            <a:spAutoFit/>
          </a:bodyPr>
          <a:lstStyle/>
          <a:p>
            <a:pPr marL="228600" indent="-228600">
              <a:spcAft>
                <a:spcPts val="800"/>
              </a:spcAft>
              <a:buFont typeface="Arial" panose="020B0604020202020204" pitchFamily="34" charset="0"/>
              <a:buChar char="•"/>
            </a:pPr>
            <a:r>
              <a:rPr lang="en-US" sz="1800" dirty="0" smtClean="0">
                <a:latin typeface="+mn-lt"/>
                <a:hlinkClick r:id="rId3"/>
              </a:rPr>
              <a:t>https://</a:t>
            </a:r>
            <a:r>
              <a:rPr lang="en-US" sz="1800" dirty="0" smtClean="0">
                <a:latin typeface="+mn-lt"/>
                <a:hlinkClick r:id="rId3"/>
              </a:rPr>
              <a:t>www.mdpi.com/2514136</a:t>
            </a:r>
            <a:endParaRPr lang="en-US" sz="1800" dirty="0" smtClean="0">
              <a:latin typeface="+mn-lt"/>
            </a:endParaRPr>
          </a:p>
          <a:p>
            <a:pPr marL="228600" indent="-228600">
              <a:spcAft>
                <a:spcPts val="800"/>
              </a:spcAft>
            </a:pPr>
            <a:endParaRPr lang="en-US" sz="1800" dirty="0" smtClean="0">
              <a:latin typeface="+mn-lt"/>
            </a:endParaRPr>
          </a:p>
          <a:p>
            <a:pPr>
              <a:buFont typeface="Arial" pitchFamily="34" charset="0"/>
              <a:buChar char="•"/>
            </a:pPr>
            <a:r>
              <a:rPr lang="en-US" sz="1800" dirty="0" smtClean="0"/>
              <a:t>  MDPI </a:t>
            </a:r>
            <a:r>
              <a:rPr lang="en-US" sz="1800" dirty="0" smtClean="0"/>
              <a:t>Case Study​(</a:t>
            </a:r>
            <a:r>
              <a:rPr lang="en-US" sz="1800" dirty="0" smtClean="0">
                <a:hlinkClick r:id="rId4"/>
              </a:rPr>
              <a:t>MDPI</a:t>
            </a:r>
            <a:r>
              <a:rPr lang="en-US" sz="1800" dirty="0" smtClean="0"/>
              <a:t>)</a:t>
            </a:r>
          </a:p>
          <a:p>
            <a:endParaRPr lang="en-US" sz="1800" dirty="0" smtClean="0"/>
          </a:p>
          <a:p>
            <a:pPr>
              <a:buFont typeface="Arial" pitchFamily="34" charset="0"/>
              <a:buChar char="•"/>
            </a:pPr>
            <a:r>
              <a:rPr lang="en-US" sz="1800" dirty="0" smtClean="0">
                <a:hlinkClick r:id="rId5"/>
              </a:rPr>
              <a:t>  </a:t>
            </a:r>
            <a:r>
              <a:rPr lang="en-US" sz="1800" dirty="0" err="1" smtClean="0">
                <a:hlinkClick r:id="rId5"/>
              </a:rPr>
              <a:t>SpringerLinkStudy</a:t>
            </a:r>
            <a:r>
              <a:rPr lang="en-US" sz="1800" dirty="0" smtClean="0"/>
              <a:t>​(</a:t>
            </a:r>
            <a:r>
              <a:rPr lang="en-US" sz="1800" dirty="0" err="1" smtClean="0">
                <a:hlinkClick r:id="rId6"/>
              </a:rPr>
              <a:t>SpringerLink</a:t>
            </a:r>
            <a:r>
              <a:rPr lang="en-US" sz="1800" dirty="0" smtClean="0"/>
              <a:t>)</a:t>
            </a:r>
          </a:p>
          <a:p>
            <a:endParaRPr lang="en-US" sz="1800" dirty="0" smtClean="0"/>
          </a:p>
          <a:p>
            <a:pPr>
              <a:buFont typeface="Arial" pitchFamily="34" charset="0"/>
              <a:buChar char="•"/>
            </a:pPr>
            <a:r>
              <a:rPr lang="en-US" sz="1800" dirty="0" smtClean="0"/>
              <a:t>  </a:t>
            </a:r>
            <a:r>
              <a:rPr lang="en-US" sz="1800" dirty="0" smtClean="0"/>
              <a:t>https</a:t>
            </a:r>
            <a:r>
              <a:rPr lang="en-US" sz="1800" dirty="0" smtClean="0"/>
              <a:t>://www.kaggle.com/datasets/antoreepjana/animals-detection-images-dataset/code</a:t>
            </a:r>
          </a:p>
          <a:p>
            <a:pPr>
              <a:buFont typeface="Arial" pitchFamily="34" charset="0"/>
              <a:buChar char="•"/>
            </a:pPr>
            <a:endParaRPr lang="en-US" sz="1800" dirty="0">
              <a:latin typeface="+mn-lt"/>
            </a:endParaRPr>
          </a:p>
        </p:txBody>
      </p:sp>
    </p:spTree>
    <p:extLst>
      <p:ext uri="{BB962C8B-B14F-4D97-AF65-F5344CB8AC3E}">
        <p14:creationId xmlns:p14="http://schemas.microsoft.com/office/powerpoint/2010/main" xmlns="" val="13079258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a:extLst>
              <a:ext uri="{FF2B5EF4-FFF2-40B4-BE49-F238E27FC236}">
                <a16:creationId xmlns:a16="http://schemas.microsoft.com/office/drawing/2014/main" xmlns="" id="{0C30A77F-BE9B-73CB-CC7F-A1F8B5B87AB9}"/>
              </a:ext>
            </a:extLst>
          </p:cNvPr>
          <p:cNvSpPr txBox="1">
            <a:spLocks/>
          </p:cNvSpPr>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5000" b="1" dirty="0">
                <a:solidFill>
                  <a:srgbClr val="213163"/>
                </a:solidFill>
              </a:rPr>
              <a:t>Thank You</a:t>
            </a:r>
            <a:endParaRPr lang="en-US" sz="5000" dirty="0"/>
          </a:p>
        </p:txBody>
      </p:sp>
    </p:spTree>
    <p:extLst>
      <p:ext uri="{BB962C8B-B14F-4D97-AF65-F5344CB8AC3E}">
        <p14:creationId xmlns:p14="http://schemas.microsoft.com/office/powerpoint/2010/main" xmlns="" val="3544365122"/>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3779</TotalTime>
  <Words>590</Words>
  <Application>Microsoft Office PowerPoint</Application>
  <PresentationFormat>Custom</PresentationFormat>
  <Paragraphs>73</Paragraphs>
  <Slides>9</Slides>
  <Notes>7</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Simple Light</vt:lpstr>
      <vt:lpstr>Slide 1</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Madan Mohan BA</cp:lastModifiedBy>
  <cp:revision>79</cp:revision>
  <dcterms:modified xsi:type="dcterms:W3CDTF">2024-10-02T11:47:17Z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