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98" r:id="rId3"/>
    <p:sldId id="313" r:id="rId4"/>
    <p:sldId id="301" r:id="rId5"/>
    <p:sldId id="300" r:id="rId6"/>
    <p:sldId id="302" r:id="rId7"/>
    <p:sldId id="304" r:id="rId8"/>
    <p:sldId id="314" r:id="rId9"/>
    <p:sldId id="316" r:id="rId10"/>
    <p:sldId id="321" r:id="rId11"/>
    <p:sldId id="322" r:id="rId12"/>
    <p:sldId id="323" r:id="rId13"/>
    <p:sldId id="324" r:id="rId14"/>
    <p:sldId id="31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EFAC478-8C3E-4FE5-9EE3-D570F9B7660E}">
          <p14:sldIdLst>
            <p14:sldId id="298"/>
            <p14:sldId id="313"/>
            <p14:sldId id="301"/>
            <p14:sldId id="300"/>
            <p14:sldId id="302"/>
            <p14:sldId id="304"/>
            <p14:sldId id="314"/>
            <p14:sldId id="316"/>
            <p14:sldId id="315"/>
            <p14:sldId id="321"/>
            <p14:sldId id="322"/>
            <p14:sldId id="323"/>
            <p14:sldId id="32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8" autoAdjust="0"/>
    <p:restoredTop sz="94619" autoAdjust="0"/>
  </p:normalViewPr>
  <p:slideViewPr>
    <p:cSldViewPr snapToGrid="0">
      <p:cViewPr varScale="1">
        <p:scale>
          <a:sx n="62" d="100"/>
          <a:sy n="62" d="100"/>
        </p:scale>
        <p:origin x="102" y="6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9184DA70-C731-4C70-880D-CCD4705E623C}"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BE1D723-8F53-4F53-90B0-1982A396982E}"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cxnSp>
        <p:nvCxnSpPr>
          <p:cNvPr id="9" name="Straight Connector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97669AF7-7BEB-44E4-9852-375E34362B5B}"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BAAAC38D-0552-4C82-B593-E6124DFADBE2}"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D9DF0F1C-5577-4ACB-BB62-DF8F3C494C7E}" type="datetime1">
              <a:rPr lang="en-US" smtClean="0"/>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10"/>
          </p:nvPr>
        </p:nvSpPr>
        <p:spPr/>
        <p:txBody>
          <a:bodyPr/>
          <a:lstStyle/>
          <a:p>
            <a:fld id="{1775B394-D9F9-4F0C-B15D-605F45CB9E9F}" type="datetime1">
              <a:rPr lang="en-US" smtClean="0"/>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fld>
            <a:endParaRPr lang="en-US" dirty="0"/>
          </a:p>
        </p:txBody>
      </p:sp>
      <p:cxnSp>
        <p:nvCxnSpPr>
          <p:cNvPr id="10" name="Straight Connector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p:cNvSpPr>
            <a:spLocks noGrp="1" noRot="1" noChangeAspect="1" noMove="1" noResize="1" noEditPoints="1" noAdjustHandles="1" noChangeArrowheads="1" noChangeShapeType="1" noTextEdit="1"/>
          </p:cNvSpPr>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FFFFF"/>
              </a:solidFill>
              <a:effectLst/>
              <a:uLnTx/>
              <a:uFillTx/>
              <a:latin typeface="Franklin Gothic Book" panose="020B0503020102020204"/>
              <a:ea typeface="+mn-ea"/>
              <a:cs typeface="+mn-cs"/>
            </a:endParaRPr>
          </a:p>
        </p:txBody>
      </p:sp>
      <p:pic>
        <p:nvPicPr>
          <p:cNvPr id="4" name="Picture 3" descr="C:\Users\avyar\Downloads\istockphoto-1057362316-612x612.jpgistockphoto-1057362316-612x612"/>
          <p:cNvPicPr>
            <a:picLocks noChangeAspect="1"/>
          </p:cNvPicPr>
          <p:nvPr/>
        </p:nvPicPr>
        <p:blipFill rotWithShape="1">
          <a:blip r:embed="rId1"/>
          <a:srcRect/>
          <a:stretch>
            <a:fillRect/>
          </a:stretch>
        </p:blipFill>
        <p:spPr>
          <a:xfrm>
            <a:off x="0" y="-12700"/>
            <a:ext cx="12304395" cy="7660005"/>
          </a:xfrm>
          <a:prstGeom prst="rect">
            <a:avLst/>
          </a:prstGeom>
        </p:spPr>
      </p:pic>
      <p:sp>
        <p:nvSpPr>
          <p:cNvPr id="35" name="Rectangle 34"/>
          <p:cNvSpPr>
            <a:spLocks noGrp="1" noRot="1" noChangeAspect="1" noMove="1" noResize="1" noEditPoints="1" noAdjustHandles="1" noChangeArrowheads="1" noChangeShapeType="1" noTextEdit="1"/>
          </p:cNvSpPr>
          <p:nvPr/>
        </p:nvSpPr>
        <p:spPr>
          <a:xfrm>
            <a:off x="44119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FFFFF"/>
              </a:solidFill>
              <a:effectLst/>
              <a:uLnTx/>
              <a:uFillTx/>
              <a:latin typeface="Franklin Gothic Book" panose="020B0503020102020204"/>
              <a:ea typeface="+mn-ea"/>
              <a:cs typeface="+mn-cs"/>
            </a:endParaRPr>
          </a:p>
        </p:txBody>
      </p:sp>
      <p:sp>
        <p:nvSpPr>
          <p:cNvPr id="2" name="Title 1"/>
          <p:cNvSpPr>
            <a:spLocks noGrp="1"/>
          </p:cNvSpPr>
          <p:nvPr>
            <p:ph type="ctrTitle"/>
          </p:nvPr>
        </p:nvSpPr>
        <p:spPr>
          <a:xfrm>
            <a:off x="652006" y="1475234"/>
            <a:ext cx="3214307" cy="2901694"/>
          </a:xfrm>
        </p:spPr>
        <p:txBody>
          <a:bodyPr anchor="b">
            <a:noAutofit/>
          </a:bodyPr>
          <a:lstStyle/>
          <a:p>
            <a:r>
              <a:rPr lang="en-US" sz="2800" dirty="0">
                <a:solidFill>
                  <a:schemeClr val="tx1"/>
                </a:solidFill>
              </a:rPr>
              <a:t>Prediction of LC50 value using</a:t>
            </a:r>
            <a:br>
              <a:rPr lang="en-US" sz="2800" dirty="0">
                <a:solidFill>
                  <a:schemeClr val="tx1"/>
                </a:solidFill>
              </a:rPr>
            </a:br>
            <a:r>
              <a:rPr lang="en-US" sz="2800" dirty="0">
                <a:solidFill>
                  <a:schemeClr val="tx1"/>
                </a:solidFill>
              </a:rPr>
              <a:t>Quantitative structure activity relationship models (QSAR models)</a:t>
            </a:r>
            <a:endParaRPr lang="en-US" sz="2800" dirty="0">
              <a:solidFill>
                <a:schemeClr val="tx1"/>
              </a:solidFill>
            </a:endParaRPr>
          </a:p>
        </p:txBody>
      </p:sp>
      <p:sp>
        <p:nvSpPr>
          <p:cNvPr id="3" name="Subtitle 2"/>
          <p:cNvSpPr>
            <a:spLocks noGrp="1"/>
          </p:cNvSpPr>
          <p:nvPr>
            <p:ph type="subTitle" idx="1"/>
          </p:nvPr>
        </p:nvSpPr>
        <p:spPr>
          <a:xfrm>
            <a:off x="656340" y="4608576"/>
            <a:ext cx="3205640" cy="774186"/>
          </a:xfrm>
        </p:spPr>
        <p:txBody>
          <a:bodyPr anchor="t">
            <a:normAutofit/>
          </a:bodyPr>
          <a:lstStyle/>
          <a:p>
            <a:pPr>
              <a:lnSpc>
                <a:spcPct val="100000"/>
              </a:lnSpc>
            </a:pPr>
            <a:r>
              <a:rPr lang="en-IN" altLang="en-US" sz="1600" dirty="0"/>
              <a:t>DEBASISH mOHANTY</a:t>
            </a:r>
            <a:endParaRPr lang="en-IN" altLang="en-US" sz="1600" dirty="0"/>
          </a:p>
        </p:txBody>
      </p:sp>
      <p:cxnSp>
        <p:nvCxnSpPr>
          <p:cNvPr id="37" name="Straight Connector 36"/>
          <p:cNvCxnSpPr>
            <a:cxnSpLocks noGrp="1" noRot="1" noChangeAspect="1" noMove="1" noResize="1" noEditPoints="1" noAdjustHandles="1" noChangeArrowheads="1" noChangeShapeType="1"/>
          </p:cNvCxnSpPr>
          <p:nvPr/>
        </p:nvCxnSpPr>
        <p:spPr>
          <a:xfrm>
            <a:off x="752940" y="452883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p:cNvSpPr>
            <a:spLocks noGrp="1" noRot="1" noChangeAspect="1" noMove="1" noResize="1" noEditPoints="1" noAdjustHandles="1" noChangeArrowheads="1" noChangeShapeType="1" noTextEdit="1"/>
          </p:cNvSpPr>
          <p:nvPr/>
        </p:nvSpPr>
        <p:spPr>
          <a:xfrm>
            <a:off x="56516" y="7030085"/>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77825"/>
            <a:ext cx="10058400" cy="1035050"/>
          </a:xfrm>
        </p:spPr>
        <p:txBody>
          <a:bodyPr/>
          <a:lstStyle/>
          <a:p>
            <a:r>
              <a:rPr lang="en-US" altLang="en-IN" dirty="0"/>
              <a:t>Q &amp; A</a:t>
            </a:r>
            <a:endParaRPr lang="en-US" altLang="en-IN" dirty="0"/>
          </a:p>
        </p:txBody>
      </p:sp>
      <p:sp>
        <p:nvSpPr>
          <p:cNvPr id="3" name="TextBox 2"/>
          <p:cNvSpPr txBox="1"/>
          <p:nvPr/>
        </p:nvSpPr>
        <p:spPr>
          <a:xfrm>
            <a:off x="1066800" y="2014855"/>
            <a:ext cx="10663555" cy="3291840"/>
          </a:xfrm>
          <a:prstGeom prst="rect">
            <a:avLst/>
          </a:prstGeom>
          <a:noFill/>
        </p:spPr>
        <p:txBody>
          <a:bodyPr wrap="square" rtlCol="0">
            <a:spAutoFit/>
          </a:bodyPr>
          <a:lstStyle/>
          <a:p>
            <a:pPr algn="just"/>
            <a:r>
              <a:rPr sz="1600" b="1" dirty="0">
                <a:effectLst/>
                <a:latin typeface="Calibri" panose="020F0502020204030204" pitchFamily="34" charset="0"/>
                <a:ea typeface="Calibri" panose="020F0502020204030204" pitchFamily="34" charset="0"/>
                <a:cs typeface="Calibri" panose="020F0502020204030204" pitchFamily="34" charset="0"/>
              </a:rPr>
              <a:t>Q 5) How logs are managed?</a:t>
            </a:r>
            <a:endParaRPr sz="1600" b="1" dirty="0">
              <a:effectLst/>
              <a:latin typeface="Calibri" panose="020F0502020204030204" pitchFamily="34" charset="0"/>
              <a:ea typeface="Calibri" panose="020F0502020204030204" pitchFamily="34" charset="0"/>
              <a:cs typeface="Calibri" panose="020F0502020204030204" pitchFamily="34" charset="0"/>
            </a:endParaRPr>
          </a:p>
          <a:p>
            <a:pPr algn="just"/>
            <a:endParaRPr sz="1600" b="1"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sz="1600" b="1" dirty="0">
                <a:effectLst/>
                <a:latin typeface="Calibri" panose="020F0502020204030204" pitchFamily="34" charset="0"/>
                <a:ea typeface="Calibri" panose="020F0502020204030204" pitchFamily="34" charset="0"/>
                <a:cs typeface="Calibri" panose="020F0502020204030204" pitchFamily="34" charset="0"/>
              </a:rPr>
              <a:t>Logs were managed using “logging” module in python. The logs are mostly stored for training and validation of the ML models. Logs are available in the git repo.</a:t>
            </a:r>
            <a:endParaRPr lang="en-US" sz="1600" b="1" dirty="0">
              <a:effectLst/>
              <a:latin typeface="Calibri" panose="020F0502020204030204" pitchFamily="34" charset="0"/>
              <a:ea typeface="Calibri" panose="020F0502020204030204" pitchFamily="34" charset="0"/>
              <a:cs typeface="Calibri" panose="020F0502020204030204" pitchFamily="34" charset="0"/>
            </a:endParaRPr>
          </a:p>
          <a:p>
            <a:pPr algn="just"/>
            <a:endParaRPr sz="1600" b="1" dirty="0">
              <a:effectLst/>
              <a:latin typeface="Calibri" panose="020F0502020204030204" pitchFamily="34" charset="0"/>
              <a:ea typeface="Calibri" panose="020F0502020204030204" pitchFamily="34" charset="0"/>
              <a:cs typeface="Calibri" panose="020F0502020204030204" pitchFamily="34" charset="0"/>
            </a:endParaRPr>
          </a:p>
          <a:p>
            <a:pPr algn="just"/>
            <a:r>
              <a:rPr sz="1600" b="1" dirty="0">
                <a:effectLst/>
                <a:latin typeface="Calibri" panose="020F0502020204030204" pitchFamily="34" charset="0"/>
                <a:ea typeface="Calibri" panose="020F0502020204030204" pitchFamily="34" charset="0"/>
                <a:cs typeface="Calibri" panose="020F0502020204030204" pitchFamily="34" charset="0"/>
              </a:rPr>
              <a:t>Q 6) What techniques were you using for data pre-processing?</a:t>
            </a:r>
            <a:endParaRPr sz="1600" b="1" dirty="0">
              <a:effectLst/>
              <a:latin typeface="Calibri" panose="020F0502020204030204" pitchFamily="34" charset="0"/>
              <a:ea typeface="Calibri" panose="020F0502020204030204" pitchFamily="34" charset="0"/>
              <a:cs typeface="Calibri" panose="020F0502020204030204" pitchFamily="34" charset="0"/>
            </a:endParaRPr>
          </a:p>
          <a:p>
            <a:pPr algn="just"/>
            <a:endParaRPr sz="1600" b="1"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sz="1600" b="1" dirty="0">
                <a:effectLst/>
                <a:latin typeface="Calibri" panose="020F0502020204030204" pitchFamily="34" charset="0"/>
                <a:ea typeface="Calibri" panose="020F0502020204030204" pitchFamily="34" charset="0"/>
                <a:cs typeface="Calibri" panose="020F0502020204030204" pitchFamily="34" charset="0"/>
              </a:rPr>
              <a:t>Visualizing relation of independent variables with each other and output variables</a:t>
            </a:r>
            <a:endParaRPr sz="1600" b="1"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sz="1600" b="1" dirty="0">
                <a:effectLst/>
                <a:latin typeface="Calibri" panose="020F0502020204030204" pitchFamily="34" charset="0"/>
                <a:ea typeface="Calibri" panose="020F0502020204030204" pitchFamily="34" charset="0"/>
                <a:cs typeface="Calibri" panose="020F0502020204030204" pitchFamily="34" charset="0"/>
              </a:rPr>
              <a:t>Checking and changing Distribution of continuous values</a:t>
            </a:r>
            <a:endParaRPr sz="1600" b="1"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sz="1600" b="1" dirty="0">
                <a:effectLst/>
                <a:latin typeface="Calibri" panose="020F0502020204030204" pitchFamily="34" charset="0"/>
                <a:ea typeface="Calibri" panose="020F0502020204030204" pitchFamily="34" charset="0"/>
                <a:cs typeface="Calibri" panose="020F0502020204030204" pitchFamily="34" charset="0"/>
              </a:rPr>
              <a:t>Cleaning data and imputing if null values are present</a:t>
            </a:r>
            <a:endParaRPr sz="1600" b="1"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600" b="1" dirty="0">
                <a:effectLst/>
                <a:latin typeface="Calibri" panose="020F0502020204030204" pitchFamily="34" charset="0"/>
                <a:ea typeface="Calibri" panose="020F0502020204030204" pitchFamily="34" charset="0"/>
                <a:cs typeface="Calibri" panose="020F0502020204030204" pitchFamily="34" charset="0"/>
              </a:rPr>
              <a:t>Generating suitable amount of synthetic data for better accuracy</a:t>
            </a:r>
            <a:endParaRPr sz="1600" b="1"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sz="1600" b="1" dirty="0">
                <a:effectLst/>
                <a:latin typeface="Calibri" panose="020F0502020204030204" pitchFamily="34" charset="0"/>
                <a:ea typeface="Calibri" panose="020F0502020204030204" pitchFamily="34" charset="0"/>
                <a:cs typeface="Calibri" panose="020F0502020204030204" pitchFamily="34" charset="0"/>
              </a:rPr>
              <a:t>Scaling the data</a:t>
            </a:r>
            <a:r>
              <a:rPr lang="en-US" sz="1600" b="1" dirty="0">
                <a:effectLst/>
                <a:latin typeface="Calibri" panose="020F0502020204030204" pitchFamily="34" charset="0"/>
                <a:ea typeface="Calibri" panose="020F0502020204030204" pitchFamily="34" charset="0"/>
                <a:cs typeface="Calibri" panose="020F0502020204030204" pitchFamily="34" charset="0"/>
              </a:rPr>
              <a:t> using different scalers</a:t>
            </a:r>
            <a:endParaRPr lang="en-US" sz="1600" b="1"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600" b="1" dirty="0">
                <a:effectLst/>
                <a:latin typeface="Calibri" panose="020F0502020204030204" pitchFamily="34" charset="0"/>
                <a:ea typeface="Calibri" panose="020F0502020204030204" pitchFamily="34" charset="0"/>
                <a:cs typeface="Calibri" panose="020F0502020204030204" pitchFamily="34" charset="0"/>
              </a:rPr>
              <a:t>Distributing the data into number of folds for cross-validation</a:t>
            </a:r>
            <a:endParaRPr lang="en-US" sz="1600" b="1" dirty="0">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77825"/>
            <a:ext cx="10058400" cy="1035050"/>
          </a:xfrm>
        </p:spPr>
        <p:txBody>
          <a:bodyPr/>
          <a:lstStyle/>
          <a:p>
            <a:r>
              <a:rPr lang="en-US" altLang="en-IN" dirty="0"/>
              <a:t>Q &amp; A</a:t>
            </a:r>
            <a:endParaRPr lang="en-US" altLang="en-IN" dirty="0"/>
          </a:p>
        </p:txBody>
      </p:sp>
      <p:sp>
        <p:nvSpPr>
          <p:cNvPr id="3" name="TextBox 2"/>
          <p:cNvSpPr txBox="1"/>
          <p:nvPr/>
        </p:nvSpPr>
        <p:spPr>
          <a:xfrm>
            <a:off x="1066800" y="2014855"/>
            <a:ext cx="10663555" cy="2799715"/>
          </a:xfrm>
          <a:prstGeom prst="rect">
            <a:avLst/>
          </a:prstGeom>
          <a:noFill/>
        </p:spPr>
        <p:txBody>
          <a:bodyPr wrap="square" rtlCol="0">
            <a:spAutoFit/>
          </a:bodyPr>
          <a:lstStyle/>
          <a:p>
            <a:pPr algn="just"/>
            <a:r>
              <a:rPr sz="1600" b="1" dirty="0">
                <a:effectLst/>
                <a:latin typeface="Calibri" panose="020F0502020204030204" pitchFamily="34" charset="0"/>
                <a:ea typeface="Calibri" panose="020F0502020204030204" pitchFamily="34" charset="0"/>
                <a:cs typeface="Calibri" panose="020F0502020204030204" pitchFamily="34" charset="0"/>
              </a:rPr>
              <a:t>Q 7) How training was done or what models were used?</a:t>
            </a:r>
            <a:endParaRPr sz="1600" b="1" dirty="0">
              <a:effectLst/>
              <a:latin typeface="Calibri" panose="020F0502020204030204" pitchFamily="34" charset="0"/>
              <a:ea typeface="Calibri" panose="020F0502020204030204" pitchFamily="34" charset="0"/>
              <a:cs typeface="Calibri" panose="020F0502020204030204" pitchFamily="34" charset="0"/>
            </a:endParaRPr>
          </a:p>
          <a:p>
            <a:pPr algn="just"/>
            <a:endParaRPr sz="1600" b="1"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sz="1600" b="1" dirty="0">
                <a:effectLst/>
                <a:latin typeface="Calibri" panose="020F0502020204030204" pitchFamily="34" charset="0"/>
                <a:ea typeface="Calibri" panose="020F0502020204030204" pitchFamily="34" charset="0"/>
                <a:cs typeface="Calibri" panose="020F0502020204030204" pitchFamily="34" charset="0"/>
              </a:rPr>
              <a:t>Training was done initially on local system. After the confirmation of least error, the code was transferred to kaggle, and ran over GPUs for XGB and cpu for other models.</a:t>
            </a:r>
            <a:endParaRPr lang="en-US" sz="1600" b="1" dirty="0">
              <a:effectLst/>
              <a:latin typeface="Calibri" panose="020F0502020204030204" pitchFamily="34" charset="0"/>
              <a:ea typeface="Calibri" panose="020F0502020204030204" pitchFamily="34" charset="0"/>
              <a:cs typeface="Calibri" panose="020F0502020204030204" pitchFamily="34" charset="0"/>
            </a:endParaRPr>
          </a:p>
          <a:p>
            <a:pPr algn="just"/>
            <a:endParaRPr sz="1600" b="1"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sz="1600" b="1" dirty="0">
                <a:effectLst/>
                <a:latin typeface="Calibri" panose="020F0502020204030204" pitchFamily="34" charset="0"/>
                <a:ea typeface="Calibri" panose="020F0502020204030204" pitchFamily="34" charset="0"/>
                <a:cs typeface="Calibri" panose="020F0502020204030204" pitchFamily="34" charset="0"/>
              </a:rPr>
              <a:t>The applied alogirthms were XGBR, KNN, Decision Tree, Linear Regression, Random Forest, and SVR.</a:t>
            </a:r>
            <a:endParaRPr lang="en-US" sz="1600" b="1" dirty="0">
              <a:effectLst/>
              <a:latin typeface="Calibri" panose="020F0502020204030204" pitchFamily="34" charset="0"/>
              <a:ea typeface="Calibri" panose="020F0502020204030204" pitchFamily="34" charset="0"/>
              <a:cs typeface="Calibri" panose="020F0502020204030204" pitchFamily="34" charset="0"/>
            </a:endParaRPr>
          </a:p>
          <a:p>
            <a:pPr algn="just"/>
            <a:endParaRPr sz="1600" b="1" dirty="0">
              <a:effectLst/>
              <a:latin typeface="Calibri" panose="020F0502020204030204" pitchFamily="34" charset="0"/>
              <a:ea typeface="Calibri" panose="020F0502020204030204" pitchFamily="34" charset="0"/>
              <a:cs typeface="Calibri" panose="020F0502020204030204" pitchFamily="34" charset="0"/>
            </a:endParaRPr>
          </a:p>
          <a:p>
            <a:pPr algn="just"/>
            <a:r>
              <a:rPr sz="1600" b="1" dirty="0">
                <a:effectLst/>
                <a:latin typeface="Calibri" panose="020F0502020204030204" pitchFamily="34" charset="0"/>
                <a:ea typeface="Calibri" panose="020F0502020204030204" pitchFamily="34" charset="0"/>
                <a:cs typeface="Calibri" panose="020F0502020204030204" pitchFamily="34" charset="0"/>
              </a:rPr>
              <a:t>Q 8) How Prediction was done?</a:t>
            </a:r>
            <a:endParaRPr sz="1600" b="1" dirty="0">
              <a:effectLst/>
              <a:latin typeface="Calibri" panose="020F0502020204030204" pitchFamily="34" charset="0"/>
              <a:ea typeface="Calibri" panose="020F0502020204030204" pitchFamily="34" charset="0"/>
              <a:cs typeface="Calibri" panose="020F0502020204030204" pitchFamily="34" charset="0"/>
            </a:endParaRPr>
          </a:p>
          <a:p>
            <a:pPr algn="just"/>
            <a:endParaRPr sz="1600" b="1"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sz="1600" b="1" dirty="0">
                <a:effectLst/>
                <a:latin typeface="Calibri" panose="020F0502020204030204" pitchFamily="34" charset="0"/>
                <a:ea typeface="Calibri" panose="020F0502020204030204" pitchFamily="34" charset="0"/>
                <a:cs typeface="Calibri" panose="020F0502020204030204" pitchFamily="34" charset="0"/>
              </a:rPr>
              <a:t>For prediction part, the deployment on web can be useful to predict the level of toxicity based on molecular descriptor values as indicator.</a:t>
            </a:r>
            <a:endParaRPr lang="en-US" sz="1600" b="1" dirty="0">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77825"/>
            <a:ext cx="10058400" cy="1035050"/>
          </a:xfrm>
        </p:spPr>
        <p:txBody>
          <a:bodyPr/>
          <a:lstStyle/>
          <a:p>
            <a:r>
              <a:rPr lang="en-US" altLang="en-IN" dirty="0"/>
              <a:t>Q &amp; A</a:t>
            </a:r>
            <a:endParaRPr lang="en-US" altLang="en-IN" dirty="0"/>
          </a:p>
        </p:txBody>
      </p:sp>
      <p:sp>
        <p:nvSpPr>
          <p:cNvPr id="3" name="TextBox 2"/>
          <p:cNvSpPr txBox="1"/>
          <p:nvPr/>
        </p:nvSpPr>
        <p:spPr>
          <a:xfrm>
            <a:off x="1066800" y="2014855"/>
            <a:ext cx="10663555" cy="1322070"/>
          </a:xfrm>
          <a:prstGeom prst="rect">
            <a:avLst/>
          </a:prstGeom>
          <a:noFill/>
        </p:spPr>
        <p:txBody>
          <a:bodyPr wrap="square" rtlCol="0">
            <a:spAutoFit/>
          </a:bodyPr>
          <a:lstStyle/>
          <a:p>
            <a:pPr algn="just"/>
            <a:r>
              <a:rPr sz="1600" b="1" dirty="0">
                <a:effectLst/>
                <a:latin typeface="Calibri" panose="020F0502020204030204" pitchFamily="34" charset="0"/>
                <a:ea typeface="Calibri" panose="020F0502020204030204" pitchFamily="34" charset="0"/>
                <a:cs typeface="Calibri" panose="020F0502020204030204" pitchFamily="34" charset="0"/>
              </a:rPr>
              <a:t>Q 9) What are the different stages of deployment?</a:t>
            </a:r>
            <a:endParaRPr sz="1600" b="1" dirty="0">
              <a:effectLst/>
              <a:latin typeface="Calibri" panose="020F0502020204030204" pitchFamily="34" charset="0"/>
              <a:ea typeface="Calibri" panose="020F0502020204030204" pitchFamily="34" charset="0"/>
              <a:cs typeface="Calibri" panose="020F0502020204030204" pitchFamily="34" charset="0"/>
            </a:endParaRPr>
          </a:p>
          <a:p>
            <a:pPr algn="just"/>
            <a:endParaRPr sz="1600" b="1"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sz="1600" b="1" dirty="0">
                <a:effectLst/>
                <a:latin typeface="Calibri" panose="020F0502020204030204" pitchFamily="34" charset="0"/>
                <a:ea typeface="Calibri" panose="020F0502020204030204" pitchFamily="34" charset="0"/>
                <a:cs typeface="Calibri" panose="020F0502020204030204" pitchFamily="34" charset="0"/>
              </a:rPr>
              <a:t>After testing the model with sample data, we created the API using FastAPI framework. The frontend was developed using React framework with axios for API calls. Finally the web app is deployed on AWS EC2 linux instance and allowed on required ports for required interaction. The deployment is tested on given DNS of AWS EC2 instance.</a:t>
            </a:r>
            <a:endParaRPr lang="en-US" sz="1600" b="1" dirty="0">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66800" y="2704048"/>
            <a:ext cx="10058400" cy="1450757"/>
          </a:xfrm>
        </p:spPr>
        <p:txBody>
          <a:bodyPr/>
          <a:p>
            <a:pPr algn="ctr"/>
            <a:r>
              <a:rPr lang="en-IN" altLang="en-US"/>
              <a:t>THANK YOU</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400" y="681355"/>
            <a:ext cx="3931920" cy="963930"/>
          </a:xfrm>
        </p:spPr>
        <p:txBody>
          <a:bodyPr/>
          <a:lstStyle/>
          <a:p>
            <a:r>
              <a:rPr lang="en-US" dirty="0"/>
              <a:t>Objective</a:t>
            </a:r>
            <a:endParaRPr lang="en-US" dirty="0"/>
          </a:p>
        </p:txBody>
      </p:sp>
      <p:sp>
        <p:nvSpPr>
          <p:cNvPr id="4" name="Text Box 3"/>
          <p:cNvSpPr txBox="1"/>
          <p:nvPr/>
        </p:nvSpPr>
        <p:spPr>
          <a:xfrm>
            <a:off x="1168400" y="2190115"/>
            <a:ext cx="8706485" cy="3415030"/>
          </a:xfrm>
          <a:prstGeom prst="rect">
            <a:avLst/>
          </a:prstGeom>
          <a:noFill/>
        </p:spPr>
        <p:txBody>
          <a:bodyPr wrap="square" rtlCol="0" anchor="t">
            <a:spAutoFit/>
          </a:bodyPr>
          <a:p>
            <a:pPr algn="just"/>
            <a:r>
              <a:rPr lang="en-US" dirty="0">
                <a:sym typeface="+mn-ea"/>
              </a:rPr>
              <a:t>The problem addressed in this project is to develop robust and accurate QSAR models for predicting the LC50 value, a measure of the concentration of a substance that causes 50% mortality in test organisms, of potentially hazardous chemical compounds.</a:t>
            </a:r>
            <a:endParaRPr lang="en-US" dirty="0">
              <a:sym typeface="+mn-ea"/>
            </a:endParaRPr>
          </a:p>
          <a:p>
            <a:pPr algn="just"/>
            <a:endParaRPr lang="en-US"/>
          </a:p>
          <a:p>
            <a:pPr algn="just"/>
            <a:r>
              <a:rPr lang="en-US" dirty="0">
                <a:sym typeface="+mn-ea"/>
              </a:rPr>
              <a:t>The proposed solution for the problem involves the development and evaluation of QSAR models based on molecular descriptors to predict LC50 values. The models will be trained on a dataset of compounds with known LC50 values and molecular descriptors. The performance of the models will be evaluated using statistical measures such as correlation coefficient, root mean square error, and coefficient of determination. The resulting models can be used to predict the toxicity of new compounds, which can be useful in environmental risk assessment, and chemical safety evaluation.</a:t>
            </a:r>
            <a:endParaRPr lang="en-US" dirty="0"/>
          </a:p>
          <a:p>
            <a:pPr algn="just"/>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8560" y="2487295"/>
            <a:ext cx="3931920" cy="963930"/>
          </a:xfrm>
        </p:spPr>
        <p:txBody>
          <a:bodyPr/>
          <a:lstStyle/>
          <a:p>
            <a:r>
              <a:rPr lang="en-US" dirty="0"/>
              <a:t>Architecture</a:t>
            </a:r>
            <a:endParaRPr lang="en-US" dirty="0"/>
          </a:p>
        </p:txBody>
      </p:sp>
      <p:pic>
        <p:nvPicPr>
          <p:cNvPr id="10" name="Picture 3" descr="ml_overview"/>
          <p:cNvPicPr>
            <a:picLocks noChangeAspect="1"/>
          </p:cNvPicPr>
          <p:nvPr>
            <p:ph idx="1"/>
          </p:nvPr>
        </p:nvPicPr>
        <p:blipFill>
          <a:blip r:embed="rId1"/>
          <a:srcRect t="7303" b="5768"/>
          <a:stretch>
            <a:fillRect/>
          </a:stretch>
        </p:blipFill>
        <p:spPr>
          <a:xfrm>
            <a:off x="6174740" y="0"/>
            <a:ext cx="4799330" cy="63995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vert="horz" lIns="91440" tIns="45720" rIns="91440" bIns="45720" rtlCol="0">
            <a:normAutofit/>
          </a:bodyPr>
          <a:lstStyle/>
          <a:p>
            <a:r>
              <a:rPr lang="en-US" dirty="0"/>
              <a:t>Data </a:t>
            </a:r>
            <a:r>
              <a:rPr lang="en-IN" altLang="en-US" dirty="0"/>
              <a:t>-&gt; Preprocessing</a:t>
            </a:r>
            <a:r>
              <a:rPr lang="en-US" dirty="0"/>
              <a:t> and </a:t>
            </a:r>
            <a:r>
              <a:rPr lang="en-IN" altLang="en-US" dirty="0"/>
              <a:t>Transformation</a:t>
            </a:r>
            <a:endParaRPr lang="en-IN" altLang="en-US" dirty="0"/>
          </a:p>
        </p:txBody>
      </p:sp>
      <p:graphicFrame>
        <p:nvGraphicFramePr>
          <p:cNvPr id="4" name="Table 4"/>
          <p:cNvGraphicFramePr>
            <a:graphicFrameLocks noGrp="1"/>
          </p:cNvGraphicFramePr>
          <p:nvPr>
            <p:ph idx="1"/>
          </p:nvPr>
        </p:nvGraphicFramePr>
        <p:xfrm>
          <a:off x="1096963" y="2216879"/>
          <a:ext cx="10058400" cy="3771486"/>
        </p:xfrm>
        <a:graphic>
          <a:graphicData uri="http://schemas.openxmlformats.org/drawingml/2006/table">
            <a:tbl>
              <a:tblPr firstRow="1" bandRow="1">
                <a:noFill/>
                <a:tableStyleId>{3B4B98B0-60AC-42C2-AFA5-B58CD77FA1E5}</a:tableStyleId>
              </a:tblPr>
              <a:tblGrid>
                <a:gridCol w="2514600"/>
                <a:gridCol w="2514600"/>
                <a:gridCol w="2514600"/>
                <a:gridCol w="2514600"/>
              </a:tblGrid>
              <a:tr h="947529">
                <a:tc>
                  <a:txBody>
                    <a:bodyPr/>
                    <a:lstStyle/>
                    <a:p>
                      <a:r>
                        <a:rPr lang="en-US" sz="2400" b="0" cap="all" spc="150" dirty="0" err="1">
                          <a:solidFill>
                            <a:schemeClr val="lt1"/>
                          </a:solidFill>
                        </a:rPr>
                        <a:t>dAta</a:t>
                      </a:r>
                      <a:r>
                        <a:rPr lang="en-US" sz="2400" b="0" cap="all" spc="150" dirty="0">
                          <a:solidFill>
                            <a:schemeClr val="lt1"/>
                          </a:solidFill>
                        </a:rPr>
                        <a:t> type</a:t>
                      </a:r>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Null values</a:t>
                      </a:r>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IN" altLang="en-US" sz="2400" b="0" cap="all" spc="150" dirty="0">
                          <a:solidFill>
                            <a:schemeClr val="lt1"/>
                          </a:solidFill>
                        </a:rPr>
                        <a:t>Synthetic data </a:t>
                      </a:r>
                      <a:endParaRPr lang="en-IN" alt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IN" altLang="en-US" sz="2400" b="0" cap="all" spc="150" dirty="0">
                          <a:solidFill>
                            <a:schemeClr val="lt1"/>
                          </a:solidFill>
                        </a:rPr>
                        <a:t>Encoding and scaling</a:t>
                      </a:r>
                      <a:endParaRPr lang="en-IN" alt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tr>
              <a:tr h="1254877">
                <a:tc>
                  <a:txBody>
                    <a:bodyPr/>
                    <a:lstStyle/>
                    <a:p>
                      <a:r>
                        <a:rPr lang="en-IN" altLang="en-US" sz="1400" cap="none" spc="0" dirty="0">
                          <a:solidFill>
                            <a:schemeClr val="tx1"/>
                          </a:solidFill>
                        </a:rPr>
                        <a:t>All the data was in numerical. To be precise, the datatype was float32 for all.</a:t>
                      </a:r>
                      <a:r>
                        <a:rPr lang="en-US" sz="1400" cap="none" spc="0" dirty="0">
                          <a:solidFill>
                            <a:schemeClr val="tx1"/>
                          </a:solidFill>
                        </a:rPr>
                        <a:t>.</a:t>
                      </a: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IN" altLang="en-US" sz="1400" cap="none" spc="0" dirty="0">
                          <a:solidFill>
                            <a:schemeClr val="tx1"/>
                          </a:solidFill>
                        </a:rPr>
                        <a:t>Considering the number of datapoints, there was no nullvalues in collected data.</a:t>
                      </a:r>
                      <a:endParaRPr lang="en-IN" alt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altLang="en-US" sz="1400" cap="none" spc="0" dirty="0">
                          <a:solidFill>
                            <a:schemeClr val="tx1"/>
                          </a:solidFill>
                        </a:rPr>
                        <a:t>New data points were created by introducing gaussian noise to the raw data.</a:t>
                      </a:r>
                      <a:endParaRPr lang="en-IN" alt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IN" altLang="en-US" sz="1400" cap="none" spc="0" dirty="0">
                          <a:solidFill>
                            <a:schemeClr val="tx1"/>
                          </a:solidFill>
                        </a:rPr>
                        <a:t>As all columns are numeric, no encoding is used.</a:t>
                      </a:r>
                      <a:endParaRPr lang="en-IN" alt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r>
              <a:tr h="1254877">
                <a:tc>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IN" altLang="en-US" sz="1400" cap="none" spc="0" dirty="0">
                          <a:solidFill>
                            <a:schemeClr val="tx1"/>
                          </a:solidFill>
                        </a:rPr>
                        <a:t>SMOGN algorithm is used to add extra 20% to the initial dataset.</a:t>
                      </a:r>
                      <a:endParaRPr lang="en-IN" alt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IN" altLang="en-US" sz="1400" cap="none" spc="0" dirty="0">
                          <a:solidFill>
                            <a:schemeClr val="tx1"/>
                          </a:solidFill>
                        </a:rPr>
                        <a:t>Standard and min-max scaler is used iteratively for testing.</a:t>
                      </a:r>
                      <a:endParaRPr lang="en-IN" alt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IN" altLang="en-US" dirty="0"/>
              <a:t>-&gt; Storage and Retrieval</a:t>
            </a:r>
            <a:endParaRPr lang="en-IN" altLang="en-US" dirty="0"/>
          </a:p>
        </p:txBody>
      </p:sp>
      <p:sp>
        <p:nvSpPr>
          <p:cNvPr id="3" name="Content Placeholder 2"/>
          <p:cNvSpPr>
            <a:spLocks noGrp="1"/>
          </p:cNvSpPr>
          <p:nvPr>
            <p:ph idx="1"/>
          </p:nvPr>
        </p:nvSpPr>
        <p:spPr>
          <a:xfrm>
            <a:off x="1066800" y="2504440"/>
            <a:ext cx="10058400" cy="1469390"/>
          </a:xfrm>
        </p:spPr>
        <p:txBody>
          <a:bodyPr/>
          <a:lstStyle/>
          <a:p>
            <a:pPr marL="742950" lvl="1" indent="-304800" algn="l" rtl="0">
              <a:lnSpc>
                <a:spcPct val="100000"/>
              </a:lnSpc>
              <a:spcBef>
                <a:spcPts val="960"/>
              </a:spcBef>
              <a:spcAft>
                <a:spcPts val="0"/>
              </a:spcAft>
              <a:buSzPts val="1740"/>
              <a:buFont typeface="Arial" panose="020B0604020202020204"/>
              <a:buChar char="⮚"/>
            </a:pPr>
            <a:r>
              <a:rPr lang="en-IN" altLang="en-US" sz="2000" dirty="0">
                <a:ea typeface="Arial" panose="020B0604020202020204"/>
                <a:cs typeface="Arial" panose="020B0604020202020204"/>
                <a:sym typeface="Arial" panose="020B0604020202020204"/>
              </a:rPr>
              <a:t>Due to small size of data, data is stored in local as csv file.</a:t>
            </a:r>
            <a:endParaRPr lang="en-US" sz="2000" dirty="0">
              <a:ea typeface="Arial" panose="020B0604020202020204"/>
              <a:cs typeface="Arial" panose="020B0604020202020204"/>
              <a:sym typeface="Arial" panose="020B0604020202020204"/>
            </a:endParaRPr>
          </a:p>
          <a:p>
            <a:pPr marL="742950" lvl="1" indent="-304800" algn="l" rtl="0">
              <a:lnSpc>
                <a:spcPct val="100000"/>
              </a:lnSpc>
              <a:spcBef>
                <a:spcPts val="960"/>
              </a:spcBef>
              <a:spcAft>
                <a:spcPts val="0"/>
              </a:spcAft>
              <a:buSzPts val="1740"/>
              <a:buFont typeface="Arial" panose="020B0604020202020204"/>
              <a:buChar char="⮚"/>
            </a:pPr>
            <a:r>
              <a:rPr lang="en-IN" altLang="en-US" sz="2000" dirty="0">
                <a:ea typeface="Arial" panose="020B0604020202020204"/>
                <a:cs typeface="Arial" panose="020B0604020202020204"/>
                <a:sym typeface="Arial" panose="020B0604020202020204"/>
              </a:rPr>
              <a:t>During training and evaluation a lot of data are retrieved about hyper-parameter optimization, model evaluation, loss functions, and time deltas.</a:t>
            </a:r>
            <a:endParaRPr lang="en-IN" altLang="en-US" sz="2000" dirty="0">
              <a:ea typeface="Arial" panose="020B0604020202020204"/>
              <a:cs typeface="Arial" panose="020B0604020202020204"/>
              <a:sym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77825"/>
            <a:ext cx="10058400" cy="1035050"/>
          </a:xfrm>
        </p:spPr>
        <p:txBody>
          <a:bodyPr/>
          <a:lstStyle/>
          <a:p>
            <a:r>
              <a:rPr lang="en-US" dirty="0"/>
              <a:t>M</a:t>
            </a:r>
            <a:r>
              <a:rPr lang="en-IN" altLang="en-US" dirty="0"/>
              <a:t>L Development</a:t>
            </a:r>
            <a:endParaRPr lang="en-IN" altLang="en-US" dirty="0"/>
          </a:p>
        </p:txBody>
      </p:sp>
      <p:sp>
        <p:nvSpPr>
          <p:cNvPr id="3" name="TextBox 2"/>
          <p:cNvSpPr txBox="1"/>
          <p:nvPr/>
        </p:nvSpPr>
        <p:spPr>
          <a:xfrm>
            <a:off x="1066800" y="1831826"/>
            <a:ext cx="10805160" cy="4369435"/>
          </a:xfrm>
          <a:prstGeom prst="rect">
            <a:avLst/>
          </a:prstGeom>
          <a:noFill/>
        </p:spPr>
        <p:txBody>
          <a:bodyPr wrap="square" rtlCol="0">
            <a:spAutoFit/>
          </a:bodyPr>
          <a:lstStyle/>
          <a:p>
            <a:pPr algn="just"/>
            <a:r>
              <a:rPr lang="en-US" sz="2000" b="1" dirty="0">
                <a:effectLst/>
                <a:latin typeface="Calibri" panose="020F0502020204030204" pitchFamily="34" charset="0"/>
                <a:ea typeface="Calibri" panose="020F0502020204030204" pitchFamily="34" charset="0"/>
                <a:cs typeface="Times New Roman" panose="02020603050405020304" pitchFamily="18" charset="0"/>
              </a:rPr>
              <a:t>•Model Implementation</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alt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Following the division of the dataset into training and testing subsets, a pipeline encompassing a Standard Scaler was employed to train multiple models, including XGB Regressor, Logistic Regressor, K Neighbour Regressor, and Random Forest 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000" b="1" dirty="0"/>
              <a:t>•Cross-Validation Setup</a:t>
            </a:r>
            <a:endParaRPr lang="en-US" sz="2000" b="1" dirty="0"/>
          </a:p>
          <a:p>
            <a:pPr algn="just"/>
            <a:r>
              <a:rPr lang="en-IN" altLang="en-US" dirty="0"/>
              <a:t>	</a:t>
            </a:r>
            <a:r>
              <a:rPr lang="en-US" dirty="0"/>
              <a:t>To mitigate the risk of overfitting during the model training phase, we implemented a robust cross-validation setup.</a:t>
            </a:r>
            <a:endParaRPr lang="en-US" dirty="0"/>
          </a:p>
          <a:p>
            <a:pPr algn="just"/>
            <a:r>
              <a:rPr lang="en-US" sz="2000" b="1" dirty="0"/>
              <a:t>•Hyper-Parameter Optimization</a:t>
            </a:r>
            <a:endParaRPr lang="en-US" sz="2000" b="1" dirty="0"/>
          </a:p>
          <a:p>
            <a:pPr algn="just"/>
            <a:r>
              <a:rPr lang="en-IN" altLang="en-US" dirty="0"/>
              <a:t>	</a:t>
            </a:r>
            <a:r>
              <a:rPr lang="en-US" dirty="0"/>
              <a:t>In order to optimize the hyperparameters of our models, we employed the sophisticated Optuna framework. Our approach involved defining an objective function that was executed for a sample run with a random fold, allowing us to identify the best hyperparameters.</a:t>
            </a:r>
            <a:endParaRPr lang="en-US" dirty="0"/>
          </a:p>
          <a:p>
            <a:pPr algn="just"/>
            <a:r>
              <a:rPr lang="en-US" sz="2000" b="1" dirty="0"/>
              <a:t>•Model Evaluation</a:t>
            </a:r>
            <a:endParaRPr lang="en-US" sz="2000" b="1" dirty="0"/>
          </a:p>
          <a:p>
            <a:pPr algn="just"/>
            <a:r>
              <a:rPr lang="en-IN" altLang="en-US" dirty="0"/>
              <a:t>	</a:t>
            </a:r>
            <a:r>
              <a:rPr lang="en-US" dirty="0"/>
              <a:t>The test dataset, constituting 1/15th of the overall dataset, was employed to assess the performance of the model. The hyperparameter optimization process focused on minimizing the root mean square error (RMSE) as a measure of accuracy.</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77825"/>
            <a:ext cx="10058400" cy="1035050"/>
          </a:xfrm>
        </p:spPr>
        <p:txBody>
          <a:bodyPr/>
          <a:lstStyle/>
          <a:p>
            <a:r>
              <a:rPr lang="en-IN" altLang="en-US" dirty="0"/>
              <a:t>Deployment</a:t>
            </a:r>
            <a:endParaRPr lang="en-IN" altLang="en-US" dirty="0"/>
          </a:p>
        </p:txBody>
      </p:sp>
      <p:sp>
        <p:nvSpPr>
          <p:cNvPr id="3" name="TextBox 2"/>
          <p:cNvSpPr txBox="1"/>
          <p:nvPr/>
        </p:nvSpPr>
        <p:spPr>
          <a:xfrm>
            <a:off x="1066800" y="2014855"/>
            <a:ext cx="10663555" cy="3784600"/>
          </a:xfrm>
          <a:prstGeom prst="rect">
            <a:avLst/>
          </a:prstGeom>
          <a:noFill/>
        </p:spPr>
        <p:txBody>
          <a:bodyPr wrap="square" rtlCol="0">
            <a:spAutoFit/>
          </a:bodyPr>
          <a:lstStyle/>
          <a:p>
            <a:pPr algn="just"/>
            <a:r>
              <a:rPr lang="en-IN" altLang="en-US" sz="2000" b="1" dirty="0">
                <a:effectLst/>
                <a:latin typeface="Calibri" panose="020F0502020204030204" pitchFamily="34" charset="0"/>
                <a:ea typeface="Calibri" panose="020F0502020204030204" pitchFamily="34" charset="0"/>
                <a:cs typeface="Calibri" panose="020F0502020204030204" pitchFamily="34" charset="0"/>
              </a:rPr>
              <a:t>1. </a:t>
            </a:r>
            <a:r>
              <a:rPr lang="en-US" sz="2000" b="1" dirty="0">
                <a:effectLst/>
                <a:latin typeface="Calibri" panose="020F0502020204030204" pitchFamily="34" charset="0"/>
                <a:ea typeface="Calibri" panose="020F0502020204030204" pitchFamily="34" charset="0"/>
                <a:cs typeface="Calibri" panose="020F0502020204030204" pitchFamily="34" charset="0"/>
              </a:rPr>
              <a:t>Frontend with ReactJS</a:t>
            </a:r>
            <a:endParaRPr lang="en-US" sz="2000" b="1" dirty="0">
              <a:effectLst/>
              <a:latin typeface="Calibri" panose="020F0502020204030204" pitchFamily="34" charset="0"/>
              <a:ea typeface="Calibri" panose="020F0502020204030204" pitchFamily="34" charset="0"/>
              <a:cs typeface="Calibri" panose="020F0502020204030204" pitchFamily="34" charset="0"/>
            </a:endParaRPr>
          </a:p>
          <a:p>
            <a:pPr algn="just"/>
            <a:r>
              <a:rPr lang="en-IN" altLang="en-US" sz="2000" dirty="0">
                <a:effectLst/>
                <a:latin typeface="Calibri" panose="020F0502020204030204" pitchFamily="34" charset="0"/>
                <a:ea typeface="Calibri" panose="020F0502020204030204" pitchFamily="34" charset="0"/>
                <a:cs typeface="Calibri" panose="020F0502020204030204" pitchFamily="34" charset="0"/>
              </a:rPr>
              <a:t>	</a:t>
            </a:r>
            <a:r>
              <a:rPr lang="en-US" sz="2000" dirty="0">
                <a:effectLst/>
                <a:latin typeface="Calibri" panose="020F0502020204030204" pitchFamily="34" charset="0"/>
                <a:ea typeface="Calibri" panose="020F0502020204030204" pitchFamily="34" charset="0"/>
                <a:cs typeface="Calibri" panose="020F0502020204030204" pitchFamily="34" charset="0"/>
              </a:rPr>
              <a:t>In this project, the user interface (UI) was developed using ReactJS, a JavaScript library. The front-end implementation involved the creation of a robust framework to facilitate the communication with the backend through API endpoints.</a:t>
            </a:r>
            <a:r>
              <a:rPr lang="en-US" sz="2000" dirty="0">
                <a:latin typeface="Calibri" panose="020F0502020204030204" pitchFamily="34" charset="0"/>
                <a:cs typeface="Calibri" panose="020F0502020204030204" pitchFamily="34" charset="0"/>
              </a:rPr>
              <a:t>•Cross-Validation Setup</a:t>
            </a:r>
            <a:endParaRPr lang="en-US" sz="2000" dirty="0">
              <a:latin typeface="Calibri" panose="020F0502020204030204" pitchFamily="34" charset="0"/>
              <a:cs typeface="Calibri" panose="020F0502020204030204" pitchFamily="34" charset="0"/>
            </a:endParaRPr>
          </a:p>
          <a:p>
            <a:pPr algn="just"/>
            <a:endParaRPr lang="en-US" sz="2000" dirty="0">
              <a:latin typeface="Calibri" panose="020F0502020204030204" pitchFamily="34" charset="0"/>
              <a:cs typeface="Calibri" panose="020F0502020204030204" pitchFamily="34" charset="0"/>
            </a:endParaRPr>
          </a:p>
          <a:p>
            <a:pPr algn="just"/>
            <a:r>
              <a:rPr lang="en-IN" altLang="en-US" sz="2000" b="1" dirty="0">
                <a:latin typeface="Calibri" panose="020F0502020204030204" pitchFamily="34" charset="0"/>
                <a:cs typeface="Calibri" panose="020F0502020204030204" pitchFamily="34" charset="0"/>
              </a:rPr>
              <a:t>2. </a:t>
            </a:r>
            <a:r>
              <a:rPr lang="en-US" sz="2000" b="1" dirty="0">
                <a:latin typeface="Calibri" panose="020F0502020204030204" pitchFamily="34" charset="0"/>
                <a:cs typeface="Calibri" panose="020F0502020204030204" pitchFamily="34" charset="0"/>
              </a:rPr>
              <a:t>Backend with FastAPI</a:t>
            </a:r>
            <a:endParaRPr lang="en-US" sz="2000" b="1" dirty="0">
              <a:latin typeface="Calibri" panose="020F0502020204030204" pitchFamily="34" charset="0"/>
              <a:cs typeface="Calibri" panose="020F0502020204030204" pitchFamily="34" charset="0"/>
            </a:endParaRPr>
          </a:p>
          <a:p>
            <a:pPr algn="just"/>
            <a:r>
              <a:rPr lang="en-IN" alt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The backend API for this project was implemented using the FastAPI framework, renowned for its efficiency and performance.</a:t>
            </a:r>
            <a:endParaRPr lang="en-US" sz="2000" dirty="0">
              <a:latin typeface="Calibri" panose="020F0502020204030204" pitchFamily="34" charset="0"/>
              <a:cs typeface="Calibri" panose="020F0502020204030204" pitchFamily="34" charset="0"/>
            </a:endParaRPr>
          </a:p>
          <a:p>
            <a:pPr algn="just"/>
            <a:endParaRPr lang="en-US" sz="2000" dirty="0">
              <a:latin typeface="Calibri" panose="020F0502020204030204" pitchFamily="34" charset="0"/>
              <a:cs typeface="Calibri" panose="020F0502020204030204" pitchFamily="34" charset="0"/>
            </a:endParaRPr>
          </a:p>
          <a:p>
            <a:pPr algn="just"/>
            <a:r>
              <a:rPr lang="en-US" sz="2000" b="1" dirty="0">
                <a:latin typeface="Calibri" panose="020F0502020204030204" pitchFamily="34" charset="0"/>
                <a:cs typeface="Calibri" panose="020F0502020204030204" pitchFamily="34" charset="0"/>
              </a:rPr>
              <a:t>3.</a:t>
            </a:r>
            <a:r>
              <a:rPr lang="en-IN" altLang="en-US" sz="2000" b="1"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Deployment on Cloud</a:t>
            </a:r>
            <a:endParaRPr lang="en-US" sz="2000" b="1" dirty="0">
              <a:latin typeface="Calibri" panose="020F0502020204030204" pitchFamily="34" charset="0"/>
              <a:cs typeface="Calibri" panose="020F0502020204030204" pitchFamily="34" charset="0"/>
            </a:endParaRPr>
          </a:p>
          <a:p>
            <a:pPr algn="just"/>
            <a:r>
              <a:rPr lang="en-IN" alt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The fully operational code was obtained from the code repository using Git and deployed on an AWS EC2 instance. </a:t>
            </a:r>
            <a:endParaRPr lang="en-US" sz="2000" dirty="0">
              <a:latin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77825"/>
            <a:ext cx="10058400" cy="1035050"/>
          </a:xfrm>
        </p:spPr>
        <p:txBody>
          <a:bodyPr/>
          <a:lstStyle/>
          <a:p>
            <a:r>
              <a:rPr lang="en-IN" altLang="en-US" dirty="0"/>
              <a:t>Application Perspective</a:t>
            </a:r>
            <a:endParaRPr lang="en-IN" altLang="en-US" dirty="0"/>
          </a:p>
        </p:txBody>
      </p:sp>
      <p:sp>
        <p:nvSpPr>
          <p:cNvPr id="3" name="TextBox 2"/>
          <p:cNvSpPr txBox="1"/>
          <p:nvPr/>
        </p:nvSpPr>
        <p:spPr>
          <a:xfrm>
            <a:off x="1066800" y="2014855"/>
            <a:ext cx="10663555" cy="1938020"/>
          </a:xfrm>
          <a:prstGeom prst="rect">
            <a:avLst/>
          </a:prstGeom>
          <a:noFill/>
        </p:spPr>
        <p:txBody>
          <a:bodyPr wrap="square" rtlCol="0">
            <a:spAutoFit/>
          </a:bodyPr>
          <a:lstStyle/>
          <a:p>
            <a:pPr algn="just"/>
            <a:r>
              <a:rPr sz="2000" b="1" dirty="0">
                <a:effectLst/>
                <a:latin typeface="Calibri" panose="020F0502020204030204" pitchFamily="34" charset="0"/>
                <a:ea typeface="Calibri" panose="020F0502020204030204" pitchFamily="34" charset="0"/>
                <a:cs typeface="Calibri" panose="020F0502020204030204" pitchFamily="34" charset="0"/>
              </a:rPr>
              <a:t>The devised model will possess the capacity to forecast the LC50 value based on six molecular descriptors, thereby delineating the magnitude of toxicity within an ecosystem. By employing Quantitative Structure-Activity Relationship (QSAR) models, this capability is harnessed through the utilization of meticulously formatted and pristine data. The applications of this project encompass the determination of environmental conditions and the monitoring of fluctuations in the LC50 value, as per the specified requirements.</a:t>
            </a:r>
            <a:endParaRPr sz="2000" b="1" dirty="0">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77825"/>
            <a:ext cx="10058400" cy="1035050"/>
          </a:xfrm>
        </p:spPr>
        <p:txBody>
          <a:bodyPr/>
          <a:lstStyle/>
          <a:p>
            <a:r>
              <a:rPr lang="en-US" altLang="en-IN" dirty="0"/>
              <a:t>Q &amp; A</a:t>
            </a:r>
            <a:endParaRPr lang="en-US" altLang="en-IN" dirty="0"/>
          </a:p>
        </p:txBody>
      </p:sp>
      <p:sp>
        <p:nvSpPr>
          <p:cNvPr id="3" name="TextBox 2"/>
          <p:cNvSpPr txBox="1"/>
          <p:nvPr/>
        </p:nvSpPr>
        <p:spPr>
          <a:xfrm>
            <a:off x="1066800" y="2014855"/>
            <a:ext cx="10663555" cy="3784600"/>
          </a:xfrm>
          <a:prstGeom prst="rect">
            <a:avLst/>
          </a:prstGeom>
          <a:noFill/>
        </p:spPr>
        <p:txBody>
          <a:bodyPr wrap="square" rtlCol="0">
            <a:spAutoFit/>
          </a:bodyPr>
          <a:lstStyle/>
          <a:p>
            <a:pPr algn="just"/>
            <a:r>
              <a:rPr sz="1600" b="1" dirty="0">
                <a:effectLst/>
                <a:latin typeface="Calibri" panose="020F0502020204030204" pitchFamily="34" charset="0"/>
                <a:ea typeface="Calibri" panose="020F0502020204030204" pitchFamily="34" charset="0"/>
                <a:cs typeface="Calibri" panose="020F0502020204030204" pitchFamily="34" charset="0"/>
              </a:rPr>
              <a:t>Q1) What’s the source of data?</a:t>
            </a:r>
            <a:endParaRPr sz="1600" b="1" dirty="0">
              <a:effectLst/>
              <a:latin typeface="Calibri" panose="020F0502020204030204" pitchFamily="34" charset="0"/>
              <a:ea typeface="Calibri" panose="020F0502020204030204" pitchFamily="34" charset="0"/>
              <a:cs typeface="Calibri" panose="020F0502020204030204" pitchFamily="34" charset="0"/>
            </a:endParaRPr>
          </a:p>
          <a:p>
            <a:pPr algn="just"/>
            <a:endParaRPr sz="1600" b="1"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sz="1600" b="1" dirty="0">
                <a:effectLst/>
                <a:latin typeface="Calibri" panose="020F0502020204030204" pitchFamily="34" charset="0"/>
                <a:ea typeface="Calibri" panose="020F0502020204030204" pitchFamily="34" charset="0"/>
                <a:cs typeface="Calibri" panose="020F0502020204030204" pitchFamily="34" charset="0"/>
              </a:rPr>
              <a:t>The data was collected from ECOTOX Knowledgebase website as excel file.</a:t>
            </a:r>
            <a:endParaRPr lang="en-US" sz="1600" b="1" dirty="0">
              <a:effectLst/>
              <a:latin typeface="Calibri" panose="020F0502020204030204" pitchFamily="34" charset="0"/>
              <a:ea typeface="Calibri" panose="020F0502020204030204" pitchFamily="34" charset="0"/>
              <a:cs typeface="Calibri" panose="020F0502020204030204" pitchFamily="34" charset="0"/>
            </a:endParaRPr>
          </a:p>
          <a:p>
            <a:pPr algn="just"/>
            <a:endParaRPr sz="1600" b="1" dirty="0">
              <a:effectLst/>
              <a:latin typeface="Calibri" panose="020F0502020204030204" pitchFamily="34" charset="0"/>
              <a:ea typeface="Calibri" panose="020F0502020204030204" pitchFamily="34" charset="0"/>
              <a:cs typeface="Calibri" panose="020F0502020204030204" pitchFamily="34" charset="0"/>
            </a:endParaRPr>
          </a:p>
          <a:p>
            <a:pPr algn="just"/>
            <a:r>
              <a:rPr sz="1600" b="1" dirty="0">
                <a:effectLst/>
                <a:latin typeface="Calibri" panose="020F0502020204030204" pitchFamily="34" charset="0"/>
                <a:ea typeface="Calibri" panose="020F0502020204030204" pitchFamily="34" charset="0"/>
                <a:cs typeface="Calibri" panose="020F0502020204030204" pitchFamily="34" charset="0"/>
              </a:rPr>
              <a:t>Q 2) What was the type of data?</a:t>
            </a:r>
            <a:endParaRPr sz="1600" b="1" dirty="0">
              <a:effectLst/>
              <a:latin typeface="Calibri" panose="020F0502020204030204" pitchFamily="34" charset="0"/>
              <a:ea typeface="Calibri" panose="020F0502020204030204" pitchFamily="34" charset="0"/>
              <a:cs typeface="Calibri" panose="020F0502020204030204" pitchFamily="34" charset="0"/>
            </a:endParaRPr>
          </a:p>
          <a:p>
            <a:pPr algn="just"/>
            <a:endParaRPr sz="1600" b="1"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sz="1600" b="1" dirty="0">
                <a:effectLst/>
                <a:latin typeface="Calibri" panose="020F0502020204030204" pitchFamily="34" charset="0"/>
                <a:ea typeface="Calibri" panose="020F0502020204030204" pitchFamily="34" charset="0"/>
                <a:cs typeface="Calibri" panose="020F0502020204030204" pitchFamily="34" charset="0"/>
              </a:rPr>
              <a:t>Initially the data was of string data type, after proper formatting the numeric values of data are used.</a:t>
            </a:r>
            <a:endParaRPr lang="en-US" sz="1600" b="1" dirty="0">
              <a:effectLst/>
              <a:latin typeface="Calibri" panose="020F0502020204030204" pitchFamily="34" charset="0"/>
              <a:ea typeface="Calibri" panose="020F0502020204030204" pitchFamily="34" charset="0"/>
              <a:cs typeface="Calibri" panose="020F0502020204030204" pitchFamily="34" charset="0"/>
            </a:endParaRPr>
          </a:p>
          <a:p>
            <a:pPr algn="just"/>
            <a:endParaRPr sz="1600" b="1" dirty="0">
              <a:effectLst/>
              <a:latin typeface="Calibri" panose="020F0502020204030204" pitchFamily="34" charset="0"/>
              <a:ea typeface="Calibri" panose="020F0502020204030204" pitchFamily="34" charset="0"/>
              <a:cs typeface="Calibri" panose="020F0502020204030204" pitchFamily="34" charset="0"/>
            </a:endParaRPr>
          </a:p>
          <a:p>
            <a:pPr algn="just"/>
            <a:r>
              <a:rPr sz="1600" b="1" dirty="0">
                <a:effectLst/>
                <a:latin typeface="Calibri" panose="020F0502020204030204" pitchFamily="34" charset="0"/>
                <a:ea typeface="Calibri" panose="020F0502020204030204" pitchFamily="34" charset="0"/>
                <a:cs typeface="Calibri" panose="020F0502020204030204" pitchFamily="34" charset="0"/>
              </a:rPr>
              <a:t>Q 3) What’s the complete flow you followed in this Project?</a:t>
            </a:r>
            <a:endParaRPr sz="1600" b="1" dirty="0">
              <a:effectLst/>
              <a:latin typeface="Calibri" panose="020F0502020204030204" pitchFamily="34" charset="0"/>
              <a:ea typeface="Calibri" panose="020F0502020204030204" pitchFamily="34" charset="0"/>
              <a:cs typeface="Calibri" panose="020F0502020204030204" pitchFamily="34" charset="0"/>
            </a:endParaRPr>
          </a:p>
          <a:p>
            <a:pPr algn="just"/>
            <a:endParaRPr sz="1600" b="1" dirty="0">
              <a:effectLst/>
              <a:latin typeface="Calibri" panose="020F0502020204030204" pitchFamily="34" charset="0"/>
              <a:ea typeface="Calibri" panose="020F0502020204030204" pitchFamily="34" charset="0"/>
              <a:cs typeface="Calibri" panose="020F0502020204030204" pitchFamily="34" charset="0"/>
            </a:endParaRPr>
          </a:p>
          <a:p>
            <a:pPr algn="just"/>
            <a:r>
              <a:rPr sz="1600" b="1" dirty="0">
                <a:effectLst/>
                <a:latin typeface="Calibri" panose="020F0502020204030204" pitchFamily="34" charset="0"/>
                <a:ea typeface="Calibri" panose="020F0502020204030204" pitchFamily="34" charset="0"/>
                <a:cs typeface="Calibri" panose="020F0502020204030204" pitchFamily="34" charset="0"/>
              </a:rPr>
              <a:t>Refer slide </a:t>
            </a:r>
            <a:r>
              <a:rPr lang="en-US" sz="1600" b="1" dirty="0">
                <a:effectLst/>
                <a:latin typeface="Calibri" panose="020F0502020204030204" pitchFamily="34" charset="0"/>
                <a:ea typeface="Calibri" panose="020F0502020204030204" pitchFamily="34" charset="0"/>
                <a:cs typeface="Calibri" panose="020F0502020204030204" pitchFamily="34" charset="0"/>
              </a:rPr>
              <a:t>3rd</a:t>
            </a:r>
            <a:r>
              <a:rPr sz="1600" b="1" dirty="0">
                <a:effectLst/>
                <a:latin typeface="Calibri" panose="020F0502020204030204" pitchFamily="34" charset="0"/>
                <a:ea typeface="Calibri" panose="020F0502020204030204" pitchFamily="34" charset="0"/>
                <a:cs typeface="Calibri" panose="020F0502020204030204" pitchFamily="34" charset="0"/>
              </a:rPr>
              <a:t> for better Understanding</a:t>
            </a:r>
            <a:endParaRPr sz="1600" b="1" dirty="0">
              <a:effectLst/>
              <a:latin typeface="Calibri" panose="020F0502020204030204" pitchFamily="34" charset="0"/>
              <a:ea typeface="Calibri" panose="020F0502020204030204" pitchFamily="34" charset="0"/>
              <a:cs typeface="Calibri" panose="020F0502020204030204" pitchFamily="34" charset="0"/>
            </a:endParaRPr>
          </a:p>
          <a:p>
            <a:pPr algn="just"/>
            <a:endParaRPr sz="1600" b="1" dirty="0">
              <a:effectLst/>
              <a:latin typeface="Calibri" panose="020F0502020204030204" pitchFamily="34" charset="0"/>
              <a:ea typeface="Calibri" panose="020F0502020204030204" pitchFamily="34" charset="0"/>
              <a:cs typeface="Calibri" panose="020F0502020204030204" pitchFamily="34" charset="0"/>
            </a:endParaRPr>
          </a:p>
          <a:p>
            <a:pPr algn="just"/>
            <a:r>
              <a:rPr sz="1600" b="1" dirty="0">
                <a:effectLst/>
                <a:latin typeface="Calibri" panose="020F0502020204030204" pitchFamily="34" charset="0"/>
                <a:ea typeface="Calibri" panose="020F0502020204030204" pitchFamily="34" charset="0"/>
                <a:cs typeface="Calibri" panose="020F0502020204030204" pitchFamily="34" charset="0"/>
              </a:rPr>
              <a:t>Q 4) After the File validation what you do with incompatible file or files which didn’t pass the validation?</a:t>
            </a:r>
            <a:endParaRPr sz="1600" b="1" dirty="0">
              <a:effectLst/>
              <a:latin typeface="Calibri" panose="020F0502020204030204" pitchFamily="34" charset="0"/>
              <a:ea typeface="Calibri" panose="020F0502020204030204" pitchFamily="34" charset="0"/>
              <a:cs typeface="Calibri" panose="020F0502020204030204" pitchFamily="34" charset="0"/>
            </a:endParaRPr>
          </a:p>
          <a:p>
            <a:pPr algn="just"/>
            <a:endParaRPr sz="1600" b="1"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sz="1600" b="1" dirty="0">
                <a:effectLst/>
                <a:latin typeface="Calibri" panose="020F0502020204030204" pitchFamily="34" charset="0"/>
                <a:ea typeface="Calibri" panose="020F0502020204030204" pitchFamily="34" charset="0"/>
                <a:cs typeface="Calibri" panose="020F0502020204030204" pitchFamily="34" charset="0"/>
              </a:rPr>
              <a:t>Considering singularity of the provided file, incompatibility was not an issue.</a:t>
            </a:r>
            <a:endParaRPr lang="en-US" sz="1600" b="1" dirty="0">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docProps/app.xml><?xml version="1.0" encoding="utf-8"?>
<Properties xmlns="http://schemas.openxmlformats.org/officeDocument/2006/extended-properties" xmlns:vt="http://schemas.openxmlformats.org/officeDocument/2006/docPropsVTypes">
  <Template>Statistics focus</Template>
  <TotalTime>0</TotalTime>
  <Words>5814</Words>
  <Application>WPS Presentation</Application>
  <PresentationFormat>Widescreen</PresentationFormat>
  <Paragraphs>119</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SimSun</vt:lpstr>
      <vt:lpstr>Wingdings</vt:lpstr>
      <vt:lpstr>Calibri</vt:lpstr>
      <vt:lpstr>Franklin Gothic Book</vt:lpstr>
      <vt:lpstr>Arial</vt:lpstr>
      <vt:lpstr>Times New Roman</vt:lpstr>
      <vt:lpstr>Bookman Old Style</vt:lpstr>
      <vt:lpstr>Segoe Print</vt:lpstr>
      <vt:lpstr>Microsoft YaHei</vt:lpstr>
      <vt:lpstr>Arial Unicode MS</vt:lpstr>
      <vt:lpstr>1_RetrospectVTI</vt:lpstr>
      <vt:lpstr>Prediction of LC50 value using Quantitative structure activity relationship models (QSAR models)</vt:lpstr>
      <vt:lpstr>Objective</vt:lpstr>
      <vt:lpstr>Architecture</vt:lpstr>
      <vt:lpstr>Data -&gt; Preprocessing and Transformation</vt:lpstr>
      <vt:lpstr>Data -&gt; Storage and Retrieval</vt:lpstr>
      <vt:lpstr>ML Development</vt:lpstr>
      <vt:lpstr>Deployment</vt:lpstr>
      <vt:lpstr>Application Perspective</vt:lpstr>
      <vt:lpstr>Application Perspective</vt:lpstr>
      <vt:lpstr>Q &amp; A</vt:lpstr>
      <vt:lpstr>Q &amp; A</vt:lpstr>
      <vt:lpstr>Q &amp; A</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Volume Prediction</dc:title>
  <dc:creator>Muhammad Ojagzada</dc:creator>
  <cp:lastModifiedBy>USERNAME</cp:lastModifiedBy>
  <cp:revision>18</cp:revision>
  <dcterms:created xsi:type="dcterms:W3CDTF">2022-08-04T10:40:00Z</dcterms:created>
  <dcterms:modified xsi:type="dcterms:W3CDTF">2023-06-01T05:19:51Z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FEBF746FA28348CBB1C236242BF08A3E</vt:lpwstr>
  </property>
  <property fmtid="{D5CDD505-2E9C-101B-9397-08002B2CF9AE}" pid="4" name="KSOProductBuildVer">
    <vt:lpwstr>1033-11.2.0.11537</vt:lpwstr>
  </property>
</Properties>
</file>