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3"/>
    <p:sldId id="313" r:id="rId4"/>
    <p:sldId id="301" r:id="rId5"/>
    <p:sldId id="300" r:id="rId6"/>
    <p:sldId id="302" r:id="rId7"/>
    <p:sldId id="304" r:id="rId8"/>
    <p:sldId id="314" r:id="rId9"/>
    <p:sldId id="316"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1"/>
            <p14:sldId id="300"/>
            <p14:sldId id="313"/>
            <p14:sldId id="304"/>
            <p14:sldId id="314"/>
            <p14:sldId id="316"/>
            <p14:sldId id="315"/>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62" d="100"/>
          <a:sy n="62"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pic>
        <p:nvPicPr>
          <p:cNvPr id="4" name="Picture 3" descr="C:\Users\avyar\Downloads\istockphoto-1057362316-612x612.jpgistockphoto-1057362316-612x612"/>
          <p:cNvPicPr>
            <a:picLocks noChangeAspect="1"/>
          </p:cNvPicPr>
          <p:nvPr/>
        </p:nvPicPr>
        <p:blipFill rotWithShape="1">
          <a:blip r:embed="rId1"/>
          <a:srcRect/>
          <a:stretch>
            <a:fillRect/>
          </a:stretch>
        </p:blipFill>
        <p:spPr>
          <a:xfrm>
            <a:off x="0" y="-12700"/>
            <a:ext cx="12304395" cy="7660005"/>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44119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652006" y="1475234"/>
            <a:ext cx="3214307" cy="2901694"/>
          </a:xfrm>
        </p:spPr>
        <p:txBody>
          <a:bodyPr anchor="b">
            <a:noAutofit/>
          </a:bodyPr>
          <a:lstStyle/>
          <a:p>
            <a:r>
              <a:rPr lang="en-US" sz="2800" dirty="0">
                <a:solidFill>
                  <a:schemeClr val="tx1"/>
                </a:solidFill>
              </a:rPr>
              <a:t>Prediction of LC50 value using</a:t>
            </a:r>
            <a:br>
              <a:rPr lang="en-US" sz="2800" dirty="0">
                <a:solidFill>
                  <a:schemeClr val="tx1"/>
                </a:solidFill>
              </a:rPr>
            </a:br>
            <a:r>
              <a:rPr lang="en-US" sz="2800" dirty="0">
                <a:solidFill>
                  <a:schemeClr val="tx1"/>
                </a:solidFill>
              </a:rPr>
              <a:t>Quantitative structure activity relationship models (QSAR models)</a:t>
            </a:r>
            <a:endParaRPr lang="en-US" sz="2800" dirty="0">
              <a:solidFill>
                <a:schemeClr val="tx1"/>
              </a:solidFill>
            </a:endParaRPr>
          </a:p>
        </p:txBody>
      </p:sp>
      <p:sp>
        <p:nvSpPr>
          <p:cNvPr id="3" name="Subtitle 2"/>
          <p:cNvSpPr>
            <a:spLocks noGrp="1"/>
          </p:cNvSpPr>
          <p:nvPr>
            <p:ph type="subTitle" idx="1"/>
          </p:nvPr>
        </p:nvSpPr>
        <p:spPr>
          <a:xfrm>
            <a:off x="656340" y="4608576"/>
            <a:ext cx="3205640" cy="774186"/>
          </a:xfrm>
        </p:spPr>
        <p:txBody>
          <a:bodyPr anchor="t">
            <a:normAutofit/>
          </a:bodyPr>
          <a:lstStyle/>
          <a:p>
            <a:pPr>
              <a:lnSpc>
                <a:spcPct val="100000"/>
              </a:lnSpc>
            </a:pPr>
            <a:r>
              <a:rPr lang="en-IN" altLang="en-US" sz="1600" dirty="0"/>
              <a:t>DEBASISH mOHANTY</a:t>
            </a:r>
            <a:endParaRPr lang="en-IN" altLang="en-US" sz="1600" dirty="0"/>
          </a:p>
        </p:txBody>
      </p:sp>
      <p:cxnSp>
        <p:nvCxnSpPr>
          <p:cNvPr id="37" name="Straight Connector 36"/>
          <p:cNvCxnSpPr>
            <a:cxnSpLocks noGrp="1" noRot="1" noChangeAspect="1" noMove="1" noResize="1" noEditPoints="1" noAdjustHandles="1" noChangeArrowheads="1" noChangeShapeType="1"/>
          </p:cNvCxnSpPr>
          <p:nvPr/>
        </p:nvCxnSpPr>
        <p:spPr>
          <a:xfrm>
            <a:off x="752940" y="452883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56516" y="7030085"/>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681355"/>
            <a:ext cx="3931920" cy="963930"/>
          </a:xfrm>
        </p:spPr>
        <p:txBody>
          <a:bodyPr/>
          <a:lstStyle/>
          <a:p>
            <a:r>
              <a:rPr lang="en-US" dirty="0"/>
              <a:t>Objective</a:t>
            </a:r>
            <a:endParaRPr lang="en-US" dirty="0"/>
          </a:p>
        </p:txBody>
      </p:sp>
      <p:sp>
        <p:nvSpPr>
          <p:cNvPr id="4" name="Text Box 3"/>
          <p:cNvSpPr txBox="1"/>
          <p:nvPr/>
        </p:nvSpPr>
        <p:spPr>
          <a:xfrm>
            <a:off x="1168400" y="2190115"/>
            <a:ext cx="8706485" cy="3415030"/>
          </a:xfrm>
          <a:prstGeom prst="rect">
            <a:avLst/>
          </a:prstGeom>
          <a:noFill/>
        </p:spPr>
        <p:txBody>
          <a:bodyPr wrap="square" rtlCol="0" anchor="t">
            <a:spAutoFit/>
          </a:bodyPr>
          <a:p>
            <a:pPr algn="just"/>
            <a:r>
              <a:rPr lang="en-US" dirty="0">
                <a:sym typeface="+mn-ea"/>
              </a:rPr>
              <a:t>The problem addressed in this project is to develop robust and accurate QSAR models for predicting the LC50 value, a measure of the concentration of a substance that causes 50% mortality in test organisms, of potentially hazardous chemical compounds.</a:t>
            </a:r>
            <a:endParaRPr lang="en-US" dirty="0">
              <a:sym typeface="+mn-ea"/>
            </a:endParaRPr>
          </a:p>
          <a:p>
            <a:pPr algn="just"/>
            <a:endParaRPr lang="en-US"/>
          </a:p>
          <a:p>
            <a:pPr algn="just"/>
            <a:r>
              <a:rPr lang="en-US" dirty="0">
                <a:sym typeface="+mn-ea"/>
              </a:rPr>
              <a:t>The proposed solution for the problem involves the development and evaluation of QSAR models based on molecular descriptors to predict LC50 values. The models will be trained on a dataset of compounds with known LC50 values and molecular descriptors. The performance of the models will be evaluated using statistical measures such as correlation coefficient, root mean square error, and coefficient of determination. The resulting models can be used to predict the toxicity of new compounds, which can be useful in environmental risk assessment, and chemical safety evaluation.</a:t>
            </a:r>
            <a:endParaRPr lang="en-US" dirty="0"/>
          </a:p>
          <a:p>
            <a:pPr algn="just"/>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2487295"/>
            <a:ext cx="3931920" cy="963930"/>
          </a:xfrm>
        </p:spPr>
        <p:txBody>
          <a:bodyPr/>
          <a:lstStyle/>
          <a:p>
            <a:r>
              <a:rPr lang="en-US" dirty="0"/>
              <a:t>Architecture</a:t>
            </a:r>
            <a:endParaRPr lang="en-US" dirty="0"/>
          </a:p>
        </p:txBody>
      </p:sp>
      <p:pic>
        <p:nvPicPr>
          <p:cNvPr id="10" name="Picture 3" descr="ml_overview"/>
          <p:cNvPicPr>
            <a:picLocks noChangeAspect="1"/>
          </p:cNvPicPr>
          <p:nvPr>
            <p:ph idx="1"/>
          </p:nvPr>
        </p:nvPicPr>
        <p:blipFill>
          <a:blip r:embed="rId1"/>
          <a:srcRect t="7303" b="5768"/>
          <a:stretch>
            <a:fillRect/>
          </a:stretch>
        </p:blipFill>
        <p:spPr>
          <a:xfrm>
            <a:off x="6174740" y="0"/>
            <a:ext cx="4799330" cy="6399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ormAutofit/>
          </a:bodyPr>
          <a:lstStyle/>
          <a:p>
            <a:r>
              <a:rPr lang="en-US" dirty="0"/>
              <a:t>Data </a:t>
            </a:r>
            <a:r>
              <a:rPr lang="en-IN" altLang="en-US" dirty="0"/>
              <a:t>-&gt; Preprocessing</a:t>
            </a:r>
            <a:r>
              <a:rPr lang="en-US" dirty="0"/>
              <a:t> and </a:t>
            </a:r>
            <a:r>
              <a:rPr lang="en-IN" altLang="en-US" dirty="0"/>
              <a:t>Transformation</a:t>
            </a:r>
            <a:endParaRPr lang="en-IN" altLang="en-US" dirty="0"/>
          </a:p>
        </p:txBody>
      </p:sp>
      <p:graphicFrame>
        <p:nvGraphicFramePr>
          <p:cNvPr id="4" name="Table 4"/>
          <p:cNvGraphicFramePr>
            <a:graphicFrameLocks noGrp="1"/>
          </p:cNvGraphicFramePr>
          <p:nvPr>
            <p:ph idx="1"/>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gridCol w="2514600"/>
                <a:gridCol w="2514600"/>
                <a:gridCol w="2514600"/>
              </a:tblGrid>
              <a:tr h="947529">
                <a:tc>
                  <a:txBody>
                    <a:bodyPr/>
                    <a:lstStyle/>
                    <a:p>
                      <a:r>
                        <a:rPr lang="en-US" sz="2400" b="0" cap="all" spc="150" dirty="0" err="1">
                          <a:solidFill>
                            <a:schemeClr val="lt1"/>
                          </a:solidFill>
                        </a:rPr>
                        <a:t>dAta</a:t>
                      </a:r>
                      <a:r>
                        <a:rPr lang="en-US" sz="2400" b="0" cap="all" spc="150" dirty="0">
                          <a:solidFill>
                            <a:schemeClr val="lt1"/>
                          </a:solidFill>
                        </a:rPr>
                        <a:t> type</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Synthetic data </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Encoding and scaling</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r>
              <a:tr h="1254877">
                <a:tc>
                  <a:txBody>
                    <a:bodyPr/>
                    <a:lstStyle/>
                    <a:p>
                      <a:r>
                        <a:rPr lang="en-IN" altLang="en-US" sz="1400" cap="none" spc="0" dirty="0">
                          <a:solidFill>
                            <a:schemeClr val="tx1"/>
                          </a:solidFill>
                        </a:rPr>
                        <a:t>All the data was in numerical. To be precise, the datatype was float32 for all.</a:t>
                      </a:r>
                      <a:r>
                        <a:rPr lang="en-US" sz="1400" cap="none" spc="0" dirty="0">
                          <a:solidFill>
                            <a:schemeClr val="tx1"/>
                          </a:solidFill>
                        </a:rPr>
                        <a:t>.</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Considering the number of datapoints, there was no nullvalues in collected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400" cap="none" spc="0" dirty="0">
                          <a:solidFill>
                            <a:schemeClr val="tx1"/>
                          </a:solidFill>
                        </a:rPr>
                        <a:t>New data points were created by introducing gaussian noise to the raw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As all columns are numeric, no encoding is used.</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r>
              <a:tr h="1254877">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SMOGN algorithm is used to add extra 20% to the initial dataset.</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Standard and min-max scaler is used iteratively for testing.</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IN" altLang="en-US" dirty="0"/>
              <a:t>-&gt; Storage and Retrieval</a:t>
            </a:r>
            <a:endParaRPr lang="en-IN" altLang="en-US" dirty="0"/>
          </a:p>
        </p:txBody>
      </p:sp>
      <p:sp>
        <p:nvSpPr>
          <p:cNvPr id="3" name="Content Placeholder 2"/>
          <p:cNvSpPr>
            <a:spLocks noGrp="1"/>
          </p:cNvSpPr>
          <p:nvPr>
            <p:ph idx="1"/>
          </p:nvPr>
        </p:nvSpPr>
        <p:spPr>
          <a:xfrm>
            <a:off x="1066800" y="2504440"/>
            <a:ext cx="10058400" cy="1469390"/>
          </a:xfrm>
        </p:spPr>
        <p:txBody>
          <a:bodyPr/>
          <a:lstStyle/>
          <a:p>
            <a:pPr marL="742950" lvl="1" indent="-304800" algn="l" rtl="0">
              <a:lnSpc>
                <a:spcPct val="100000"/>
              </a:lnSpc>
              <a:spcBef>
                <a:spcPts val="960"/>
              </a:spcBef>
              <a:spcAft>
                <a:spcPts val="0"/>
              </a:spcAft>
              <a:buSzPts val="1740"/>
              <a:buFont typeface="Arial" panose="020B0604020202020204"/>
              <a:buChar char="⮚"/>
            </a:pPr>
            <a:r>
              <a:rPr lang="en-IN" altLang="en-US" sz="2000" dirty="0">
                <a:ea typeface="Arial" panose="020B0604020202020204"/>
                <a:cs typeface="Arial" panose="020B0604020202020204"/>
                <a:sym typeface="Arial" panose="020B0604020202020204"/>
              </a:rPr>
              <a:t>Due to small size of data, data is stored in local as csv file.</a:t>
            </a:r>
            <a:endParaRPr lang="en-US" sz="2000" dirty="0">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IN" altLang="en-US" sz="2000" dirty="0">
                <a:ea typeface="Arial" panose="020B0604020202020204"/>
                <a:cs typeface="Arial" panose="020B0604020202020204"/>
                <a:sym typeface="Arial" panose="020B0604020202020204"/>
              </a:rPr>
              <a:t>During training and evaluation a lot of data are retrieved about hyper-parameter optimization, model evaluation, loss functions, and time deltas.</a:t>
            </a:r>
            <a:endParaRPr lang="en-IN" altLang="en-US" sz="2000" dirty="0">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dirty="0"/>
              <a:t>M</a:t>
            </a:r>
            <a:r>
              <a:rPr lang="en-IN" altLang="en-US" dirty="0"/>
              <a:t>L Development</a:t>
            </a:r>
            <a:endParaRPr lang="en-IN" altLang="en-US" dirty="0"/>
          </a:p>
        </p:txBody>
      </p:sp>
      <p:sp>
        <p:nvSpPr>
          <p:cNvPr id="3" name="TextBox 2"/>
          <p:cNvSpPr txBox="1"/>
          <p:nvPr/>
        </p:nvSpPr>
        <p:spPr>
          <a:xfrm>
            <a:off x="1066800" y="1831826"/>
            <a:ext cx="10805160" cy="4369435"/>
          </a:xfrm>
          <a:prstGeom prst="rect">
            <a:avLst/>
          </a:prstGeom>
          <a:noFill/>
        </p:spPr>
        <p:txBody>
          <a:bodyPr wrap="square" rtlCol="0">
            <a:spAutoFit/>
          </a:bodyPr>
          <a:lstStyle/>
          <a:p>
            <a:pPr algn="just"/>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Implementation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division of the dataset into training and testing subsets, a pipeline encompassing a Standard Scaler was employed to train multiple models, including XGB Regressor, Logistic Regressor, K Neighbour Regressor, and Random Forest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t>•Cross-Validation Setup</a:t>
            </a:r>
            <a:endParaRPr lang="en-US" sz="2000" b="1" dirty="0"/>
          </a:p>
          <a:p>
            <a:pPr algn="just"/>
            <a:r>
              <a:rPr lang="en-IN" altLang="en-US" dirty="0"/>
              <a:t>	</a:t>
            </a:r>
            <a:r>
              <a:rPr lang="en-US" dirty="0"/>
              <a:t>To mitigate the risk of overfitting during the model training phase, we implemented a robust cross-validation setup.</a:t>
            </a:r>
            <a:endParaRPr lang="en-US" dirty="0"/>
          </a:p>
          <a:p>
            <a:pPr algn="just"/>
            <a:r>
              <a:rPr lang="en-US" sz="2000" b="1" dirty="0"/>
              <a:t>•Hyper-Parameter Optimization</a:t>
            </a:r>
            <a:endParaRPr lang="en-US" sz="2000" b="1" dirty="0"/>
          </a:p>
          <a:p>
            <a:pPr algn="just"/>
            <a:r>
              <a:rPr lang="en-IN" altLang="en-US" dirty="0"/>
              <a:t>	</a:t>
            </a:r>
            <a:r>
              <a:rPr lang="en-US" dirty="0"/>
              <a:t>In order to optimize the hyperparameters of our models, we employed the sophisticated Optuna framework. Our approach involved defining an objective function that was executed for a sample run with a random fold, allowing us to identify the best hyperparameters.</a:t>
            </a:r>
            <a:endParaRPr lang="en-US" dirty="0"/>
          </a:p>
          <a:p>
            <a:pPr algn="just"/>
            <a:r>
              <a:rPr lang="en-US" sz="2000" b="1" dirty="0"/>
              <a:t>•Model Evaluation</a:t>
            </a:r>
            <a:endParaRPr lang="en-US" sz="2000" b="1" dirty="0"/>
          </a:p>
          <a:p>
            <a:pPr algn="just"/>
            <a:r>
              <a:rPr lang="en-IN" altLang="en-US" dirty="0"/>
              <a:t>	</a:t>
            </a:r>
            <a:r>
              <a:rPr lang="en-US" dirty="0"/>
              <a:t>The test dataset, constituting 1/15th of the overall dataset, was employed to assess the performance of the model. The hyperparameter optimization process focused on minimizing the root mean square error (RMSE) as a measure of accuracy.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Deployment</a:t>
            </a:r>
            <a:endParaRPr lang="en-IN" altLang="en-US" dirty="0"/>
          </a:p>
        </p:txBody>
      </p:sp>
      <p:sp>
        <p:nvSpPr>
          <p:cNvPr id="3" name="TextBox 2"/>
          <p:cNvSpPr txBox="1"/>
          <p:nvPr/>
        </p:nvSpPr>
        <p:spPr>
          <a:xfrm>
            <a:off x="1066800" y="2014855"/>
            <a:ext cx="10663555" cy="3784600"/>
          </a:xfrm>
          <a:prstGeom prst="rect">
            <a:avLst/>
          </a:prstGeom>
          <a:noFill/>
        </p:spPr>
        <p:txBody>
          <a:bodyPr wrap="square" rtlCol="0">
            <a:spAutoFit/>
          </a:bodyPr>
          <a:lstStyle/>
          <a:p>
            <a:pPr algn="just"/>
            <a:r>
              <a:rPr lang="en-IN" altLang="en-US" sz="2000" b="1" dirty="0">
                <a:effectLst/>
                <a:latin typeface="Calibri" panose="020F0502020204030204" pitchFamily="34" charset="0"/>
                <a:ea typeface="Calibri" panose="020F0502020204030204" pitchFamily="34" charset="0"/>
                <a:cs typeface="Calibri" panose="020F0502020204030204" pitchFamily="34" charset="0"/>
              </a:rPr>
              <a:t>1. </a:t>
            </a:r>
            <a:r>
              <a:rPr lang="en-US" sz="2000" b="1" dirty="0">
                <a:effectLst/>
                <a:latin typeface="Calibri" panose="020F0502020204030204" pitchFamily="34" charset="0"/>
                <a:ea typeface="Calibri" panose="020F0502020204030204" pitchFamily="34" charset="0"/>
                <a:cs typeface="Calibri" panose="020F0502020204030204" pitchFamily="34" charset="0"/>
              </a:rPr>
              <a:t>Frontend with ReactJS</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alt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 this project, the user interface (UI) was developed using ReactJS, a JavaScript library. The front-end implementation involved the creation of a robust framework to facilitate the communication with the backend through API endpoints.</a:t>
            </a:r>
            <a:r>
              <a:rPr lang="en-US" sz="2000" dirty="0">
                <a:latin typeface="Calibri" panose="020F0502020204030204" pitchFamily="34" charset="0"/>
                <a:cs typeface="Calibri" panose="020F0502020204030204" pitchFamily="34" charset="0"/>
              </a:rPr>
              <a:t>•Cross-Validation Setup</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IN" altLang="en-US" sz="2000" b="1" dirty="0">
                <a:latin typeface="Calibri" panose="020F0502020204030204" pitchFamily="34" charset="0"/>
                <a:cs typeface="Calibri" panose="020F0502020204030204" pitchFamily="34" charset="0"/>
              </a:rPr>
              <a:t>2. </a:t>
            </a:r>
            <a:r>
              <a:rPr lang="en-US" sz="2000" b="1" dirty="0">
                <a:latin typeface="Calibri" panose="020F0502020204030204" pitchFamily="34" charset="0"/>
                <a:cs typeface="Calibri" panose="020F0502020204030204" pitchFamily="34" charset="0"/>
              </a:rPr>
              <a:t>Backend with FastAPI</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backend API for this project was implemented using the FastAPI framework, renowned for its efficiency and performance.</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3.</a:t>
            </a:r>
            <a:r>
              <a:rPr lang="en-IN" altLang="en-US"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Deployment on Cloud</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fully operational code was obtained from the code repository using Git and deployed on an AWS EC2 instance. </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Application Perspective</a:t>
            </a:r>
            <a:endParaRPr lang="en-IN" altLang="en-US" dirty="0"/>
          </a:p>
        </p:txBody>
      </p:sp>
      <p:sp>
        <p:nvSpPr>
          <p:cNvPr id="3" name="TextBox 2"/>
          <p:cNvSpPr txBox="1"/>
          <p:nvPr/>
        </p:nvSpPr>
        <p:spPr>
          <a:xfrm>
            <a:off x="1066800" y="2014855"/>
            <a:ext cx="10663555" cy="1938020"/>
          </a:xfrm>
          <a:prstGeom prst="rect">
            <a:avLst/>
          </a:prstGeom>
          <a:noFill/>
        </p:spPr>
        <p:txBody>
          <a:bodyPr wrap="square" rtlCol="0">
            <a:spAutoFit/>
          </a:bodyPr>
          <a:lstStyle/>
          <a:p>
            <a:pPr algn="just"/>
            <a:r>
              <a:rPr sz="2000" b="1" dirty="0">
                <a:effectLst/>
                <a:latin typeface="Calibri" panose="020F0502020204030204" pitchFamily="34" charset="0"/>
                <a:ea typeface="Calibri" panose="020F0502020204030204" pitchFamily="34" charset="0"/>
                <a:cs typeface="Calibri" panose="020F0502020204030204" pitchFamily="34" charset="0"/>
              </a:rPr>
              <a:t>The devised model will possess the capacity to forecast the LC50 value based on six molecular descriptors, thereby delineating the magnitude of toxicity within an ecosystem. By employing Quantitative Structure-Activity Relationship (QSAR) models, this capability is harnessed through the utilization of meticulously formatted and pristine data. The applications of this project encompass the determination of environmental conditions and the monitoring of fluctuations in the LC50 value, as per the specified requirements.</a:t>
            </a:r>
            <a:endParaRPr sz="20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2704048"/>
            <a:ext cx="10058400" cy="1450757"/>
          </a:xfrm>
        </p:spPr>
        <p:txBody>
          <a:bodyPr/>
          <a:p>
            <a:pPr algn="ctr"/>
            <a:r>
              <a:rPr lang="en-IN" altLang="en-US"/>
              <a:t>THANK YOU</a:t>
            </a:r>
            <a:endParaRPr lang="en-IN" altLang="en-US"/>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Statistics focus</Template>
  <TotalTime>0</TotalTime>
  <Words>3799</Words>
  <Application>WPS Presentation</Application>
  <PresentationFormat>Widescreen</PresentationFormat>
  <Paragraphs>68</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vt:lpstr>
      <vt:lpstr>Franklin Gothic Book</vt:lpstr>
      <vt:lpstr>Arial</vt:lpstr>
      <vt:lpstr>Times New Roman</vt:lpstr>
      <vt:lpstr>Bookman Old Style</vt:lpstr>
      <vt:lpstr>Microsoft YaHei</vt:lpstr>
      <vt:lpstr>Arial Unicode MS</vt:lpstr>
      <vt:lpstr>Franklin Gothic Book</vt:lpstr>
      <vt:lpstr>1_RetrospectVTI</vt:lpstr>
      <vt:lpstr>Traffic Volume Prediction</vt:lpstr>
      <vt:lpstr>Architecture</vt:lpstr>
      <vt:lpstr>Architecture</vt:lpstr>
      <vt:lpstr>Data validation and transformation</vt:lpstr>
      <vt:lpstr>Data Insertion in Database.</vt:lpstr>
      <vt:lpstr>Model Training</vt:lpstr>
      <vt:lpstr>ML Development</vt:lpstr>
      <vt:lpstr>Deployment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avyar</cp:lastModifiedBy>
  <cp:revision>14</cp:revision>
  <dcterms:created xsi:type="dcterms:W3CDTF">2022-08-04T10:40:00Z</dcterms:created>
  <dcterms:modified xsi:type="dcterms:W3CDTF">2023-05-31T15:21:27Z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FEBF746FA28348CBB1C236242BF08A3E</vt:lpwstr>
  </property>
  <property fmtid="{D5CDD505-2E9C-101B-9397-08002B2CF9AE}" pid="4" name="KSOProductBuildVer">
    <vt:lpwstr>1033-11.2.0.11537</vt:lpwstr>
  </property>
</Properties>
</file>