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c_programm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Sana </a:t>
            </a:r>
            <a:r>
              <a:rPr lang="en-US" dirty="0" err="1"/>
              <a:t>mateen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31623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4267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525780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13970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does </a:t>
                      </a:r>
                      <a:r>
                        <a:rPr lang="en-US" dirty="0" err="1"/>
                        <a:t>aditya</a:t>
                      </a:r>
                      <a:r>
                        <a:rPr lang="en-US" baseline="0" dirty="0"/>
                        <a:t> own?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</a:t>
                      </a:r>
                      <a:r>
                        <a:rPr lang="en-US" dirty="0" err="1"/>
                        <a:t>aditya</a:t>
                      </a:r>
                      <a:r>
                        <a:rPr lang="en-US" baseline="0" dirty="0"/>
                        <a:t> own something?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 owns car </a:t>
                      </a:r>
                      <a:r>
                        <a:rPr lang="en-US" dirty="0" err="1"/>
                        <a:t>bmw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 owns car </a:t>
                      </a:r>
                      <a:r>
                        <a:rPr lang="en-US" dirty="0" err="1"/>
                        <a:t>chevy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</a:t>
                      </a:r>
                      <a:r>
                        <a:rPr lang="en-US" dirty="0" err="1"/>
                        <a:t>afzal</a:t>
                      </a:r>
                      <a:r>
                        <a:rPr lang="en-US" dirty="0"/>
                        <a:t> own sedan?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</a:t>
                      </a:r>
                      <a:r>
                        <a:rPr lang="en-US" dirty="0" err="1"/>
                        <a:t>afzal</a:t>
                      </a:r>
                      <a:r>
                        <a:rPr lang="en-US" dirty="0"/>
                        <a:t> own truck?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14600" y="16002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38400" y="19812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5600" y="228600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48000" y="27432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352800" y="3124200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352800" y="41148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defining family relations Prolog is a programming language for symbolic, non-numeric computation.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It is specially well suited for solving problems that involve objects and relations between objects. </a:t>
            </a:r>
          </a:p>
          <a:p>
            <a:pPr algn="just"/>
            <a:r>
              <a:rPr lang="en-US" sz="2400" dirty="0"/>
              <a:t>Shows an example: a family relation. </a:t>
            </a:r>
          </a:p>
          <a:p>
            <a:pPr algn="just"/>
            <a:r>
              <a:rPr lang="en-US" sz="2400" b="1" dirty="0"/>
              <a:t>The fact that Tom is a parent of Bob can be written in Prolog as: parent( tom, bob). </a:t>
            </a:r>
          </a:p>
          <a:p>
            <a:pPr algn="just"/>
            <a:r>
              <a:rPr lang="en-US" sz="2400" dirty="0"/>
              <a:t>Here we choose parent as the name of a relation; tom and bob are its arguments.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33400"/>
            <a:ext cx="6096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whole family tree  is defined by the following Prolog program: </a:t>
            </a:r>
          </a:p>
          <a:p>
            <a:r>
              <a:rPr lang="en-US" sz="2400" dirty="0"/>
              <a:t>parent( </a:t>
            </a:r>
            <a:r>
              <a:rPr lang="en-US" sz="2400" dirty="0" err="1"/>
              <a:t>pam</a:t>
            </a:r>
            <a:r>
              <a:rPr lang="en-US" sz="2400" dirty="0"/>
              <a:t>, bob). </a:t>
            </a:r>
          </a:p>
          <a:p>
            <a:r>
              <a:rPr lang="en-US" sz="2400" dirty="0"/>
              <a:t>parent( tom, bob). </a:t>
            </a:r>
          </a:p>
          <a:p>
            <a:r>
              <a:rPr lang="en-US" sz="2400" dirty="0"/>
              <a:t>parent( tom, </a:t>
            </a:r>
            <a:r>
              <a:rPr lang="en-US" sz="2400" dirty="0" err="1"/>
              <a:t>liz</a:t>
            </a:r>
            <a:r>
              <a:rPr lang="en-US" sz="2400" dirty="0"/>
              <a:t>). </a:t>
            </a:r>
          </a:p>
          <a:p>
            <a:r>
              <a:rPr lang="en-US" sz="2400" dirty="0"/>
              <a:t>parent( bob, </a:t>
            </a:r>
            <a:r>
              <a:rPr lang="en-US" sz="2400" dirty="0" err="1"/>
              <a:t>ann</a:t>
            </a:r>
            <a:r>
              <a:rPr lang="en-US" sz="2400" dirty="0"/>
              <a:t>). </a:t>
            </a:r>
          </a:p>
          <a:p>
            <a:r>
              <a:rPr lang="en-US" sz="2400" dirty="0"/>
              <a:t>parent( bob, pat). </a:t>
            </a:r>
          </a:p>
          <a:p>
            <a:r>
              <a:rPr lang="en-US" sz="2400" dirty="0"/>
              <a:t>parent( pat, </a:t>
            </a:r>
            <a:r>
              <a:rPr lang="en-US" sz="2400" dirty="0" err="1"/>
              <a:t>jim</a:t>
            </a:r>
            <a:r>
              <a:rPr lang="en-US" sz="2400" dirty="0"/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0"/>
            <a:ext cx="4838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83439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Prolog expressions are comprised of the following truth-functional symbols, which have the same interpretation as in the predicate calculus.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124200"/>
          <a:ext cx="6477000" cy="28232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English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Predicate Calculus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PROLOG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and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^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,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or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v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;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if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--&gt;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:-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not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~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not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Variable is a string. </a:t>
            </a:r>
            <a:r>
              <a:rPr lang="en-US" sz="2800" b="1" dirty="0"/>
              <a:t>The string can be a combination of lower case or upper case letters. </a:t>
            </a:r>
            <a:r>
              <a:rPr lang="en-US" sz="2800" dirty="0">
                <a:solidFill>
                  <a:srgbClr val="FF0000"/>
                </a:solidFill>
              </a:rPr>
              <a:t>The string can also contain underscore characters that begin with an underscore or an upper-case letter. </a:t>
            </a:r>
            <a:r>
              <a:rPr lang="en-US" sz="2800" dirty="0"/>
              <a:t>Rules for forming names and predicate calculus are the same.</a:t>
            </a:r>
          </a:p>
          <a:p>
            <a:r>
              <a:rPr lang="en-US" sz="2800" dirty="0"/>
              <a:t>female  </a:t>
            </a:r>
          </a:p>
          <a:p>
            <a:r>
              <a:rPr lang="en-US" sz="2800" dirty="0"/>
              <a:t>Male  </a:t>
            </a:r>
          </a:p>
          <a:p>
            <a:r>
              <a:rPr lang="en-US" sz="2800" dirty="0"/>
              <a:t>X  </a:t>
            </a:r>
          </a:p>
          <a:p>
            <a:r>
              <a:rPr lang="en-US" sz="2800" dirty="0"/>
              <a:t>y  </a:t>
            </a:r>
          </a:p>
          <a:p>
            <a:r>
              <a:rPr lang="en-US" sz="2800" dirty="0" err="1"/>
              <a:t>mother_of</a:t>
            </a:r>
            <a:r>
              <a:rPr lang="en-US" sz="2800" dirty="0"/>
              <a:t>  </a:t>
            </a:r>
          </a:p>
          <a:p>
            <a:r>
              <a:rPr lang="en-US" sz="2800" dirty="0"/>
              <a:t>_father  </a:t>
            </a:r>
          </a:p>
          <a:p>
            <a:r>
              <a:rPr lang="en-US" sz="2800" dirty="0"/>
              <a:t>Pro34  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A </a:t>
            </a:r>
            <a:r>
              <a:rPr lang="en-US" sz="2800" b="1" dirty="0">
                <a:solidFill>
                  <a:srgbClr val="FF0000"/>
                </a:solidFill>
              </a:rPr>
              <a:t>fact</a:t>
            </a:r>
            <a:r>
              <a:rPr lang="en-US" sz="2800" dirty="0">
                <a:solidFill>
                  <a:srgbClr val="FF0000"/>
                </a:solidFill>
              </a:rPr>
              <a:t> is a predicate expression that makes a declarative statement about the problem domain. </a:t>
            </a:r>
          </a:p>
          <a:p>
            <a:pPr algn="just"/>
            <a:r>
              <a:rPr lang="en-US" sz="2800" dirty="0"/>
              <a:t>Whenever a variable occurs in a Prolog expression, it is assumed to be </a:t>
            </a:r>
            <a:r>
              <a:rPr lang="en-US" sz="2800" b="1" dirty="0"/>
              <a:t>universally quantified</a:t>
            </a:r>
            <a:r>
              <a:rPr lang="en-US" sz="2800" dirty="0"/>
              <a:t>. 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 that all Prolog sentences must end with a period.</a:t>
            </a:r>
          </a:p>
          <a:p>
            <a:r>
              <a:rPr lang="en-US" sz="2800" dirty="0" err="1"/>
              <a:t>holi</a:t>
            </a:r>
            <a:r>
              <a:rPr lang="en-US" sz="2800" dirty="0"/>
              <a:t>.  </a:t>
            </a:r>
          </a:p>
          <a:p>
            <a:r>
              <a:rPr lang="en-US" sz="2800" dirty="0"/>
              <a:t>cat(tom).                /* tom is a cat */  </a:t>
            </a:r>
          </a:p>
          <a:p>
            <a:r>
              <a:rPr lang="en-US" sz="2800" b="1" dirty="0"/>
              <a:t>dog(spike).            /* spike is a dog */  </a:t>
            </a:r>
          </a:p>
          <a:p>
            <a:r>
              <a:rPr lang="en-US" sz="2800" dirty="0"/>
              <a:t>likes(Jolie, coding).            /* Jolie likes coding */  </a:t>
            </a:r>
          </a:p>
          <a:p>
            <a:r>
              <a:rPr lang="en-US" sz="2800" b="1" dirty="0"/>
              <a:t>likes(A, Kevin).                /* Everyone likes Kevin */  </a:t>
            </a:r>
          </a:p>
          <a:p>
            <a:r>
              <a:rPr lang="en-US" sz="2800" dirty="0"/>
              <a:t>likes(Jolie, B).                /* Jolie likes everybody */  </a:t>
            </a:r>
          </a:p>
          <a:p>
            <a:r>
              <a:rPr lang="en-US" sz="2800" b="1" dirty="0"/>
              <a:t>likes(B, Jolie), likes(Jolie, B).       /* Everybody likes Jolie and Jolie likes everybody */  </a:t>
            </a:r>
          </a:p>
          <a:p>
            <a:r>
              <a:rPr lang="en-US" sz="2800" dirty="0"/>
              <a:t>likes(Jolie, coding); likes(Jolie, playing). /* Jolie likes coding or Jolie likes playing*/     </a:t>
            </a:r>
          </a:p>
          <a:p>
            <a:r>
              <a:rPr lang="en-US" sz="2800" b="1" dirty="0"/>
              <a:t>not(likes(Jolie, pasta)).       /* Jolie does not like pasta */  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962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In Prolog, the query is the action of asking the program about the information which is available within its database. </a:t>
            </a:r>
            <a:r>
              <a:rPr lang="en-US" sz="2400" dirty="0"/>
              <a:t>When a Prolog program is loaded, </a:t>
            </a:r>
            <a:r>
              <a:rPr lang="en-US" sz="2400" dirty="0">
                <a:solidFill>
                  <a:srgbClr val="FF0000"/>
                </a:solidFill>
              </a:rPr>
              <a:t>we will get the query prompt,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?-  </a:t>
            </a:r>
          </a:p>
          <a:p>
            <a:pPr algn="just"/>
            <a:r>
              <a:rPr lang="en-US" sz="2400" dirty="0"/>
              <a:t>After this, we can ask about the information to the run time system. we can ask a question to the program like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?- 'It is sunny'.  </a:t>
            </a:r>
          </a:p>
          <a:p>
            <a:pPr algn="just"/>
            <a:r>
              <a:rPr lang="en-US" sz="2400" dirty="0"/>
              <a:t>and it will give the answer</a:t>
            </a:r>
          </a:p>
          <a:p>
            <a:pPr algn="just"/>
            <a:r>
              <a:rPr lang="en-US" sz="2400" dirty="0"/>
              <a:t>yes   </a:t>
            </a:r>
          </a:p>
          <a:p>
            <a:pPr algn="just"/>
            <a:r>
              <a:rPr lang="en-US" sz="2400" dirty="0"/>
              <a:t>?-  </a:t>
            </a:r>
          </a:p>
          <a:p>
            <a:pPr algn="just"/>
            <a:endParaRPr 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876800"/>
            <a:ext cx="342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2819399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Rules extend the logic program capabilities. Rules are used to provide the decision-making process in Prolog. Rules are specified in the form:</a:t>
            </a:r>
          </a:p>
          <a:p>
            <a:pPr algn="just"/>
            <a:r>
              <a:rPr lang="en-US" sz="2000" b="1" dirty="0"/>
              <a:t>head:- t1, t2, t3,….., tk. Where k&gt;=1  </a:t>
            </a:r>
          </a:p>
          <a:p>
            <a:pPr algn="just"/>
            <a:r>
              <a:rPr lang="en-US" sz="2000" dirty="0"/>
              <a:t>The head is known as the clause of the head.</a:t>
            </a:r>
          </a:p>
          <a:p>
            <a:pPr algn="just"/>
            <a:r>
              <a:rPr lang="en-US" sz="2000" b="1" dirty="0"/>
              <a:t>:- is known as the clause neck. </a:t>
            </a:r>
            <a:r>
              <a:rPr lang="en-US" sz="2000" dirty="0">
                <a:solidFill>
                  <a:srgbClr val="FF0000"/>
                </a:solidFill>
              </a:rPr>
              <a:t>It is read as 'if'. </a:t>
            </a:r>
            <a:r>
              <a:rPr lang="en-US" sz="2000" dirty="0"/>
              <a:t>The body of the clause is specified by t1, t2, t3,…, tk. </a:t>
            </a:r>
            <a:r>
              <a:rPr lang="en-US" sz="2000" dirty="0">
                <a:solidFill>
                  <a:srgbClr val="FF0000"/>
                </a:solidFill>
              </a:rPr>
              <a:t>It contains one or more components, and it can be separated using the commas. </a:t>
            </a:r>
            <a:r>
              <a:rPr lang="en-US" sz="2000" dirty="0"/>
              <a:t>A rule will read as 'head is true if t1, t2, t3,…., </a:t>
            </a:r>
            <a:r>
              <a:rPr lang="en-US" sz="2000" dirty="0" err="1"/>
              <a:t>tk</a:t>
            </a:r>
            <a:r>
              <a:rPr lang="en-US" sz="2000" dirty="0"/>
              <a:t> are all true'</a:t>
            </a:r>
          </a:p>
          <a:p>
            <a:pPr algn="just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86200"/>
            <a:ext cx="36766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19600" y="4267200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above rules mean </a:t>
            </a:r>
            <a:r>
              <a:rPr lang="en-US" sz="2000" b="1" dirty="0"/>
              <a:t>that '</a:t>
            </a:r>
            <a:r>
              <a:rPr lang="en-US" sz="2000" b="1" dirty="0" err="1"/>
              <a:t>large_animal</a:t>
            </a:r>
            <a:r>
              <a:rPr lang="en-US" sz="2000" b="1" dirty="0"/>
              <a:t>(A) is true if dog(A) is true</a:t>
            </a:r>
            <a:r>
              <a:rPr lang="en-US" sz="2000" dirty="0"/>
              <a:t>, and </a:t>
            </a:r>
            <a:r>
              <a:rPr lang="en-US" sz="2000" b="1" dirty="0"/>
              <a:t>large(A) is true</a:t>
            </a:r>
            <a:r>
              <a:rPr lang="en-US" sz="2000" dirty="0"/>
              <a:t>, etc.'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The last line means that '</a:t>
            </a:r>
            <a:r>
              <a:rPr lang="en-US" sz="2000" dirty="0" err="1">
                <a:solidFill>
                  <a:srgbClr val="FF0000"/>
                </a:solidFill>
              </a:rPr>
              <a:t>large_animal</a:t>
            </a:r>
            <a:r>
              <a:rPr lang="en-US" sz="2000" dirty="0">
                <a:solidFill>
                  <a:srgbClr val="FF0000"/>
                </a:solidFill>
              </a:rPr>
              <a:t>(C) is true if cat(C) is true, and large(C) is true.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Prolog is a </a:t>
            </a:r>
            <a:r>
              <a:rPr lang="en-US" sz="2800" b="1" u="sng" dirty="0">
                <a:hlinkClick r:id="rId2"/>
              </a:rPr>
              <a:t>logic programming</a:t>
            </a:r>
            <a:r>
              <a:rPr lang="en-US" sz="2800" b="1" dirty="0"/>
              <a:t> language. It has important role in artificial intelligence</a:t>
            </a:r>
            <a:r>
              <a:rPr lang="en-US" sz="2800" dirty="0"/>
              <a:t>. Unlike many other programming languages, </a:t>
            </a:r>
            <a:r>
              <a:rPr lang="en-US" sz="2800" b="1" dirty="0"/>
              <a:t>Prolog is intended primarily as a declarative programming language. 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In prolog, logic is expressed as relations (called as Facts and Rules). </a:t>
            </a:r>
          </a:p>
          <a:p>
            <a:pPr algn="just"/>
            <a:r>
              <a:rPr lang="en-US" sz="2800" b="1" dirty="0"/>
              <a:t>Core heart of prolog lies at the logic being applied. </a:t>
            </a:r>
          </a:p>
          <a:p>
            <a:pPr algn="just"/>
            <a:r>
              <a:rPr lang="en-US" sz="2800" dirty="0"/>
              <a:t>Formulation or Computation is carried out by running a query over these relations.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411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048000"/>
            <a:ext cx="43434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05000" y="304800"/>
            <a:ext cx="2133600" cy="1295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Harivansh</a:t>
            </a:r>
            <a:r>
              <a:rPr lang="en-US" dirty="0"/>
              <a:t>  </a:t>
            </a:r>
            <a:r>
              <a:rPr lang="en-US" dirty="0" err="1"/>
              <a:t>bachchan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419600" y="381000"/>
            <a:ext cx="2286000" cy="1066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Teji</a:t>
            </a:r>
            <a:r>
              <a:rPr lang="en-US" sz="1600" dirty="0"/>
              <a:t>  </a:t>
            </a:r>
            <a:r>
              <a:rPr lang="en-US" sz="1600" dirty="0" err="1"/>
              <a:t>bachchan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4114800" y="1752600"/>
            <a:ext cx="18288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Amitabh</a:t>
            </a:r>
            <a:r>
              <a:rPr lang="en-US" dirty="0"/>
              <a:t> </a:t>
            </a:r>
            <a:r>
              <a:rPr lang="en-US" dirty="0" err="1"/>
              <a:t>bachchan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6800" y="1752600"/>
            <a:ext cx="1828800" cy="1219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Jaya </a:t>
            </a:r>
            <a:r>
              <a:rPr lang="en-US" dirty="0" err="1"/>
              <a:t>bachchan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81600" y="3276600"/>
            <a:ext cx="13716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Shweta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57400" y="3429000"/>
            <a:ext cx="19050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Aishwarya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3352800"/>
            <a:ext cx="1676400" cy="1219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/>
              <a:t>Bachchan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4953000"/>
            <a:ext cx="1371600" cy="1143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Aradhya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" idx="5"/>
          </p:cNvCxnSpPr>
          <p:nvPr/>
        </p:nvCxnSpPr>
        <p:spPr>
          <a:xfrm rot="16200000" flipH="1">
            <a:off x="3939917" y="1196716"/>
            <a:ext cx="494507" cy="922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4"/>
            <a:endCxn id="6" idx="0"/>
          </p:cNvCxnSpPr>
          <p:nvPr/>
        </p:nvCxnSpPr>
        <p:spPr>
          <a:xfrm rot="5400000">
            <a:off x="5143500" y="13335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104900" y="30099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9" idx="1"/>
          </p:cNvCxnSpPr>
          <p:nvPr/>
        </p:nvCxnSpPr>
        <p:spPr>
          <a:xfrm rot="16200000" flipH="1">
            <a:off x="3679754" y="1741276"/>
            <a:ext cx="650736" cy="2754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9" idx="1"/>
          </p:cNvCxnSpPr>
          <p:nvPr/>
        </p:nvCxnSpPr>
        <p:spPr>
          <a:xfrm rot="16200000" flipH="1">
            <a:off x="4931639" y="2993161"/>
            <a:ext cx="548388" cy="35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1" idx="7"/>
          </p:cNvCxnSpPr>
          <p:nvPr/>
        </p:nvCxnSpPr>
        <p:spPr>
          <a:xfrm rot="5400000">
            <a:off x="2505192" y="1653918"/>
            <a:ext cx="803136" cy="2951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4"/>
            <a:endCxn id="12" idx="1"/>
          </p:cNvCxnSpPr>
          <p:nvPr/>
        </p:nvCxnSpPr>
        <p:spPr>
          <a:xfrm rot="16200000" flipH="1">
            <a:off x="893039" y="4517161"/>
            <a:ext cx="548388" cy="65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4"/>
          </p:cNvCxnSpPr>
          <p:nvPr/>
        </p:nvCxnSpPr>
        <p:spPr>
          <a:xfrm rot="5400000">
            <a:off x="2457450" y="44767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628649"/>
            <a:ext cx="5772150" cy="593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FACTS AND RULES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43463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To check if TEJI is a mother of AMITABH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381000"/>
            <a:ext cx="414866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2895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2.  print all those mother relationship between two objects. M&amp; C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0"/>
            <a:ext cx="32080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267200" y="1447800"/>
            <a:ext cx="441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check whether somebody is grandfather of some object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799" y="2133600"/>
            <a:ext cx="444413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143000" y="457200"/>
            <a:ext cx="388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 Check how many children are there for a person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3429000" cy="38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Applications of Prolog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The applications of prolog are as follows:</a:t>
            </a:r>
          </a:p>
          <a:p>
            <a:pPr algn="just"/>
            <a:r>
              <a:rPr lang="en-US" sz="2400" dirty="0"/>
              <a:t>Specification Language</a:t>
            </a:r>
          </a:p>
          <a:p>
            <a:pPr algn="just"/>
            <a:r>
              <a:rPr lang="en-US" sz="2400" dirty="0"/>
              <a:t>Robot Planning</a:t>
            </a:r>
          </a:p>
          <a:p>
            <a:pPr algn="just"/>
            <a:r>
              <a:rPr lang="en-US" sz="2400" dirty="0"/>
              <a:t>Natural language understanding</a:t>
            </a:r>
          </a:p>
          <a:p>
            <a:pPr algn="just"/>
            <a:r>
              <a:rPr lang="en-US" sz="2400" dirty="0"/>
              <a:t>Machine Learning</a:t>
            </a:r>
          </a:p>
          <a:p>
            <a:pPr algn="just"/>
            <a:r>
              <a:rPr lang="en-US" sz="2400" dirty="0"/>
              <a:t>Problem Solving</a:t>
            </a:r>
          </a:p>
          <a:p>
            <a:pPr algn="just"/>
            <a:r>
              <a:rPr lang="en-US" sz="2400" dirty="0"/>
              <a:t>Intelligent Database retrieval</a:t>
            </a:r>
          </a:p>
          <a:p>
            <a:pPr algn="just"/>
            <a:r>
              <a:rPr lang="en-US" sz="2400" dirty="0"/>
              <a:t>Expert System</a:t>
            </a:r>
          </a:p>
          <a:p>
            <a:pPr algn="just"/>
            <a:r>
              <a:rPr lang="en-US" sz="2400" dirty="0"/>
              <a:t>Automated Reasoning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Starting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Prolog system is straightforward. From one person to other person, the precise details of Prolog will vary. </a:t>
            </a:r>
          </a:p>
          <a:p>
            <a:pPr algn="just"/>
            <a:r>
              <a:rPr lang="en-US" sz="2400" b="1" dirty="0"/>
              <a:t>Prolog will produce a number of lines of headings in the starting, which is followed by a line. It contains just</a:t>
            </a:r>
          </a:p>
          <a:p>
            <a:pPr algn="just"/>
            <a:r>
              <a:rPr lang="en-US" sz="2400" b="1" dirty="0"/>
              <a:t>?-</a:t>
            </a:r>
          </a:p>
          <a:p>
            <a:pPr algn="just"/>
            <a:r>
              <a:rPr lang="en-US" sz="2400" dirty="0"/>
              <a:t>The above symbol shows the system prompt. </a:t>
            </a:r>
            <a:r>
              <a:rPr lang="en-US" sz="2400" dirty="0">
                <a:solidFill>
                  <a:srgbClr val="FF0000"/>
                </a:solidFill>
              </a:rPr>
              <a:t>The prompt is used to show that the Prolog system is ready to specify one or more goals of sequence to the user. </a:t>
            </a:r>
            <a:r>
              <a:rPr lang="en-US" sz="2400" b="1" dirty="0"/>
              <a:t>Using a full stop, we can terminate the sequence of goals.</a:t>
            </a:r>
          </a:p>
          <a:p>
            <a:pPr algn="just"/>
            <a:r>
              <a:rPr lang="en-US" sz="2400" b="1" dirty="0"/>
              <a:t>?- prompt</a:t>
            </a:r>
            <a:r>
              <a:rPr lang="en-US" sz="2400" dirty="0"/>
              <a:t> shows the sequence of goal which is entered by the user. </a:t>
            </a:r>
            <a:r>
              <a:rPr lang="en-US" sz="2400" dirty="0">
                <a:solidFill>
                  <a:srgbClr val="FF0000"/>
                </a:solidFill>
              </a:rPr>
              <a:t>The user will not type the prompt</a:t>
            </a:r>
            <a:r>
              <a:rPr lang="en-US" sz="2400" dirty="0"/>
              <a:t>. Prolog system will automatically generate this prompt</a:t>
            </a:r>
            <a:r>
              <a:rPr lang="en-US" sz="2400" b="1" dirty="0"/>
              <a:t>. It means that it is ready to receive a sequence of goals.</a:t>
            </a:r>
            <a:br>
              <a:rPr lang="en-US" sz="2400" dirty="0"/>
            </a:br>
            <a:endParaRPr lang="en-US" sz="24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?- write("welcome to prolog"),</a:t>
            </a:r>
            <a:r>
              <a:rPr lang="en-US" b="1" dirty="0" err="1"/>
              <a:t>nl,write</a:t>
            </a:r>
            <a:r>
              <a:rPr lang="en-US" b="1" dirty="0"/>
              <a:t>("example"),</a:t>
            </a:r>
            <a:r>
              <a:rPr lang="en-US" b="1" dirty="0" err="1"/>
              <a:t>nl</a:t>
            </a:r>
            <a:r>
              <a:rPr lang="en-US" b="1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welcome to prolog</a:t>
            </a:r>
          </a:p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true.</a:t>
            </a:r>
          </a:p>
          <a:p>
            <a:r>
              <a:rPr lang="en-US" dirty="0"/>
              <a:t>The above sequence of goals has to succeed in order to be succeeded.</a:t>
            </a:r>
          </a:p>
          <a:p>
            <a:r>
              <a:rPr lang="en-US" b="1" dirty="0"/>
              <a:t>write('Welcome to prolog')</a:t>
            </a:r>
            <a:br>
              <a:rPr lang="en-US" dirty="0"/>
            </a:br>
            <a:r>
              <a:rPr lang="en-US" dirty="0"/>
              <a:t>On the screen of the user, Welcome to prolog has to be displayed</a:t>
            </a:r>
          </a:p>
          <a:p>
            <a:r>
              <a:rPr lang="en-US" b="1" dirty="0" err="1"/>
              <a:t>nl</a:t>
            </a:r>
            <a:br>
              <a:rPr lang="en-US" dirty="0"/>
            </a:br>
            <a:r>
              <a:rPr lang="en-US" dirty="0"/>
              <a:t>On the screen of the user, a new line has to be output</a:t>
            </a:r>
          </a:p>
          <a:p>
            <a:r>
              <a:rPr lang="en-US" b="1" dirty="0"/>
              <a:t>write(‘example')</a:t>
            </a:r>
            <a:br>
              <a:rPr lang="en-US" dirty="0"/>
            </a:br>
            <a:r>
              <a:rPr lang="en-US" dirty="0"/>
              <a:t>On the screen of the user, Example of Prolog has to be displayed</a:t>
            </a:r>
          </a:p>
          <a:p>
            <a:r>
              <a:rPr lang="en-US" b="1" dirty="0" err="1"/>
              <a:t>nl</a:t>
            </a:r>
            <a:br>
              <a:rPr lang="en-US" dirty="0"/>
            </a:br>
            <a:r>
              <a:rPr lang="en-US" dirty="0"/>
              <a:t>On the screen of the user, a new line has to be output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267200"/>
            <a:ext cx="6848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Write and </a:t>
            </a:r>
            <a:r>
              <a:rPr lang="en-US" sz="2400" dirty="0" err="1"/>
              <a:t>nl</a:t>
            </a:r>
            <a:r>
              <a:rPr lang="en-US" sz="2400" dirty="0"/>
              <a:t> are called as built-in predicates.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Halt</a:t>
            </a:r>
            <a:r>
              <a:rPr lang="en-US" sz="2400" dirty="0">
                <a:solidFill>
                  <a:srgbClr val="FF0000"/>
                </a:solidFill>
              </a:rPr>
              <a:t> and </a:t>
            </a:r>
            <a:r>
              <a:rPr lang="en-US" sz="2400" b="1" dirty="0">
                <a:solidFill>
                  <a:srgbClr val="FF0000"/>
                </a:solidFill>
              </a:rPr>
              <a:t>statistics</a:t>
            </a:r>
            <a:r>
              <a:rPr lang="en-US" sz="2400" dirty="0">
                <a:solidFill>
                  <a:srgbClr val="FF0000"/>
                </a:solidFill>
              </a:rPr>
              <a:t> are the two other built-in predicates. In almost all Prolog versions, these predicates are provided as standard.</a:t>
            </a:r>
          </a:p>
          <a:p>
            <a:r>
              <a:rPr lang="en-US" sz="2400" b="1" dirty="0"/>
              <a:t>?- halt.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The above command is used to terminate the Prolog system.</a:t>
            </a:r>
          </a:p>
          <a:p>
            <a:r>
              <a:rPr lang="en-US" sz="2400" b="1" dirty="0"/>
              <a:t>?- statistics.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This command will cause the Prolog system statistics.</a:t>
            </a:r>
            <a:r>
              <a:rPr lang="en-US" sz="2400" dirty="0"/>
              <a:t> </a:t>
            </a:r>
          </a:p>
          <a:p>
            <a:r>
              <a:rPr lang="en-US" sz="2400" b="1" dirty="0"/>
              <a:t>'Query'</a:t>
            </a:r>
            <a:r>
              <a:rPr lang="en-US" sz="2400" dirty="0"/>
              <a:t> is a sequence of one or more goals. These goals are entered by the user at the prompt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write a Prolog program, firstly, the user has to write a program which is written in the Prolog language, load that program, and then specify a sequence of one or more goals at the prompt.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To create a program in Prolog, the simple way is to type it into the text editor and then save it as a text file like </a:t>
            </a:r>
            <a:r>
              <a:rPr lang="en-US" sz="2400" b="1" dirty="0">
                <a:solidFill>
                  <a:srgbClr val="FF0000"/>
                </a:solidFill>
              </a:rPr>
              <a:t>prolog1.pl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400" dirty="0"/>
              <a:t>The following example shows a simple program of Prolog. </a:t>
            </a:r>
          </a:p>
          <a:p>
            <a:pPr algn="just"/>
            <a:r>
              <a:rPr lang="en-US" sz="2400" dirty="0"/>
              <a:t>The program contains three components, which are known as clauses. Each clause is terminated using a full stop.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Using the built-in predicate 'consult', the above program can be loaded in the Prolog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44100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23622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example of rule is the final line of the program.</a:t>
            </a:r>
          </a:p>
          <a:p>
            <a:pPr algn="just"/>
            <a:r>
              <a:rPr lang="en-US" sz="2000" b="1" dirty="0"/>
              <a:t>fruit(A) :- juice(A).  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The colon(:-) character will be read as 'if'.</a:t>
            </a:r>
          </a:p>
          <a:p>
            <a:pPr algn="just"/>
            <a:r>
              <a:rPr lang="en-US" sz="2000" dirty="0"/>
              <a:t> Here A is a variable, and it represents any value. In a natural way, the rule can be read </a:t>
            </a:r>
            <a:r>
              <a:rPr lang="en-US" sz="2000" b="1" dirty="0"/>
              <a:t>as "If A is an fruit, then A is used in juice".</a:t>
            </a:r>
          </a:p>
          <a:p>
            <a:pPr algn="just"/>
            <a:r>
              <a:rPr lang="en-US" sz="2000" dirty="0"/>
              <a:t>The above clause shows that the </a:t>
            </a:r>
            <a:r>
              <a:rPr lang="en-US" sz="2000" b="1" dirty="0"/>
              <a:t>orange </a:t>
            </a:r>
            <a:r>
              <a:rPr lang="en-US" sz="2000" dirty="0"/>
              <a:t>is an juice. Such deduction can also make by Prolog: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257799"/>
            <a:ext cx="3048000" cy="163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56483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3276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owns(</a:t>
                      </a:r>
                      <a:r>
                        <a:rPr lang="en-US" dirty="0" err="1"/>
                        <a:t>rahul,car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bmw</a:t>
                      </a:r>
                      <a:r>
                        <a:rPr lang="en-US" dirty="0"/>
                        <a:t>)).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Rahul</a:t>
                      </a:r>
                      <a:r>
                        <a:rPr lang="en-US" dirty="0"/>
                        <a:t> owns a </a:t>
                      </a:r>
                      <a:r>
                        <a:rPr lang="en-US" dirty="0" err="1"/>
                        <a:t>bmw</a:t>
                      </a:r>
                      <a:r>
                        <a:rPr lang="en-US" dirty="0"/>
                        <a:t>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owns(</a:t>
                      </a:r>
                      <a:r>
                        <a:rPr lang="en-US" dirty="0" err="1"/>
                        <a:t>aditya,car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chevy</a:t>
                      </a:r>
                      <a:r>
                        <a:rPr lang="en-US" dirty="0"/>
                        <a:t>)).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Aditya</a:t>
                      </a:r>
                      <a:r>
                        <a:rPr lang="en-US" dirty="0"/>
                        <a:t> owns </a:t>
                      </a:r>
                      <a:r>
                        <a:rPr lang="en-US" dirty="0" err="1"/>
                        <a:t>chevy</a:t>
                      </a:r>
                      <a:r>
                        <a:rPr lang="en-US" baseline="0" dirty="0"/>
                        <a:t> car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owns(</a:t>
                      </a:r>
                      <a:r>
                        <a:rPr lang="en-US" b="1" dirty="0" err="1"/>
                        <a:t>rahman,car</a:t>
                      </a:r>
                      <a:r>
                        <a:rPr lang="en-US" b="1" dirty="0"/>
                        <a:t>(civic))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Rahman</a:t>
                      </a:r>
                      <a:r>
                        <a:rPr lang="en-US" b="1" baseline="0" dirty="0"/>
                        <a:t> owns civic car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owns(</a:t>
                      </a:r>
                      <a:r>
                        <a:rPr lang="en-US" dirty="0" err="1"/>
                        <a:t>afzal,car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chevy</a:t>
                      </a:r>
                      <a:r>
                        <a:rPr lang="en-US" dirty="0"/>
                        <a:t>)).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Afzal</a:t>
                      </a:r>
                      <a:r>
                        <a:rPr lang="en-US" dirty="0"/>
                        <a:t> owns </a:t>
                      </a:r>
                      <a:r>
                        <a:rPr lang="en-US" dirty="0" err="1"/>
                        <a:t>chevy</a:t>
                      </a:r>
                      <a:r>
                        <a:rPr lang="en-US" dirty="0"/>
                        <a:t>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sedan(car(</a:t>
                      </a:r>
                      <a:r>
                        <a:rPr lang="en-US" b="1" dirty="0" err="1"/>
                        <a:t>bmw</a:t>
                      </a:r>
                      <a:r>
                        <a:rPr lang="en-US" b="1" dirty="0"/>
                        <a:t>)).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Bmw</a:t>
                      </a:r>
                      <a:r>
                        <a:rPr lang="en-US" b="1" dirty="0"/>
                        <a:t> car is sedan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sedan(car(civic)).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Civic car is sedan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truck(car(</a:t>
                      </a:r>
                      <a:r>
                        <a:rPr lang="en-US" b="1" dirty="0" err="1"/>
                        <a:t>chevy</a:t>
                      </a:r>
                      <a:r>
                        <a:rPr lang="en-US" b="1" dirty="0"/>
                        <a:t>)).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Chevy car is truck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1441</Words>
  <Application>Microsoft Office PowerPoint</Application>
  <PresentationFormat>On-screen Show (4:3)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prolog</vt:lpstr>
      <vt:lpstr>Prolog</vt:lpstr>
      <vt:lpstr>Applications of Prolog</vt:lpstr>
      <vt:lpstr>Starting Prolog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 program</vt:lpstr>
      <vt:lpstr>PowerPoint Presentation</vt:lpstr>
      <vt:lpstr>PowerPoint Presentation</vt:lpstr>
      <vt:lpstr>PowerPoint Presentation</vt:lpstr>
      <vt:lpstr>Symbols</vt:lpstr>
      <vt:lpstr>Variable</vt:lpstr>
      <vt:lpstr>Facts</vt:lpstr>
      <vt:lpstr>Queries</vt:lpstr>
      <vt:lpstr>Rules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Sana</dc:creator>
  <cp:lastModifiedBy>Sana Mateen</cp:lastModifiedBy>
  <cp:revision>32</cp:revision>
  <dcterms:created xsi:type="dcterms:W3CDTF">2006-08-16T00:00:00Z</dcterms:created>
  <dcterms:modified xsi:type="dcterms:W3CDTF">2024-10-27T12:23:54Z</dcterms:modified>
</cp:coreProperties>
</file>