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3" r:id="rId7"/>
    <p:sldId id="264" r:id="rId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4" d="100"/>
          <a:sy n="54" d="100"/>
        </p:scale>
        <p:origin x="145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DEFAD89C-4BA3-489B-AE67-6EFD14AAAF3A}" type="datetimeFigureOut">
              <a:rPr lang="es-ES" smtClean="0"/>
              <a:t>25/10/2019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2152140-2C99-4716-8872-210CB29F332E}" type="slidenum">
              <a:rPr lang="es-ES" smtClean="0"/>
              <a:t>‹Nº›</a:t>
            </a:fld>
            <a:endParaRPr lang="es-ES"/>
          </a:p>
        </p:txBody>
      </p:sp>
    </p:spTree>
    <p:extLst>
      <p:ext uri="{BB962C8B-B14F-4D97-AF65-F5344CB8AC3E}">
        <p14:creationId xmlns:p14="http://schemas.microsoft.com/office/powerpoint/2010/main" val="1339137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DEFAD89C-4BA3-489B-AE67-6EFD14AAAF3A}" type="datetimeFigureOut">
              <a:rPr lang="es-ES" smtClean="0"/>
              <a:t>25/10/2019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2152140-2C99-4716-8872-210CB29F332E}" type="slidenum">
              <a:rPr lang="es-ES" smtClean="0"/>
              <a:t>‹Nº›</a:t>
            </a:fld>
            <a:endParaRPr lang="es-ES"/>
          </a:p>
        </p:txBody>
      </p:sp>
    </p:spTree>
    <p:extLst>
      <p:ext uri="{BB962C8B-B14F-4D97-AF65-F5344CB8AC3E}">
        <p14:creationId xmlns:p14="http://schemas.microsoft.com/office/powerpoint/2010/main" val="2361848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DEFAD89C-4BA3-489B-AE67-6EFD14AAAF3A}" type="datetimeFigureOut">
              <a:rPr lang="es-ES" smtClean="0"/>
              <a:t>25/10/2019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2152140-2C99-4716-8872-210CB29F332E}" type="slidenum">
              <a:rPr lang="es-ES" smtClean="0"/>
              <a:t>‹Nº›</a:t>
            </a:fld>
            <a:endParaRPr lang="es-ES"/>
          </a:p>
        </p:txBody>
      </p:sp>
    </p:spTree>
    <p:extLst>
      <p:ext uri="{BB962C8B-B14F-4D97-AF65-F5344CB8AC3E}">
        <p14:creationId xmlns:p14="http://schemas.microsoft.com/office/powerpoint/2010/main" val="3949373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DEFAD89C-4BA3-489B-AE67-6EFD14AAAF3A}" type="datetimeFigureOut">
              <a:rPr lang="es-ES" smtClean="0"/>
              <a:t>25/10/2019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2152140-2C99-4716-8872-210CB29F332E}" type="slidenum">
              <a:rPr lang="es-ES" smtClean="0"/>
              <a:t>‹Nº›</a:t>
            </a:fld>
            <a:endParaRPr lang="es-ES"/>
          </a:p>
        </p:txBody>
      </p:sp>
    </p:spTree>
    <p:extLst>
      <p:ext uri="{BB962C8B-B14F-4D97-AF65-F5344CB8AC3E}">
        <p14:creationId xmlns:p14="http://schemas.microsoft.com/office/powerpoint/2010/main" val="3668186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DEFAD89C-4BA3-489B-AE67-6EFD14AAAF3A}" type="datetimeFigureOut">
              <a:rPr lang="es-ES" smtClean="0"/>
              <a:t>25/10/2019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2152140-2C99-4716-8872-210CB29F332E}" type="slidenum">
              <a:rPr lang="es-ES" smtClean="0"/>
              <a:t>‹Nº›</a:t>
            </a:fld>
            <a:endParaRPr lang="es-ES"/>
          </a:p>
        </p:txBody>
      </p:sp>
    </p:spTree>
    <p:extLst>
      <p:ext uri="{BB962C8B-B14F-4D97-AF65-F5344CB8AC3E}">
        <p14:creationId xmlns:p14="http://schemas.microsoft.com/office/powerpoint/2010/main" val="1845494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DEFAD89C-4BA3-489B-AE67-6EFD14AAAF3A}" type="datetimeFigureOut">
              <a:rPr lang="es-ES" smtClean="0"/>
              <a:t>25/10/2019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2152140-2C99-4716-8872-210CB29F332E}" type="slidenum">
              <a:rPr lang="es-ES" smtClean="0"/>
              <a:t>‹Nº›</a:t>
            </a:fld>
            <a:endParaRPr lang="es-ES"/>
          </a:p>
        </p:txBody>
      </p:sp>
    </p:spTree>
    <p:extLst>
      <p:ext uri="{BB962C8B-B14F-4D97-AF65-F5344CB8AC3E}">
        <p14:creationId xmlns:p14="http://schemas.microsoft.com/office/powerpoint/2010/main" val="2608743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DEFAD89C-4BA3-489B-AE67-6EFD14AAAF3A}" type="datetimeFigureOut">
              <a:rPr lang="es-ES" smtClean="0"/>
              <a:t>25/10/2019</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C2152140-2C99-4716-8872-210CB29F332E}" type="slidenum">
              <a:rPr lang="es-ES" smtClean="0"/>
              <a:t>‹Nº›</a:t>
            </a:fld>
            <a:endParaRPr lang="es-ES"/>
          </a:p>
        </p:txBody>
      </p:sp>
    </p:spTree>
    <p:extLst>
      <p:ext uri="{BB962C8B-B14F-4D97-AF65-F5344CB8AC3E}">
        <p14:creationId xmlns:p14="http://schemas.microsoft.com/office/powerpoint/2010/main" val="365700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DEFAD89C-4BA3-489B-AE67-6EFD14AAAF3A}" type="datetimeFigureOut">
              <a:rPr lang="es-ES" smtClean="0"/>
              <a:t>25/10/2019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C2152140-2C99-4716-8872-210CB29F332E}" type="slidenum">
              <a:rPr lang="es-ES" smtClean="0"/>
              <a:t>‹Nº›</a:t>
            </a:fld>
            <a:endParaRPr lang="es-ES"/>
          </a:p>
        </p:txBody>
      </p:sp>
    </p:spTree>
    <p:extLst>
      <p:ext uri="{BB962C8B-B14F-4D97-AF65-F5344CB8AC3E}">
        <p14:creationId xmlns:p14="http://schemas.microsoft.com/office/powerpoint/2010/main" val="820547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EFAD89C-4BA3-489B-AE67-6EFD14AAAF3A}" type="datetimeFigureOut">
              <a:rPr lang="es-ES" smtClean="0"/>
              <a:t>25/10/2019</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C2152140-2C99-4716-8872-210CB29F332E}" type="slidenum">
              <a:rPr lang="es-ES" smtClean="0"/>
              <a:t>‹Nº›</a:t>
            </a:fld>
            <a:endParaRPr lang="es-ES"/>
          </a:p>
        </p:txBody>
      </p:sp>
    </p:spTree>
    <p:extLst>
      <p:ext uri="{BB962C8B-B14F-4D97-AF65-F5344CB8AC3E}">
        <p14:creationId xmlns:p14="http://schemas.microsoft.com/office/powerpoint/2010/main" val="3574443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DEFAD89C-4BA3-489B-AE67-6EFD14AAAF3A}" type="datetimeFigureOut">
              <a:rPr lang="es-ES" smtClean="0"/>
              <a:t>25/10/2019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2152140-2C99-4716-8872-210CB29F332E}" type="slidenum">
              <a:rPr lang="es-ES" smtClean="0"/>
              <a:t>‹Nº›</a:t>
            </a:fld>
            <a:endParaRPr lang="es-ES"/>
          </a:p>
        </p:txBody>
      </p:sp>
    </p:spTree>
    <p:extLst>
      <p:ext uri="{BB962C8B-B14F-4D97-AF65-F5344CB8AC3E}">
        <p14:creationId xmlns:p14="http://schemas.microsoft.com/office/powerpoint/2010/main" val="6963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DEFAD89C-4BA3-489B-AE67-6EFD14AAAF3A}" type="datetimeFigureOut">
              <a:rPr lang="es-ES" smtClean="0"/>
              <a:t>25/10/2019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2152140-2C99-4716-8872-210CB29F332E}" type="slidenum">
              <a:rPr lang="es-ES" smtClean="0"/>
              <a:t>‹Nº›</a:t>
            </a:fld>
            <a:endParaRPr lang="es-ES"/>
          </a:p>
        </p:txBody>
      </p:sp>
    </p:spTree>
    <p:extLst>
      <p:ext uri="{BB962C8B-B14F-4D97-AF65-F5344CB8AC3E}">
        <p14:creationId xmlns:p14="http://schemas.microsoft.com/office/powerpoint/2010/main" val="2718098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FAD89C-4BA3-489B-AE67-6EFD14AAAF3A}" type="datetimeFigureOut">
              <a:rPr lang="es-ES" smtClean="0"/>
              <a:t>25/10/2019</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152140-2C99-4716-8872-210CB29F332E}" type="slidenum">
              <a:rPr lang="es-ES" smtClean="0"/>
              <a:t>‹Nº›</a:t>
            </a:fld>
            <a:endParaRPr lang="es-ES"/>
          </a:p>
        </p:txBody>
      </p:sp>
    </p:spTree>
    <p:extLst>
      <p:ext uri="{BB962C8B-B14F-4D97-AF65-F5344CB8AC3E}">
        <p14:creationId xmlns:p14="http://schemas.microsoft.com/office/powerpoint/2010/main" val="753651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a:t>MANEJO DE TEXTOS</a:t>
            </a:r>
          </a:p>
        </p:txBody>
      </p:sp>
      <p:sp>
        <p:nvSpPr>
          <p:cNvPr id="3" name="2 Subtítulo"/>
          <p:cNvSpPr>
            <a:spLocks noGrp="1"/>
          </p:cNvSpPr>
          <p:nvPr>
            <p:ph type="subTitle" idx="1"/>
          </p:nvPr>
        </p:nvSpPr>
        <p:spPr/>
        <p:txBody>
          <a:bodyPr/>
          <a:lstStyle/>
          <a:p>
            <a:r>
              <a:rPr lang="es-ES" dirty="0"/>
              <a:t>Diego Extremiana</a:t>
            </a:r>
          </a:p>
        </p:txBody>
      </p:sp>
    </p:spTree>
    <p:extLst>
      <p:ext uri="{BB962C8B-B14F-4D97-AF65-F5344CB8AC3E}">
        <p14:creationId xmlns:p14="http://schemas.microsoft.com/office/powerpoint/2010/main" val="275666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latin typeface="Algerian" pitchFamily="82" charset="0"/>
              </a:rPr>
              <a:t>INDICE</a:t>
            </a:r>
          </a:p>
        </p:txBody>
      </p:sp>
      <p:sp>
        <p:nvSpPr>
          <p:cNvPr id="3" name="2 Marcador de contenido"/>
          <p:cNvSpPr>
            <a:spLocks noGrp="1"/>
          </p:cNvSpPr>
          <p:nvPr>
            <p:ph idx="1"/>
          </p:nvPr>
        </p:nvSpPr>
        <p:spPr/>
        <p:txBody>
          <a:bodyPr/>
          <a:lstStyle/>
          <a:p>
            <a:pPr marL="514350" indent="-514350">
              <a:buFont typeface="+mj-lt"/>
              <a:buAutoNum type="arabicPeriod"/>
            </a:pPr>
            <a:r>
              <a:rPr lang="es-ES" dirty="0">
                <a:latin typeface="Algerian" pitchFamily="82" charset="0"/>
              </a:rPr>
              <a:t>INTRODUCCION</a:t>
            </a:r>
          </a:p>
          <a:p>
            <a:pPr marL="514350" indent="-514350">
              <a:buFont typeface="+mj-lt"/>
              <a:buAutoNum type="arabicPeriod"/>
            </a:pPr>
            <a:r>
              <a:rPr lang="es-ES" dirty="0">
                <a:latin typeface="Algerian" pitchFamily="82" charset="0"/>
              </a:rPr>
              <a:t>FUENTE</a:t>
            </a:r>
          </a:p>
          <a:p>
            <a:pPr marL="514350" indent="-514350">
              <a:buFont typeface="+mj-lt"/>
              <a:buAutoNum type="arabicPeriod"/>
            </a:pPr>
            <a:r>
              <a:rPr lang="es-ES" dirty="0">
                <a:latin typeface="Algerian" pitchFamily="82" charset="0"/>
              </a:rPr>
              <a:t>PÁRRAFO</a:t>
            </a:r>
          </a:p>
          <a:p>
            <a:pPr marL="514350" indent="-514350">
              <a:buFont typeface="+mj-lt"/>
              <a:buAutoNum type="arabicPeriod"/>
            </a:pPr>
            <a:r>
              <a:rPr lang="es-ES" dirty="0">
                <a:latin typeface="Algerian" pitchFamily="82" charset="0"/>
              </a:rPr>
              <a:t>VIÑETAS</a:t>
            </a:r>
          </a:p>
          <a:p>
            <a:pPr marL="514350" indent="-514350">
              <a:buFont typeface="+mj-lt"/>
              <a:buAutoNum type="arabicPeriod"/>
            </a:pPr>
            <a:r>
              <a:rPr lang="es-ES" dirty="0">
                <a:latin typeface="Algerian" pitchFamily="82" charset="0"/>
              </a:rPr>
              <a:t>CUADRO DE TEXTO</a:t>
            </a:r>
          </a:p>
        </p:txBody>
      </p:sp>
    </p:spTree>
    <p:extLst>
      <p:ext uri="{BB962C8B-B14F-4D97-AF65-F5344CB8AC3E}">
        <p14:creationId xmlns:p14="http://schemas.microsoft.com/office/powerpoint/2010/main" val="2116295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latin typeface="Algerian" pitchFamily="82" charset="0"/>
              </a:rPr>
              <a:t>1.INTRODUCCION</a:t>
            </a:r>
          </a:p>
        </p:txBody>
      </p:sp>
      <p:sp>
        <p:nvSpPr>
          <p:cNvPr id="3" name="2 Marcador de contenido"/>
          <p:cNvSpPr>
            <a:spLocks noGrp="1"/>
          </p:cNvSpPr>
          <p:nvPr>
            <p:ph idx="1"/>
          </p:nvPr>
        </p:nvSpPr>
        <p:spPr>
          <a:xfrm>
            <a:off x="457200" y="1600201"/>
            <a:ext cx="8229600" cy="3124944"/>
          </a:xfrm>
        </p:spPr>
        <p:txBody>
          <a:bodyPr/>
          <a:lstStyle/>
          <a:p>
            <a:r>
              <a:rPr lang="es-ES" dirty="0"/>
              <a:t>En las diapositivas podemos insertar textos y aplicarles casi las mismas operaciones que con un procesador de texto, es decir, podemos modificar el tamaño de la letra, color, forma, podemos organizar los textos en párrafos, podemos aplicarles sangrías, etc.</a:t>
            </a:r>
          </a:p>
        </p:txBody>
      </p:sp>
      <p:sp>
        <p:nvSpPr>
          <p:cNvPr id="4" name="3 CuadroTexto"/>
          <p:cNvSpPr txBox="1"/>
          <p:nvPr/>
        </p:nvSpPr>
        <p:spPr>
          <a:xfrm>
            <a:off x="683568" y="4941168"/>
            <a:ext cx="8064896" cy="646331"/>
          </a:xfrm>
          <a:prstGeom prst="rect">
            <a:avLst/>
          </a:prstGeom>
          <a:noFill/>
        </p:spPr>
        <p:txBody>
          <a:bodyPr wrap="square" rtlCol="0">
            <a:spAutoFit/>
          </a:bodyPr>
          <a:lstStyle/>
          <a:p>
            <a:r>
              <a:rPr lang="es-ES" b="1" dirty="0"/>
              <a:t>Añadir texto nuevo</a:t>
            </a:r>
          </a:p>
          <a:p>
            <a:r>
              <a:rPr lang="es-ES" dirty="0"/>
              <a:t>Esto es un nuevo cuadro de texto.</a:t>
            </a:r>
          </a:p>
        </p:txBody>
      </p:sp>
    </p:spTree>
    <p:extLst>
      <p:ext uri="{BB962C8B-B14F-4D97-AF65-F5344CB8AC3E}">
        <p14:creationId xmlns:p14="http://schemas.microsoft.com/office/powerpoint/2010/main" val="1716204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latin typeface="Algerian" pitchFamily="82" charset="0"/>
              </a:rPr>
              <a:t>2.FUENTE</a:t>
            </a:r>
          </a:p>
        </p:txBody>
      </p:sp>
      <p:sp>
        <p:nvSpPr>
          <p:cNvPr id="3" name="2 Marcador de contenido"/>
          <p:cNvSpPr>
            <a:spLocks noGrp="1"/>
          </p:cNvSpPr>
          <p:nvPr>
            <p:ph idx="1"/>
          </p:nvPr>
        </p:nvSpPr>
        <p:spPr>
          <a:xfrm>
            <a:off x="457200" y="1600200"/>
            <a:ext cx="4042792" cy="4525963"/>
          </a:xfrm>
        </p:spPr>
        <p:style>
          <a:lnRef idx="2">
            <a:schemeClr val="dk1"/>
          </a:lnRef>
          <a:fillRef idx="1">
            <a:schemeClr val="lt1"/>
          </a:fillRef>
          <a:effectRef idx="0">
            <a:schemeClr val="dk1"/>
          </a:effectRef>
          <a:fontRef idx="minor">
            <a:schemeClr val="dk1"/>
          </a:fontRef>
        </p:style>
        <p:txBody>
          <a:bodyPr>
            <a:normAutofit/>
          </a:bodyPr>
          <a:lstStyle/>
          <a:p>
            <a:r>
              <a:rPr lang="es-ES" sz="2000" b="1" dirty="0">
                <a:solidFill>
                  <a:srgbClr val="FF0000"/>
                </a:solidFill>
              </a:rPr>
              <a:t>PowerPoint</a:t>
            </a:r>
            <a:r>
              <a:rPr lang="es-ES" sz="2000" dirty="0">
                <a:solidFill>
                  <a:srgbClr val="FF0000"/>
                </a:solidFill>
              </a:rPr>
              <a:t> nos permite cambiar </a:t>
            </a:r>
            <a:r>
              <a:rPr lang="es-ES" sz="2000" u="sng" dirty="0">
                <a:solidFill>
                  <a:srgbClr val="FF0000"/>
                </a:solidFill>
              </a:rPr>
              <a:t>el tipo de fuente, el tamaño y el color de los textos </a:t>
            </a:r>
            <a:r>
              <a:rPr lang="es-ES" sz="2000" dirty="0">
                <a:solidFill>
                  <a:srgbClr val="FF0000"/>
                </a:solidFill>
              </a:rPr>
              <a:t>fácilmente. Lo haremos desde la ficha </a:t>
            </a:r>
            <a:r>
              <a:rPr lang="es-ES" sz="2000" i="1" dirty="0">
                <a:solidFill>
                  <a:srgbClr val="FF0000"/>
                </a:solidFill>
              </a:rPr>
              <a:t>inicio, grupo Fuente</a:t>
            </a:r>
            <a:r>
              <a:rPr lang="es-ES" sz="2000" dirty="0">
                <a:solidFill>
                  <a:srgbClr val="FF0000"/>
                </a:solidFill>
              </a:rPr>
              <a:t> o utilizando el cuadro de dialogo fuente que se inicia al hacer clic sobre el botón inferior derecho de este mismo grupo.</a:t>
            </a:r>
          </a:p>
        </p:txBody>
      </p:sp>
      <p:sp>
        <p:nvSpPr>
          <p:cNvPr id="4" name="3 CuadroTexto"/>
          <p:cNvSpPr txBox="1"/>
          <p:nvPr/>
        </p:nvSpPr>
        <p:spPr>
          <a:xfrm>
            <a:off x="4932040" y="1412776"/>
            <a:ext cx="3672408" cy="475514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s-ES" sz="1500" b="1" dirty="0"/>
              <a:t>PowerPoint</a:t>
            </a:r>
            <a:r>
              <a:rPr lang="es-ES" sz="1500" dirty="0"/>
              <a:t> nos permite cambiar </a:t>
            </a:r>
            <a:r>
              <a:rPr lang="es-ES" sz="1500" u="sng" dirty="0"/>
              <a:t>el tipo de fuente, el tamaño y el color de los textos </a:t>
            </a:r>
            <a:r>
              <a:rPr lang="es-ES" sz="1500" dirty="0"/>
              <a:t>fácilmente. Lo haremos desde la ficha </a:t>
            </a:r>
            <a:r>
              <a:rPr lang="es-ES" sz="1500" i="1" dirty="0"/>
              <a:t>inicio, grupo Fuente</a:t>
            </a:r>
            <a:r>
              <a:rPr lang="es-ES" sz="1500" dirty="0"/>
              <a:t> o utilizando el cuadro de dialogo fuente que se inicia al hacer clic sobre el botón inferior derecho de este mismo grupo. </a:t>
            </a:r>
          </a:p>
          <a:p>
            <a:endParaRPr lang="es-ES" sz="1500" dirty="0"/>
          </a:p>
          <a:p>
            <a:endParaRPr lang="es-ES" sz="1500" dirty="0"/>
          </a:p>
          <a:p>
            <a:endParaRPr lang="es-ES" sz="1500" dirty="0"/>
          </a:p>
          <a:p>
            <a:endParaRPr lang="es-ES" sz="1500" dirty="0"/>
          </a:p>
          <a:p>
            <a:endParaRPr lang="es-ES" sz="1500" dirty="0"/>
          </a:p>
          <a:p>
            <a:endParaRPr lang="es-ES" sz="1500" dirty="0"/>
          </a:p>
          <a:p>
            <a:endParaRPr lang="es-ES" sz="1500" dirty="0"/>
          </a:p>
          <a:p>
            <a:endParaRPr lang="es-ES" sz="1500" dirty="0"/>
          </a:p>
          <a:p>
            <a:endParaRPr lang="es-ES" sz="1500" dirty="0"/>
          </a:p>
          <a:p>
            <a:endParaRPr lang="es-ES" sz="1500" dirty="0"/>
          </a:p>
          <a:p>
            <a:endParaRPr lang="es-ES" sz="1500" dirty="0"/>
          </a:p>
          <a:p>
            <a:endParaRPr lang="es-ES" sz="1500" dirty="0"/>
          </a:p>
          <a:p>
            <a:endParaRPr lang="es-ES" dirty="0"/>
          </a:p>
        </p:txBody>
      </p:sp>
    </p:spTree>
    <p:extLst>
      <p:ext uri="{BB962C8B-B14F-4D97-AF65-F5344CB8AC3E}">
        <p14:creationId xmlns:p14="http://schemas.microsoft.com/office/powerpoint/2010/main" val="3390702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latin typeface="Algerian" pitchFamily="82" charset="0"/>
              </a:rPr>
              <a:t>3.PARRAFO</a:t>
            </a:r>
          </a:p>
        </p:txBody>
      </p:sp>
      <p:sp>
        <p:nvSpPr>
          <p:cNvPr id="3" name="2 Marcador de texto"/>
          <p:cNvSpPr>
            <a:spLocks noGrp="1"/>
          </p:cNvSpPr>
          <p:nvPr>
            <p:ph type="body" idx="1"/>
          </p:nvPr>
        </p:nvSpPr>
        <p:spPr/>
        <p:style>
          <a:lnRef idx="2">
            <a:schemeClr val="accent2"/>
          </a:lnRef>
          <a:fillRef idx="1">
            <a:schemeClr val="lt1"/>
          </a:fillRef>
          <a:effectRef idx="0">
            <a:schemeClr val="accent2"/>
          </a:effectRef>
          <a:fontRef idx="minor">
            <a:schemeClr val="dk1"/>
          </a:fontRef>
        </p:style>
        <p:txBody>
          <a:bodyPr>
            <a:noAutofit/>
          </a:bodyPr>
          <a:lstStyle/>
          <a:p>
            <a:r>
              <a:rPr lang="es-ES" sz="1900" dirty="0"/>
              <a:t>INTERLINEADO 1,5</a:t>
            </a:r>
          </a:p>
          <a:p>
            <a:r>
              <a:rPr lang="es-ES" sz="1900" dirty="0"/>
              <a:t>ESPACIADO 6</a:t>
            </a:r>
          </a:p>
        </p:txBody>
      </p:sp>
      <p:sp>
        <p:nvSpPr>
          <p:cNvPr id="4" name="3 Marcador de contenido"/>
          <p:cNvSpPr>
            <a:spLocks noGrp="1"/>
          </p:cNvSpPr>
          <p:nvPr>
            <p:ph sz="half" idx="2"/>
          </p:nvPr>
        </p:nvSpPr>
        <p:spPr/>
        <p:style>
          <a:lnRef idx="2">
            <a:schemeClr val="accent2"/>
          </a:lnRef>
          <a:fillRef idx="1">
            <a:schemeClr val="lt1"/>
          </a:fillRef>
          <a:effectRef idx="0">
            <a:schemeClr val="accent2"/>
          </a:effectRef>
          <a:fontRef idx="minor">
            <a:schemeClr val="dk1"/>
          </a:fontRef>
        </p:style>
        <p:txBody>
          <a:bodyPr>
            <a:normAutofit lnSpcReduction="10000"/>
          </a:bodyPr>
          <a:lstStyle/>
          <a:p>
            <a:pPr>
              <a:lnSpc>
                <a:spcPct val="150000"/>
              </a:lnSpc>
              <a:spcBef>
                <a:spcPts val="600"/>
              </a:spcBef>
            </a:pPr>
            <a:r>
              <a:rPr lang="es-ES" sz="2200" dirty="0"/>
              <a:t>En ocasiones las personas que tienen poca experiencia con editores de texto utilizan la tecla INTRO para aumentar el espacio entre una línea y la siguiente.</a:t>
            </a:r>
          </a:p>
          <a:p>
            <a:pPr>
              <a:lnSpc>
                <a:spcPct val="150000"/>
              </a:lnSpc>
              <a:spcBef>
                <a:spcPts val="600"/>
              </a:spcBef>
            </a:pPr>
            <a:r>
              <a:rPr lang="es-ES" sz="2200" dirty="0"/>
              <a:t>Así las separan con un párrafo vacío que no se utiliza.</a:t>
            </a:r>
          </a:p>
        </p:txBody>
      </p:sp>
      <p:sp>
        <p:nvSpPr>
          <p:cNvPr id="5" name="4 Marcador de texto"/>
          <p:cNvSpPr>
            <a:spLocks noGrp="1"/>
          </p:cNvSpPr>
          <p:nvPr>
            <p:ph type="body" sz="quarter" idx="3"/>
          </p:nvPr>
        </p:nvSpPr>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r>
              <a:rPr lang="es-ES" sz="1900" dirty="0"/>
              <a:t>INTERLINEADO DOBLE</a:t>
            </a:r>
          </a:p>
          <a:p>
            <a:r>
              <a:rPr lang="es-ES" sz="1900" dirty="0"/>
              <a:t>ESPACIADO 12 SANGRIA 0</a:t>
            </a:r>
          </a:p>
        </p:txBody>
      </p:sp>
      <p:sp>
        <p:nvSpPr>
          <p:cNvPr id="6" name="5 Marcador de contenido"/>
          <p:cNvSpPr>
            <a:spLocks noGrp="1"/>
          </p:cNvSpPr>
          <p:nvPr>
            <p:ph sz="quarter" idx="4"/>
          </p:nvPr>
        </p:nvSpPr>
        <p:spPr/>
        <p:style>
          <a:lnRef idx="2">
            <a:schemeClr val="accent1"/>
          </a:lnRef>
          <a:fillRef idx="1">
            <a:schemeClr val="lt1"/>
          </a:fillRef>
          <a:effectRef idx="0">
            <a:schemeClr val="accent1"/>
          </a:effectRef>
          <a:fontRef idx="minor">
            <a:schemeClr val="dk1"/>
          </a:fontRef>
        </p:style>
        <p:txBody>
          <a:bodyPr>
            <a:normAutofit fontScale="85000" lnSpcReduction="10000"/>
          </a:bodyPr>
          <a:lstStyle/>
          <a:p>
            <a:pPr marL="0" indent="0">
              <a:lnSpc>
                <a:spcPct val="200000"/>
              </a:lnSpc>
              <a:spcBef>
                <a:spcPts val="1200"/>
              </a:spcBef>
              <a:buNone/>
            </a:pPr>
            <a:r>
              <a:rPr lang="es-ES" sz="2000" dirty="0"/>
              <a:t>Esto no es recomendable, porque el programa lo interpretará como un </a:t>
            </a:r>
            <a:r>
              <a:rPr lang="es-ES" sz="2000" dirty="0" err="1"/>
              <a:t>párrafoa</a:t>
            </a:r>
            <a:r>
              <a:rPr lang="es-ES" sz="2000" dirty="0"/>
              <a:t> la hora de aplicarle estilos y trabajar con él.</a:t>
            </a:r>
          </a:p>
          <a:p>
            <a:pPr marL="0" indent="0">
              <a:lnSpc>
                <a:spcPct val="200000"/>
              </a:lnSpc>
              <a:spcBef>
                <a:spcPts val="1200"/>
              </a:spcBef>
              <a:buNone/>
            </a:pPr>
            <a:endParaRPr lang="es-ES" sz="2000" dirty="0"/>
          </a:p>
          <a:p>
            <a:pPr marL="0" indent="0">
              <a:lnSpc>
                <a:spcPct val="200000"/>
              </a:lnSpc>
              <a:spcBef>
                <a:spcPts val="1200"/>
              </a:spcBef>
              <a:buNone/>
            </a:pPr>
            <a:r>
              <a:rPr lang="es-ES" sz="2000" dirty="0"/>
              <a:t>Hacerlo así nos supondrá a la larga una pérdida de tiempo.</a:t>
            </a:r>
          </a:p>
        </p:txBody>
      </p:sp>
    </p:spTree>
    <p:extLst>
      <p:ext uri="{BB962C8B-B14F-4D97-AF65-F5344CB8AC3E}">
        <p14:creationId xmlns:p14="http://schemas.microsoft.com/office/powerpoint/2010/main" val="3232606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260648"/>
            <a:ext cx="7772400" cy="1470025"/>
          </a:xfrm>
        </p:spPr>
        <p:txBody>
          <a:bodyPr/>
          <a:lstStyle/>
          <a:p>
            <a:r>
              <a:rPr lang="es-ES" dirty="0">
                <a:latin typeface="Algerian" pitchFamily="82" charset="0"/>
              </a:rPr>
              <a:t>4.VIÑETAS</a:t>
            </a:r>
          </a:p>
        </p:txBody>
      </p:sp>
      <p:sp>
        <p:nvSpPr>
          <p:cNvPr id="3" name="2 Subtítulo"/>
          <p:cNvSpPr>
            <a:spLocks noGrp="1"/>
          </p:cNvSpPr>
          <p:nvPr>
            <p:ph type="subTitle" idx="1"/>
          </p:nvPr>
        </p:nvSpPr>
        <p:spPr>
          <a:xfrm>
            <a:off x="323528" y="1628800"/>
            <a:ext cx="8352928" cy="4896544"/>
          </a:xfrm>
        </p:spPr>
        <p:txBody>
          <a:bodyPr/>
          <a:lstStyle/>
          <a:p>
            <a:pPr marL="457200" indent="-457200" algn="l">
              <a:buFont typeface="Arial" pitchFamily="34" charset="0"/>
              <a:buChar char="•"/>
            </a:pPr>
            <a:r>
              <a:rPr lang="es-ES" dirty="0">
                <a:solidFill>
                  <a:schemeClr val="tx1"/>
                </a:solidFill>
              </a:rPr>
              <a:t>GRUPOS DE MÚSCIA NACIONALES</a:t>
            </a:r>
          </a:p>
          <a:p>
            <a:pPr marL="514350" indent="-514350" algn="l">
              <a:buFont typeface="+mj-lt"/>
              <a:buAutoNum type="alphaUcPeriod"/>
            </a:pPr>
            <a:r>
              <a:rPr lang="es-ES" dirty="0">
                <a:solidFill>
                  <a:schemeClr val="tx1"/>
                </a:solidFill>
              </a:rPr>
              <a:t>Fito y los </a:t>
            </a:r>
            <a:r>
              <a:rPr lang="es-ES" dirty="0" err="1">
                <a:solidFill>
                  <a:schemeClr val="tx1"/>
                </a:solidFill>
              </a:rPr>
              <a:t>fitipaldis</a:t>
            </a:r>
            <a:endParaRPr lang="es-ES" dirty="0">
              <a:solidFill>
                <a:schemeClr val="tx1"/>
              </a:solidFill>
            </a:endParaRPr>
          </a:p>
          <a:p>
            <a:pPr marL="514350" indent="-514350" algn="l">
              <a:buFont typeface="+mj-lt"/>
              <a:buAutoNum type="alphaUcPeriod"/>
            </a:pPr>
            <a:r>
              <a:rPr lang="es-ES" dirty="0">
                <a:solidFill>
                  <a:schemeClr val="tx1"/>
                </a:solidFill>
              </a:rPr>
              <a:t>Mecano</a:t>
            </a:r>
          </a:p>
          <a:p>
            <a:pPr marL="514350" indent="-514350" algn="l">
              <a:buFont typeface="+mj-lt"/>
              <a:buAutoNum type="alphaUcPeriod"/>
            </a:pPr>
            <a:r>
              <a:rPr lang="es-ES" dirty="0">
                <a:solidFill>
                  <a:schemeClr val="tx1"/>
                </a:solidFill>
              </a:rPr>
              <a:t>La raíz</a:t>
            </a:r>
          </a:p>
          <a:p>
            <a:pPr marL="457200" indent="-457200" algn="l">
              <a:buFont typeface="Arial" pitchFamily="34" charset="0"/>
              <a:buChar char="•"/>
            </a:pPr>
            <a:r>
              <a:rPr lang="es-ES" dirty="0">
                <a:solidFill>
                  <a:schemeClr val="tx1"/>
                </a:solidFill>
              </a:rPr>
              <a:t>GRUPOS DE MÚSICA INTERNACIONALES</a:t>
            </a:r>
          </a:p>
          <a:p>
            <a:pPr marL="457200" indent="-457200" algn="l">
              <a:buFont typeface="Wingdings" pitchFamily="2" charset="2"/>
              <a:buChar char="q"/>
            </a:pPr>
            <a:r>
              <a:rPr lang="es-ES" dirty="0">
                <a:solidFill>
                  <a:schemeClr val="tx1"/>
                </a:solidFill>
              </a:rPr>
              <a:t>Green </a:t>
            </a:r>
            <a:r>
              <a:rPr lang="es-ES" dirty="0" err="1">
                <a:solidFill>
                  <a:schemeClr val="tx1"/>
                </a:solidFill>
              </a:rPr>
              <a:t>day</a:t>
            </a:r>
            <a:endParaRPr lang="es-ES" dirty="0">
              <a:solidFill>
                <a:schemeClr val="tx1"/>
              </a:solidFill>
            </a:endParaRPr>
          </a:p>
          <a:p>
            <a:pPr marL="457200" indent="-457200" algn="l">
              <a:buFont typeface="Wingdings" pitchFamily="2" charset="2"/>
              <a:buChar char="q"/>
            </a:pPr>
            <a:r>
              <a:rPr lang="es-ES" dirty="0">
                <a:solidFill>
                  <a:schemeClr val="tx1"/>
                </a:solidFill>
              </a:rPr>
              <a:t>Blink-182</a:t>
            </a:r>
          </a:p>
          <a:p>
            <a:pPr marL="457200" indent="-457200" algn="l">
              <a:buFont typeface="Wingdings" pitchFamily="2" charset="2"/>
              <a:buChar char="q"/>
            </a:pPr>
            <a:r>
              <a:rPr lang="es-ES" dirty="0">
                <a:solidFill>
                  <a:schemeClr val="tx1"/>
                </a:solidFill>
              </a:rPr>
              <a:t>Sum 41</a:t>
            </a:r>
          </a:p>
        </p:txBody>
      </p:sp>
    </p:spTree>
    <p:extLst>
      <p:ext uri="{BB962C8B-B14F-4D97-AF65-F5344CB8AC3E}">
        <p14:creationId xmlns:p14="http://schemas.microsoft.com/office/powerpoint/2010/main" val="3954600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latin typeface="Algerian" pitchFamily="82" charset="0"/>
              </a:rPr>
              <a:t>5.CUADRO DE TEXTO</a:t>
            </a:r>
          </a:p>
        </p:txBody>
      </p:sp>
      <p:sp>
        <p:nvSpPr>
          <p:cNvPr id="3" name="2 Marcador de contenido"/>
          <p:cNvSpPr>
            <a:spLocks noGrp="1"/>
          </p:cNvSpPr>
          <p:nvPr>
            <p:ph idx="1"/>
          </p:nvPr>
        </p:nvSpPr>
        <p:spPr>
          <a:xfrm>
            <a:off x="467544" y="1556792"/>
            <a:ext cx="3394720" cy="316631"/>
          </a:xfrm>
        </p:spPr>
        <p:style>
          <a:lnRef idx="1">
            <a:schemeClr val="accent4"/>
          </a:lnRef>
          <a:fillRef idx="2">
            <a:schemeClr val="accent4"/>
          </a:fillRef>
          <a:effectRef idx="1">
            <a:schemeClr val="accent4"/>
          </a:effectRef>
          <a:fontRef idx="minor">
            <a:schemeClr val="dk1"/>
          </a:fontRef>
        </p:style>
        <p:txBody>
          <a:bodyPr>
            <a:normAutofit fontScale="55000" lnSpcReduction="20000"/>
          </a:bodyPr>
          <a:lstStyle/>
          <a:p>
            <a:pPr marL="0" indent="0">
              <a:buNone/>
            </a:pPr>
            <a:r>
              <a:rPr lang="es-ES" dirty="0">
                <a:ln w="18415" cmpd="sng">
                  <a:solidFill>
                    <a:srgbClr val="FFFFFF"/>
                  </a:solidFill>
                  <a:prstDash val="solid"/>
                </a:ln>
                <a:solidFill>
                  <a:srgbClr val="FFFFFF"/>
                </a:solidFill>
                <a:effectLst>
                  <a:outerShdw blurRad="63500" dir="3600000" algn="tl" rotWithShape="0">
                    <a:srgbClr val="000000">
                      <a:alpha val="70000"/>
                    </a:srgbClr>
                  </a:outerShdw>
                </a:effectLst>
              </a:rPr>
              <a:t> Este párrafo está comprimido</a:t>
            </a:r>
          </a:p>
        </p:txBody>
      </p:sp>
      <p:sp>
        <p:nvSpPr>
          <p:cNvPr id="4" name="3 CuadroTexto"/>
          <p:cNvSpPr txBox="1"/>
          <p:nvPr/>
        </p:nvSpPr>
        <p:spPr>
          <a:xfrm rot="5400000">
            <a:off x="-175882" y="3568370"/>
            <a:ext cx="2664296" cy="369332"/>
          </a:xfrm>
          <a:prstGeom prst="rect">
            <a:avLst/>
          </a:prstGeom>
          <a:effectLst>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s-ES" dirty="0">
                <a:ln w="10160">
                  <a:solidFill>
                    <a:schemeClr val="accent1"/>
                  </a:solidFill>
                  <a:prstDash val="solid"/>
                </a:ln>
                <a:solidFill>
                  <a:srgbClr val="FFFFFF"/>
                </a:solidFill>
                <a:effectLst>
                  <a:outerShdw blurRad="38100" dist="32000" dir="5400000" algn="tl">
                    <a:srgbClr val="000000">
                      <a:alpha val="30000"/>
                    </a:srgbClr>
                  </a:outerShdw>
                </a:effectLst>
              </a:rPr>
              <a:t>Este Párrafo está girado</a:t>
            </a:r>
          </a:p>
        </p:txBody>
      </p:sp>
      <p:sp>
        <p:nvSpPr>
          <p:cNvPr id="8" name="7 CuadroTexto"/>
          <p:cNvSpPr txBox="1"/>
          <p:nvPr/>
        </p:nvSpPr>
        <p:spPr>
          <a:xfrm>
            <a:off x="5004048" y="2276872"/>
            <a:ext cx="252028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prstTxWarp prst="textTriangle">
              <a:avLst/>
            </a:prstTxWarp>
            <a:spAutoFit/>
          </a:bodyPr>
          <a:lstStyle/>
          <a:p>
            <a:r>
              <a:rPr lang="es-ES" dirty="0"/>
              <a:t>Este párrafo está </a:t>
            </a:r>
          </a:p>
          <a:p>
            <a:r>
              <a:rPr lang="es-ES" dirty="0"/>
              <a:t>expandido</a:t>
            </a:r>
          </a:p>
        </p:txBody>
      </p:sp>
      <p:sp>
        <p:nvSpPr>
          <p:cNvPr id="9" name="8 CuadroTexto"/>
          <p:cNvSpPr txBox="1"/>
          <p:nvPr/>
        </p:nvSpPr>
        <p:spPr>
          <a:xfrm>
            <a:off x="4283968" y="3212976"/>
            <a:ext cx="2808312"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s-ES" b="1" dirty="0">
                <a:ln w="18000">
                  <a:solidFill>
                    <a:schemeClr val="accent2">
                      <a:satMod val="140000"/>
                    </a:schemeClr>
                  </a:solidFill>
                  <a:prstDash val="solid"/>
                  <a:miter lim="800000"/>
                </a:ln>
                <a:solidFill>
                  <a:schemeClr val="tx1"/>
                </a:solidFill>
                <a:effectLst>
                  <a:outerShdw blurRad="25500" dist="23000" dir="7020000" algn="tl">
                    <a:srgbClr val="000000">
                      <a:alpha val="50000"/>
                    </a:srgbClr>
                  </a:outerShdw>
                </a:effectLst>
              </a:rPr>
              <a:t>Este párrafo tiene alineación centrada y en el medio</a:t>
            </a:r>
          </a:p>
        </p:txBody>
      </p:sp>
      <p:sp>
        <p:nvSpPr>
          <p:cNvPr id="10" name="9 CuadroTexto"/>
          <p:cNvSpPr txBox="1"/>
          <p:nvPr/>
        </p:nvSpPr>
        <p:spPr>
          <a:xfrm>
            <a:off x="3491880" y="4581128"/>
            <a:ext cx="3096344" cy="92333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s-ES" dirty="0"/>
              <a:t>Éste párrafo tiene </a:t>
            </a:r>
          </a:p>
          <a:p>
            <a:pPr algn="ctr"/>
            <a:r>
              <a:rPr lang="es-ES" dirty="0"/>
              <a:t>alineación  justificada e</a:t>
            </a:r>
          </a:p>
          <a:p>
            <a:pPr algn="ctr"/>
            <a:r>
              <a:rPr lang="es-ES" dirty="0"/>
              <a:t> inferior.</a:t>
            </a:r>
          </a:p>
        </p:txBody>
      </p:sp>
    </p:spTree>
    <p:extLst>
      <p:ext uri="{BB962C8B-B14F-4D97-AF65-F5344CB8AC3E}">
        <p14:creationId xmlns:p14="http://schemas.microsoft.com/office/powerpoint/2010/main" val="130594496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325</Words>
  <Application>Microsoft Office PowerPoint</Application>
  <PresentationFormat>Presentación en pantalla (4:3)</PresentationFormat>
  <Paragraphs>54</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Algerian</vt:lpstr>
      <vt:lpstr>Arial</vt:lpstr>
      <vt:lpstr>Calibri</vt:lpstr>
      <vt:lpstr>Wingdings</vt:lpstr>
      <vt:lpstr>Tema de Office</vt:lpstr>
      <vt:lpstr>MANEJO DE TEXTOS</vt:lpstr>
      <vt:lpstr>INDICE</vt:lpstr>
      <vt:lpstr>1.INTRODUCCION</vt:lpstr>
      <vt:lpstr>2.FUENTE</vt:lpstr>
      <vt:lpstr>3.PARRAFO</vt:lpstr>
      <vt:lpstr>4.VIÑETAS</vt:lpstr>
      <vt:lpstr>5.CUADRO DE TEXTO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MANEJO DE TEXTOS</dc:title>
  <dc:creator>Vespertino</dc:creator>
  <cp:lastModifiedBy>Vespertino</cp:lastModifiedBy>
  <cp:revision>10</cp:revision>
  <dcterms:created xsi:type="dcterms:W3CDTF">2016-10-13T16:15:23Z</dcterms:created>
  <dcterms:modified xsi:type="dcterms:W3CDTF">2019-10-25T14:30:53Z</dcterms:modified>
</cp:coreProperties>
</file>