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636"/>
    <a:srgbClr val="33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Dieta del lobo ibérico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C36-4DF0-8C51-730E8C258CAB}"/>
              </c:ext>
            </c:extLst>
          </c:dPt>
          <c:dPt>
            <c:idx val="1"/>
            <c:bubble3D val="0"/>
            <c:explosion val="6"/>
            <c:spPr>
              <a:solidFill>
                <a:srgbClr val="CE363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C36-4DF0-8C51-730E8C258CAB}"/>
              </c:ext>
            </c:extLst>
          </c:dPt>
          <c:dPt>
            <c:idx val="2"/>
            <c:bubble3D val="0"/>
            <c:explosion val="1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C36-4DF0-8C51-730E8C258CAB}"/>
              </c:ext>
            </c:extLst>
          </c:dPt>
          <c:dPt>
            <c:idx val="3"/>
            <c:bubble3D val="0"/>
            <c:explosion val="9"/>
            <c:spPr>
              <a:solidFill>
                <a:srgbClr val="7030A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AC36-4DF0-8C51-730E8C258CAB}"/>
              </c:ext>
            </c:extLst>
          </c:dPt>
          <c:dPt>
            <c:idx val="4"/>
            <c:bubble3D val="0"/>
            <c:explosion val="10"/>
            <c:spPr>
              <a:solidFill>
                <a:srgbClr val="33CC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C36-4DF0-8C51-730E8C258CAB}"/>
              </c:ext>
            </c:extLst>
          </c:dPt>
          <c:dPt>
            <c:idx val="5"/>
            <c:bubble3D val="0"/>
            <c:explosion val="1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AC36-4DF0-8C51-730E8C258CAB}"/>
              </c:ext>
            </c:extLst>
          </c:dPt>
          <c:dPt>
            <c:idx val="6"/>
            <c:bubble3D val="0"/>
            <c:explosion val="13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C36-4DF0-8C51-730E8C258CAB}"/>
              </c:ext>
            </c:extLst>
          </c:dPt>
          <c:dPt>
            <c:idx val="7"/>
            <c:bubble3D val="0"/>
            <c:explosion val="12"/>
            <c:spPr>
              <a:solidFill>
                <a:srgbClr val="FF5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C36-4DF0-8C51-730E8C258CAB}"/>
              </c:ext>
            </c:extLst>
          </c:dPt>
          <c:dLbls>
            <c:dLbl>
              <c:idx val="3"/>
              <c:layout>
                <c:manualLayout>
                  <c:x val="-1.3535261931675448E-2"/>
                  <c:y val="6.40807390525158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117628133342863"/>
                      <c:h val="0.1506706055114885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AC36-4DF0-8C51-730E8C258CAB}"/>
                </c:ext>
              </c:extLst>
            </c:dLbl>
            <c:dLbl>
              <c:idx val="5"/>
              <c:layout>
                <c:manualLayout>
                  <c:x val="-5.1633512931832964E-2"/>
                  <c:y val="-6.561036361281803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C36-4DF0-8C51-730E8C258CAB}"/>
                </c:ext>
              </c:extLst>
            </c:dLbl>
            <c:dLbl>
              <c:idx val="6"/>
              <c:layout>
                <c:manualLayout>
                  <c:x val="6.6469212693114538E-2"/>
                  <c:y val="-7.2019823047562645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36-4DF0-8C51-730E8C258CAB}"/>
                </c:ext>
              </c:extLst>
            </c:dLbl>
            <c:dLbl>
              <c:idx val="7"/>
              <c:layout>
                <c:manualLayout>
                  <c:x val="0.11536769488221961"/>
                  <c:y val="-1.733500606769549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36-4DF0-8C51-730E8C258C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Hoja1!$A$2:$A$9</c:f>
              <c:strCache>
                <c:ptCount val="8"/>
                <c:pt idx="0">
                  <c:v>Ovejas</c:v>
                </c:pt>
                <c:pt idx="1">
                  <c:v>Conejos</c:v>
                </c:pt>
                <c:pt idx="2">
                  <c:v>Grandes herbívoros</c:v>
                </c:pt>
                <c:pt idx="3">
                  <c:v>Ratones del campo</c:v>
                </c:pt>
                <c:pt idx="4">
                  <c:v>Reptiles y aves</c:v>
                </c:pt>
                <c:pt idx="5">
                  <c:v>Carroña</c:v>
                </c:pt>
                <c:pt idx="6">
                  <c:v>Insectos y vegetales</c:v>
                </c:pt>
                <c:pt idx="7">
                  <c:v>Otros carnívoros</c:v>
                </c:pt>
              </c:strCache>
            </c:strRef>
          </c:cat>
          <c:val>
            <c:numRef>
              <c:f>Hoja1!$B$2:$B$9</c:f>
              <c:numCache>
                <c:formatCode>0%</c:formatCode>
                <c:ptCount val="8"/>
                <c:pt idx="0">
                  <c:v>0.24</c:v>
                </c:pt>
                <c:pt idx="1">
                  <c:v>0.14000000000000001</c:v>
                </c:pt>
                <c:pt idx="2">
                  <c:v>0.35</c:v>
                </c:pt>
                <c:pt idx="3">
                  <c:v>0.09</c:v>
                </c:pt>
                <c:pt idx="4">
                  <c:v>0.05</c:v>
                </c:pt>
                <c:pt idx="5">
                  <c:v>7.0000000000000007E-2</c:v>
                </c:pt>
                <c:pt idx="6">
                  <c:v>0.04</c:v>
                </c:pt>
                <c:pt idx="7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36-4DF0-8C51-730E8C258CA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B0174-309A-4CF5-B4CD-46BDB81ED938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9B342-12E2-4140-BAA4-CF6B9B05CA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2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Existen muchas más especies en peligro de extinción en la Península Ibérica como, por ejemplo; la Avutarda, el Urogallo, el Erizo Moruno, el Topo Ibérico, el Desmán, la Musaraña del Osorio, …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9B342-12E2-4140-BAA4-CF6B9B05CA5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41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F95BC-F67C-488A-88FD-ACB4F017F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74D4A6-C06A-4F39-B3A7-D65254622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F6804-691D-4DD9-A2DA-A3BBC3CD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F256DC-75DF-415E-A951-A3CE7957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ADE0F-0275-4045-871D-7D839348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71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F8A34-B1C7-4439-B0F5-2048FF6A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2EDD70-BEA5-4FB7-BE7B-742D224C3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A238E-9DE8-4CFB-9309-E81AF367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D149E-C32B-43FF-A978-F2AC49DE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750CF-B03C-4D11-A1F0-C874B94C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04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9FD9F4-55E4-4DDF-9B46-6845C11E1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264DB6-14C0-4E88-BB2A-796F05194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30936-9BAD-44F2-8BBB-32C45F28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F8ACE-4F3D-4587-846A-BDC9CDF6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4D913-FF5C-45BF-8431-235E1C91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6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3EF9-C1AB-4BA1-9EA0-0D9D5A3C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733BB-8440-4387-B38B-A9017234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2C193-C7D0-40FE-AAA3-89B5B60E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C12A6-FD95-4AB2-A7B6-586571CB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831D0-C193-4064-A673-385F00E2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6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6CE7D-8160-4A2E-A829-720C255A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8617A1-70FB-4099-BE29-496ED1C1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CDC0C-6ACF-48EE-B497-E5113626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23699-23C4-4B31-8277-4EE503B1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6D2C8-95A2-40B0-8656-4C9E7973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66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F185E-C50D-4CEB-9F63-BB59C83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5C1A11-DA3F-42E3-96F9-3B0B4329F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C04EEA-EA15-4146-A6E4-C22A91E5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4B532-640C-4F53-95C8-46145AC4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A34B50-B532-401C-B0EA-5D175456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5B732F-36F9-4893-A932-E2FAF92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59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79EB7-F762-4EF5-8C35-DA51C6BB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0D646D-C7E7-4CB8-931D-EB4B169B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939200-A583-45AC-B7BA-9655B40F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859A12-4D73-4D85-86E5-DA19C2259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2C5944-5D54-41CB-96F7-D906A16D2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215984-59B7-4880-8E66-FAF3F73B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68211B-510A-419B-960B-8898FB41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14621B-F290-49E5-8739-3AA1578E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24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91F6-F279-47B8-8998-00AD08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3FE9F5-830A-4491-96C6-0D63AB87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C7A21A-A4D6-420B-9BA4-4AA1F0CC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E459B9-AE3B-450D-987E-3FB26A88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18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815735-8795-419D-8CC4-B39B78F3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9A35AB-444B-4497-B0FC-CCADAE1F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AE18B7-2155-49D2-A968-52EF8E89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38746-17FB-497C-9C8E-26D45339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61245-5383-49EC-81EF-0363872D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189633-379A-4290-909C-8700E1AF3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9CB50-5264-4800-8837-20F8F4C6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42FED-2C86-4ED7-A917-6F94AC8E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583C10-29F6-49C2-AA59-551C4A0D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24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96EC7-253F-4542-A3A2-4CC86552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394FA5-594A-4815-BFEA-3500CB859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F3B239-7BF1-4416-A0D5-FA33BC751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D8D624-86F9-4053-84D6-B5BC2855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17ED4-86C1-41AF-BACF-50E74B9C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1D87BC-017B-4464-9388-574C85B7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0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5CBA26-9ED6-48FD-BE23-37E5F9FD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F55935-B9A9-4994-B36A-81D6180F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9A25B-4869-4081-A101-CFB416C69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F7BD-5417-46C1-8FA2-5DD40711FED0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2F04D-F975-4422-835F-850C5152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7D20E-FDAC-48B7-9E07-4221D04C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12C0-974C-4280-8EA1-24EF091B7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5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3.jpg"/><Relationship Id="rId18" Type="http://schemas.openxmlformats.org/officeDocument/2006/relationships/image" Target="../media/image8.jpg"/><Relationship Id="rId3" Type="http://schemas.openxmlformats.org/officeDocument/2006/relationships/slide" Target="slide3.xml"/><Relationship Id="rId21" Type="http://schemas.openxmlformats.org/officeDocument/2006/relationships/image" Target="../media/image11.jpg"/><Relationship Id="rId7" Type="http://schemas.openxmlformats.org/officeDocument/2006/relationships/slide" Target="slide7.xml"/><Relationship Id="rId12" Type="http://schemas.openxmlformats.org/officeDocument/2006/relationships/image" Target="../media/image2.gif"/><Relationship Id="rId1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jpg"/><Relationship Id="rId20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.jpg"/><Relationship Id="rId5" Type="http://schemas.openxmlformats.org/officeDocument/2006/relationships/slide" Target="slide5.xml"/><Relationship Id="rId15" Type="http://schemas.openxmlformats.org/officeDocument/2006/relationships/image" Target="../media/image5.jpg"/><Relationship Id="rId10" Type="http://schemas.openxmlformats.org/officeDocument/2006/relationships/slide" Target="slide10.xml"/><Relationship Id="rId19" Type="http://schemas.openxmlformats.org/officeDocument/2006/relationships/image" Target="../media/image9.jpg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5C5A3-C94E-45DE-979D-B5CE48BFD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omic Sans MS" panose="030F0702030302020204" pitchFamily="66" charset="0"/>
              </a:rPr>
              <a:t>FAUNA IBÉRICA EN PELIGRO DE EXTINCIÓN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748E2F-BF69-4724-B0FD-A0A197A11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2809"/>
            <a:ext cx="9144000" cy="1414131"/>
          </a:xfrm>
        </p:spPr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Esta presentación pretende ofrecer una pequeña muestra de todos animales que se encuentran en peligro de extinción que, por desgracia son muchos en todo el planeta. </a:t>
            </a:r>
          </a:p>
        </p:txBody>
      </p:sp>
    </p:spTree>
    <p:extLst>
      <p:ext uri="{BB962C8B-B14F-4D97-AF65-F5344CB8AC3E}">
        <p14:creationId xmlns:p14="http://schemas.microsoft.com/office/powerpoint/2010/main" val="569186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9D1B9-D7A9-4CFA-8D50-6B341D07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Quebrantahuesos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1B553-FB7F-48C9-BD01-CEE8E330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825625"/>
            <a:ext cx="622935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>
                <a:latin typeface="Comic Sans MS" panose="030F0702030302020204" pitchFamily="66" charset="0"/>
              </a:rPr>
              <a:t>El quebrantahuesos deja caer los huesos en la roca para que se rompan.</a:t>
            </a:r>
          </a:p>
          <a:p>
            <a:r>
              <a:rPr lang="es-ES" dirty="0">
                <a:latin typeface="Comic Sans MS" panose="030F0702030302020204" pitchFamily="66" charset="0"/>
              </a:rPr>
              <a:t> </a:t>
            </a:r>
            <a:r>
              <a:rPr lang="es-ES" b="1" dirty="0">
                <a:latin typeface="Comic Sans MS" panose="030F0702030302020204" pitchFamily="66" charset="0"/>
              </a:rPr>
              <a:t>El quebrantahuesos se alimenta principalmente de huesos, los cuales es capaz de tragar directamente.</a:t>
            </a:r>
          </a:p>
          <a:p>
            <a:r>
              <a:rPr lang="es-ES" b="1" dirty="0">
                <a:latin typeface="Comic Sans MS" panose="030F0702030302020204" pitchFamily="66" charset="0"/>
              </a:rPr>
              <a:t>Es un gran volador, y pasa mucho más tiempo volando que la mayoría de los buitres.</a:t>
            </a:r>
          </a:p>
          <a:p>
            <a:r>
              <a:rPr lang="es-ES" b="1" dirty="0">
                <a:latin typeface="Comic Sans MS" panose="030F0702030302020204" pitchFamily="66" charset="0"/>
              </a:rPr>
              <a:t>estas aves son especialmente agresivas y habilidosas a la hora de atacar en el aire.</a:t>
            </a:r>
            <a:endParaRPr lang="es-ES" dirty="0">
              <a:latin typeface="Comic Sans MS" panose="030F0702030302020204" pitchFamily="66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A72948-DC8D-4995-8FF8-F06F016B1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944"/>
            <a:ext cx="4615467" cy="3313906"/>
          </a:xfrm>
          <a:prstGeom prst="rect">
            <a:avLst/>
          </a:prstGeom>
        </p:spPr>
      </p:pic>
      <p:sp>
        <p:nvSpPr>
          <p:cNvPr id="5" name="CuadroTexto 4">
            <a:hlinkClick r:id="rId3" action="ppaction://hlinksldjump"/>
            <a:extLst>
              <a:ext uri="{FF2B5EF4-FFF2-40B4-BE49-F238E27FC236}">
                <a16:creationId xmlns:a16="http://schemas.microsoft.com/office/drawing/2014/main" id="{AC774E3E-9B7A-40E5-847D-3EBFCAC0C724}"/>
              </a:ext>
            </a:extLst>
          </p:cNvPr>
          <p:cNvSpPr txBox="1"/>
          <p:nvPr/>
        </p:nvSpPr>
        <p:spPr>
          <a:xfrm>
            <a:off x="8892823" y="5992297"/>
            <a:ext cx="24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mic Sans MS" panose="030F0702030302020204" pitchFamily="66" charset="0"/>
                <a:hlinkClick r:id="rId3" action="ppaction://hlinksldjump"/>
              </a:rPr>
              <a:t>Volver a Especies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7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E37E5-B891-4F63-9D35-27DEB2AC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DIETA DEL LOBO IBÉRICO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B6D136C-85F3-4E60-AF5C-D966F261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04169"/>
              </p:ext>
            </p:extLst>
          </p:nvPr>
        </p:nvGraphicFramePr>
        <p:xfrm>
          <a:off x="228600" y="1690688"/>
          <a:ext cx="2438400" cy="4297680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881060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99004901"/>
                    </a:ext>
                  </a:extLst>
                </a:gridCol>
              </a:tblGrid>
              <a:tr h="309659">
                <a:tc>
                  <a:txBody>
                    <a:bodyPr/>
                    <a:lstStyle/>
                    <a:p>
                      <a:r>
                        <a:rPr lang="es-ES" dirty="0"/>
                        <a:t>Ovejas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42897"/>
                  </a:ext>
                </a:extLst>
              </a:tr>
              <a:tr h="309659">
                <a:tc>
                  <a:txBody>
                    <a:bodyPr/>
                    <a:lstStyle/>
                    <a:p>
                      <a:r>
                        <a:rPr lang="es-ES" dirty="0"/>
                        <a:t>Conejos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28422"/>
                  </a:ext>
                </a:extLst>
              </a:tr>
              <a:tr h="399889">
                <a:tc>
                  <a:txBody>
                    <a:bodyPr/>
                    <a:lstStyle/>
                    <a:p>
                      <a:r>
                        <a:rPr lang="es-ES" dirty="0"/>
                        <a:t>Grandes herbívoros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23420"/>
                  </a:ext>
                </a:extLst>
              </a:tr>
              <a:tr h="399889">
                <a:tc>
                  <a:txBody>
                    <a:bodyPr/>
                    <a:lstStyle/>
                    <a:p>
                      <a:r>
                        <a:rPr lang="es-ES" dirty="0"/>
                        <a:t>Ratones del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72162"/>
                  </a:ext>
                </a:extLst>
              </a:tr>
              <a:tr h="309659">
                <a:tc>
                  <a:txBody>
                    <a:bodyPr/>
                    <a:lstStyle/>
                    <a:p>
                      <a:r>
                        <a:rPr lang="es-ES" dirty="0"/>
                        <a:t>Reptiles y 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33609"/>
                  </a:ext>
                </a:extLst>
              </a:tr>
              <a:tr h="309659">
                <a:tc>
                  <a:txBody>
                    <a:bodyPr/>
                    <a:lstStyle/>
                    <a:p>
                      <a:r>
                        <a:rPr lang="es-ES" dirty="0"/>
                        <a:t>Carroña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4283"/>
                  </a:ext>
                </a:extLst>
              </a:tr>
              <a:tr h="399889">
                <a:tc>
                  <a:txBody>
                    <a:bodyPr/>
                    <a:lstStyle/>
                    <a:p>
                      <a:r>
                        <a:rPr lang="es-ES" dirty="0"/>
                        <a:t>Insectos y vegetales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43107"/>
                  </a:ext>
                </a:extLst>
              </a:tr>
              <a:tr h="309659">
                <a:tc>
                  <a:txBody>
                    <a:bodyPr/>
                    <a:lstStyle/>
                    <a:p>
                      <a:r>
                        <a:rPr lang="es-ES" dirty="0"/>
                        <a:t>Otros carnívoros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17042"/>
                  </a:ext>
                </a:extLst>
              </a:tr>
            </a:tbl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2E566FE2-D4C3-4A4A-AA45-AB03AE138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700807"/>
              </p:ext>
            </p:extLst>
          </p:nvPr>
        </p:nvGraphicFramePr>
        <p:xfrm>
          <a:off x="2986618" y="1079781"/>
          <a:ext cx="8367182" cy="5413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>
            <a:hlinkClick r:id="rId3" action="ppaction://hlinksldjump"/>
            <a:extLst>
              <a:ext uri="{FF2B5EF4-FFF2-40B4-BE49-F238E27FC236}">
                <a16:creationId xmlns:a16="http://schemas.microsoft.com/office/drawing/2014/main" id="{52748533-B6BB-4F43-BFDD-A21E7CED222A}"/>
              </a:ext>
            </a:extLst>
          </p:cNvPr>
          <p:cNvSpPr txBox="1"/>
          <p:nvPr/>
        </p:nvSpPr>
        <p:spPr>
          <a:xfrm>
            <a:off x="8892823" y="5992297"/>
            <a:ext cx="24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mic Sans MS" panose="030F0702030302020204" pitchFamily="66" charset="0"/>
                <a:hlinkClick r:id="rId3" action="ppaction://hlinksldjump"/>
              </a:rPr>
              <a:t>Volver a Especies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0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28374-7DBE-439C-9762-6448B30F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534" y="1825625"/>
            <a:ext cx="7260265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</a:t>
            </a:r>
            <a:r>
              <a:rPr lang="es-ES" dirty="0">
                <a:hlinkClick r:id="rId3" action="ppaction://hlinksldjump"/>
              </a:rPr>
              <a:t>El Lince Ibérico. 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 </a:t>
            </a:r>
            <a:r>
              <a:rPr lang="es-ES" dirty="0">
                <a:hlinkClick r:id="rId4" action="ppaction://hlinksldjump"/>
              </a:rPr>
              <a:t>El Oso Pardo.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 </a:t>
            </a:r>
            <a:r>
              <a:rPr lang="es-ES" dirty="0">
                <a:hlinkClick r:id="rId5" action="ppaction://hlinksldjump"/>
              </a:rPr>
              <a:t>El Lobo. 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 </a:t>
            </a:r>
            <a:r>
              <a:rPr lang="es-ES" dirty="0">
                <a:hlinkClick r:id="rId6" action="ppaction://hlinksldjump"/>
              </a:rPr>
              <a:t>La Foca Monje. 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 </a:t>
            </a:r>
            <a:r>
              <a:rPr lang="es-ES" dirty="0">
                <a:hlinkClick r:id="rId7" action="ppaction://hlinksldjump"/>
              </a:rPr>
              <a:t>La Ballena Azul.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 </a:t>
            </a:r>
            <a:r>
              <a:rPr lang="es-ES" dirty="0">
                <a:hlinkClick r:id="rId8" action="ppaction://hlinksldjump"/>
              </a:rPr>
              <a:t>El Águila Imperial. 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 </a:t>
            </a:r>
            <a:r>
              <a:rPr lang="es-ES" dirty="0">
                <a:hlinkClick r:id="rId9" action="ppaction://hlinksldjump"/>
              </a:rPr>
              <a:t>La Nutria. 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 </a:t>
            </a:r>
            <a:r>
              <a:rPr lang="es-ES" dirty="0">
                <a:hlinkClick r:id="rId10" action="ppaction://hlinksldjump"/>
              </a:rPr>
              <a:t>El Quebrantahuesos</a:t>
            </a:r>
            <a:r>
              <a:rPr lang="es-ES" dirty="0"/>
              <a:t>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F609F0-9EFA-4975-B6C1-37B6BB85C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8" y="2690486"/>
            <a:ext cx="1524000" cy="10942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486736-5BC9-4966-B2EF-7D92DB645D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3854450"/>
            <a:ext cx="3371849" cy="21912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9B0A0D-2B69-4305-9835-12A99ACE2D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75" y="2498652"/>
            <a:ext cx="2021296" cy="12208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E43C4C-4BAC-4DBA-B934-07BFA7F0A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6820" y="1083771"/>
            <a:ext cx="2313963" cy="269492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70FCC57-ADAE-4271-86B3-F9F8442AF2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10" y="3429000"/>
            <a:ext cx="2086711" cy="142126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EC99087-0487-4A1F-96D6-A497AC076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56" y="1825624"/>
            <a:ext cx="1871871" cy="140390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79E085F-46FC-4540-8D01-2AF1E5449F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8" y="342901"/>
            <a:ext cx="1871872" cy="137777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90C52D9-A849-44EB-8A7E-D826767B0A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974" y="681038"/>
            <a:ext cx="2519097" cy="168267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131F486-84E4-4C0D-864D-7256F8E0F5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8" y="1837130"/>
            <a:ext cx="1524000" cy="78553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8110C93-F3AC-4973-BA6C-379162B029C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7" y="4924695"/>
            <a:ext cx="2501341" cy="159040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1B6CF2A-B0EE-4A2D-AD34-7ECEBAF612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8" y="3852537"/>
            <a:ext cx="1524000" cy="9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38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66715-79AF-42A8-843A-96D98B8B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EL LINCE IBÉRICO.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201EA4-A7CC-4252-9A3D-F20F6E0E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045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latin typeface="Comic Sans MS" panose="030F0702030302020204" pitchFamily="66" charset="0"/>
              </a:rPr>
              <a:t>Su aspecto es robusto, con largas patas y unas patillas características que le cuelgan de sus mejillas. </a:t>
            </a:r>
          </a:p>
          <a:p>
            <a:r>
              <a:rPr lang="es-ES" dirty="0">
                <a:latin typeface="Comic Sans MS" panose="030F0702030302020204" pitchFamily="66" charset="0"/>
              </a:rPr>
              <a:t>Es un ágil cazador y se alimenta de conejos y, en ocasiones de aves y roedores. </a:t>
            </a:r>
          </a:p>
          <a:p>
            <a:r>
              <a:rPr lang="es-ES" dirty="0">
                <a:latin typeface="Comic Sans MS" panose="030F0702030302020204" pitchFamily="66" charset="0"/>
              </a:rPr>
              <a:t>Un adulto puede medir entre 80 y 110 cm, y pesar 13 kilos. </a:t>
            </a:r>
          </a:p>
          <a:p>
            <a:r>
              <a:rPr lang="es-ES" dirty="0">
                <a:latin typeface="Comic Sans MS" panose="030F0702030302020204" pitchFamily="66" charset="0"/>
              </a:rPr>
              <a:t>Habita en zonas cada vez más restringidas del centro y suroeste de la península, en bosques bien conservados y sin actividad humana. </a:t>
            </a:r>
          </a:p>
          <a:p>
            <a:r>
              <a:rPr lang="es-ES" dirty="0">
                <a:latin typeface="Comic Sans MS" panose="030F0702030302020204" pitchFamily="66" charset="0"/>
              </a:rPr>
              <a:t>Se declaró especie protegida en 1966. es el felino más amenazado de la península.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6AE6DD-45CC-4AFC-8960-B24CB0837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8650" y="2859088"/>
            <a:ext cx="3105150" cy="1809958"/>
          </a:xfrm>
          <a:prstGeom prst="rect">
            <a:avLst/>
          </a:prstGeom>
        </p:spPr>
      </p:pic>
      <p:sp>
        <p:nvSpPr>
          <p:cNvPr id="5" name="CuadroTexto 4">
            <a:hlinkClick r:id="rId3" action="ppaction://hlinksldjump"/>
            <a:extLst>
              <a:ext uri="{FF2B5EF4-FFF2-40B4-BE49-F238E27FC236}">
                <a16:creationId xmlns:a16="http://schemas.microsoft.com/office/drawing/2014/main" id="{30E5C645-BE75-486B-8A03-C04FB13640B1}"/>
              </a:ext>
            </a:extLst>
          </p:cNvPr>
          <p:cNvSpPr txBox="1"/>
          <p:nvPr/>
        </p:nvSpPr>
        <p:spPr>
          <a:xfrm>
            <a:off x="8892823" y="5992297"/>
            <a:ext cx="24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mic Sans MS" panose="030F0702030302020204" pitchFamily="66" charset="0"/>
                <a:hlinkClick r:id="rId3" action="ppaction://hlinksldjump"/>
              </a:rPr>
              <a:t>Volver a Especies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6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12A99-1D05-4495-84F8-FDB0D4E5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EL OSO PARDO.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8FB418-CEB8-40D1-8117-0712A6C96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644"/>
            <a:ext cx="7617178" cy="5293356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latin typeface="Comic Sans MS" panose="030F0702030302020204" pitchFamily="66" charset="0"/>
              </a:rPr>
              <a:t>Es el animal terrestre más grande de la fauna ibérica. </a:t>
            </a:r>
          </a:p>
          <a:p>
            <a:r>
              <a:rPr lang="es-ES" dirty="0">
                <a:latin typeface="Comic Sans MS" panose="030F0702030302020204" pitchFamily="66" charset="0"/>
              </a:rPr>
              <a:t>Posee un cuerpo muy robusto, con un espeso y tupido pelaje y una enorme cabeza, con dos pequeñas orejas redondeadas. </a:t>
            </a:r>
          </a:p>
          <a:p>
            <a:r>
              <a:rPr lang="es-ES" dirty="0">
                <a:latin typeface="Comic Sans MS" panose="030F0702030302020204" pitchFamily="66" charset="0"/>
              </a:rPr>
              <a:t>Aunque su dentición es de un carnívoro, su dieta es principalmente vegetariana: frutos, brotes y hojas tiernas, raíces,… </a:t>
            </a:r>
          </a:p>
          <a:p>
            <a:r>
              <a:rPr lang="es-ES" dirty="0">
                <a:latin typeface="Comic Sans MS" panose="030F0702030302020204" pitchFamily="66" charset="0"/>
              </a:rPr>
              <a:t>Posee un fino olfato y un buen oído, pero es prácticamente miope. </a:t>
            </a:r>
          </a:p>
          <a:p>
            <a:r>
              <a:rPr lang="es-ES" dirty="0">
                <a:latin typeface="Comic Sans MS" panose="030F0702030302020204" pitchFamily="66" charset="0"/>
              </a:rPr>
              <a:t>Puede medir hasta 2 m y pesar 180 kg. </a:t>
            </a:r>
          </a:p>
          <a:p>
            <a:r>
              <a:rPr lang="es-ES" dirty="0">
                <a:latin typeface="Comic Sans MS" panose="030F0702030302020204" pitchFamily="66" charset="0"/>
              </a:rPr>
              <a:t>Habita en los bosques de la Cordillera Cantábrica y Pirineos,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E9D291-8007-4175-808C-92EDE29F1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867" y="3715895"/>
            <a:ext cx="2784767" cy="20885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2E563A-0B3D-4885-96DD-B4588A29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92" y="1564644"/>
            <a:ext cx="2731908" cy="2010795"/>
          </a:xfrm>
          <a:prstGeom prst="rect">
            <a:avLst/>
          </a:prstGeom>
        </p:spPr>
      </p:pic>
      <p:sp>
        <p:nvSpPr>
          <p:cNvPr id="7" name="CuadroTexto 6">
            <a:hlinkClick r:id="rId4" action="ppaction://hlinksldjump"/>
            <a:extLst>
              <a:ext uri="{FF2B5EF4-FFF2-40B4-BE49-F238E27FC236}">
                <a16:creationId xmlns:a16="http://schemas.microsoft.com/office/drawing/2014/main" id="{34C1B1FD-ECCD-4CAB-8ACC-CEB1EC4984C7}"/>
              </a:ext>
            </a:extLst>
          </p:cNvPr>
          <p:cNvSpPr txBox="1"/>
          <p:nvPr/>
        </p:nvSpPr>
        <p:spPr>
          <a:xfrm>
            <a:off x="8892823" y="5992297"/>
            <a:ext cx="24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mic Sans MS" panose="030F0702030302020204" pitchFamily="66" charset="0"/>
                <a:hlinkClick r:id="rId4" action="ppaction://hlinksldjump"/>
              </a:rPr>
              <a:t>Volver a Especies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7351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12A99-1D05-4495-84F8-FDB0D4E5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EL LOBO IBÉRICO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8FB418-CEB8-40D1-8117-0712A6C96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178" cy="4351338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Comic Sans MS" panose="030F0702030302020204" pitchFamily="66" charset="0"/>
              </a:rPr>
              <a:t>El lobo ha sido perseguido desde siempre al ser considerado el principal enemigo del hombre.</a:t>
            </a:r>
          </a:p>
          <a:p>
            <a:r>
              <a:rPr lang="es-ES" dirty="0">
                <a:latin typeface="Comic Sans MS" panose="030F0702030302020204" pitchFamily="66" charset="0"/>
              </a:rPr>
              <a:t>Es un “superdepredador” y se caracteriza por sus largos y puntiagudos colmillos. Su amplia caja torácica y sus voluminosos músculos maseteros.</a:t>
            </a:r>
          </a:p>
          <a:p>
            <a:r>
              <a:rPr lang="es-ES" dirty="0">
                <a:latin typeface="Comic Sans MS" panose="030F0702030302020204" pitchFamily="66" charset="0"/>
              </a:rPr>
              <a:t>Se alimenta de presas que caza: corzos, muflones, ovejas, conejos, zorros,…</a:t>
            </a:r>
          </a:p>
          <a:p>
            <a:r>
              <a:rPr lang="es-ES" dirty="0">
                <a:latin typeface="Comic Sans MS" panose="030F0702030302020204" pitchFamily="66" charset="0"/>
              </a:rPr>
              <a:t>Habita en el oeste de la península ibérica y en Pirineos.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FD531F-8D01-4B51-A93D-08FA1F10F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1156" y="2074510"/>
            <a:ext cx="2958660" cy="3445756"/>
          </a:xfrm>
          <a:prstGeom prst="rect">
            <a:avLst/>
          </a:prstGeom>
        </p:spPr>
      </p:pic>
      <p:sp>
        <p:nvSpPr>
          <p:cNvPr id="5" name="CuadroTexto 4">
            <a:hlinkClick r:id="rId3" action="ppaction://hlinksldjump"/>
            <a:extLst>
              <a:ext uri="{FF2B5EF4-FFF2-40B4-BE49-F238E27FC236}">
                <a16:creationId xmlns:a16="http://schemas.microsoft.com/office/drawing/2014/main" id="{571229A2-3216-4695-BCD8-EDC94FD0ACAF}"/>
              </a:ext>
            </a:extLst>
          </p:cNvPr>
          <p:cNvSpPr txBox="1"/>
          <p:nvPr/>
        </p:nvSpPr>
        <p:spPr>
          <a:xfrm>
            <a:off x="8892823" y="5992297"/>
            <a:ext cx="24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mic Sans MS" panose="030F0702030302020204" pitchFamily="66" charset="0"/>
                <a:hlinkClick r:id="rId3" action="ppaction://hlinksldjump"/>
              </a:rPr>
              <a:t>Volver a Especies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274FD-61E4-4AAB-AE22-2C11880D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LA FOCA MONJE.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6338C-D3A5-4ACA-B833-7C0EE1E5F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01774"/>
            <a:ext cx="8039100" cy="4765675"/>
          </a:xfrm>
        </p:spPr>
        <p:txBody>
          <a:bodyPr>
            <a:normAutofit/>
          </a:bodyPr>
          <a:lstStyle/>
          <a:p>
            <a:r>
              <a:rPr lang="es-ES" dirty="0">
                <a:latin typeface="Comic Sans MS" panose="030F0702030302020204" pitchFamily="66" charset="0"/>
              </a:rPr>
              <a:t>La foca monje del Mediterráneo tiene la cabeza redondeada. Pelaje oscuro en la parte superior y el vientre blanquecino. </a:t>
            </a:r>
          </a:p>
          <a:p>
            <a:r>
              <a:rPr lang="es-ES" dirty="0">
                <a:latin typeface="Comic Sans MS" panose="030F0702030302020204" pitchFamily="66" charset="0"/>
              </a:rPr>
              <a:t>Se alimenta de peces y moluscos. </a:t>
            </a:r>
          </a:p>
          <a:p>
            <a:r>
              <a:rPr lang="es-ES" dirty="0">
                <a:latin typeface="Comic Sans MS" panose="030F0702030302020204" pitchFamily="66" charset="0"/>
              </a:rPr>
              <a:t>El macho mide 308 cm y pesa 340 kg, la hembra es más pequeña</a:t>
            </a:r>
          </a:p>
          <a:p>
            <a:r>
              <a:rPr lang="es-ES" dirty="0">
                <a:latin typeface="Comic Sans MS" panose="030F0702030302020204" pitchFamily="66" charset="0"/>
              </a:rPr>
              <a:t>En épocas pasadas se podían ver ejemplares en todo el litoral mediterráneo y canario, pero desde la década de los noventa, solo se sabe de la existencia de una foca monje, </a:t>
            </a:r>
            <a:r>
              <a:rPr lang="es-ES" dirty="0" err="1">
                <a:latin typeface="Comic Sans MS" panose="030F0702030302020204" pitchFamily="66" charset="0"/>
              </a:rPr>
              <a:t>Peluso</a:t>
            </a:r>
            <a:r>
              <a:rPr lang="es-ES" dirty="0">
                <a:latin typeface="Comic Sans MS" panose="030F0702030302020204" pitchFamily="66" charset="0"/>
              </a:rPr>
              <a:t>, en las islas Chafarinas.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098A50-A8D4-4999-A2BB-ECCE2943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89" y="2286333"/>
            <a:ext cx="3355344" cy="2285333"/>
          </a:xfrm>
          <a:prstGeom prst="rect">
            <a:avLst/>
          </a:prstGeom>
        </p:spPr>
      </p:pic>
      <p:sp>
        <p:nvSpPr>
          <p:cNvPr id="5" name="CuadroTexto 4">
            <a:hlinkClick r:id="rId3" action="ppaction://hlinksldjump"/>
            <a:extLst>
              <a:ext uri="{FF2B5EF4-FFF2-40B4-BE49-F238E27FC236}">
                <a16:creationId xmlns:a16="http://schemas.microsoft.com/office/drawing/2014/main" id="{C657503B-5849-45A2-811C-5FB9741477FA}"/>
              </a:ext>
            </a:extLst>
          </p:cNvPr>
          <p:cNvSpPr txBox="1"/>
          <p:nvPr/>
        </p:nvSpPr>
        <p:spPr>
          <a:xfrm>
            <a:off x="8892823" y="5992297"/>
            <a:ext cx="24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mic Sans MS" panose="030F0702030302020204" pitchFamily="66" charset="0"/>
                <a:hlinkClick r:id="rId3" action="ppaction://hlinksldjump"/>
              </a:rPr>
              <a:t>Volver a Especies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0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0EEF-3D21-48CD-A96E-6BD79DEC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LA BALLENA AZUL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75E98-D2AB-4C70-971D-E54C00C2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050" y="1690688"/>
            <a:ext cx="7581900" cy="4351338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latin typeface="Comic Sans MS" panose="030F0702030302020204" pitchFamily="66" charset="0"/>
              </a:rPr>
              <a:t>La ballena azul es el mayor ser vivo sobre la tierra. Mide unos 25 m de longitud y pesa alrededor de 100 toneladas. </a:t>
            </a:r>
          </a:p>
          <a:p>
            <a:r>
              <a:rPr lang="es-ES" dirty="0">
                <a:latin typeface="Comic Sans MS" panose="030F0702030302020204" pitchFamily="66" charset="0"/>
              </a:rPr>
              <a:t>Puede nadar a velocidades de 30 km/h y permanecer durante 30 minutos a 150 m de profundidad. </a:t>
            </a:r>
          </a:p>
          <a:p>
            <a:r>
              <a:rPr lang="es-ES" dirty="0">
                <a:latin typeface="Comic Sans MS" panose="030F0702030302020204" pitchFamily="66" charset="0"/>
              </a:rPr>
              <a:t>Los orificios que posee en la parte superior de la cabeza, aventadores, le sirven para respirar y por ellos expulsa columnas de agua vaporizada de hasta 9 metros de altura. </a:t>
            </a:r>
          </a:p>
          <a:p>
            <a:r>
              <a:rPr lang="es-ES" dirty="0">
                <a:latin typeface="Comic Sans MS" panose="030F0702030302020204" pitchFamily="66" charset="0"/>
              </a:rPr>
              <a:t>Se alimenta de krill (tres toneladas por día) y pequeños peces, sardinas, anchoas, etc. </a:t>
            </a:r>
          </a:p>
          <a:p>
            <a:r>
              <a:rPr lang="es-ES" dirty="0">
                <a:latin typeface="Comic Sans MS" panose="030F0702030302020204" pitchFamily="66" charset="0"/>
              </a:rPr>
              <a:t>Se puede encontrar en el Cantábrico y en las Islas Canarias durante el invierno.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C96BA8-DBD2-47C3-8D58-8F82516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64254"/>
            <a:ext cx="3810000" cy="2476021"/>
          </a:xfrm>
          <a:prstGeom prst="rect">
            <a:avLst/>
          </a:prstGeom>
        </p:spPr>
      </p:pic>
      <p:sp>
        <p:nvSpPr>
          <p:cNvPr id="5" name="CuadroTexto 4">
            <a:hlinkClick r:id="rId3" action="ppaction://hlinksldjump"/>
            <a:extLst>
              <a:ext uri="{FF2B5EF4-FFF2-40B4-BE49-F238E27FC236}">
                <a16:creationId xmlns:a16="http://schemas.microsoft.com/office/drawing/2014/main" id="{1CD8CCDF-0A2D-45FD-B12D-01C3AB20BC7C}"/>
              </a:ext>
            </a:extLst>
          </p:cNvPr>
          <p:cNvSpPr txBox="1"/>
          <p:nvPr/>
        </p:nvSpPr>
        <p:spPr>
          <a:xfrm>
            <a:off x="8892823" y="5992297"/>
            <a:ext cx="24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mic Sans MS" panose="030F0702030302020204" pitchFamily="66" charset="0"/>
                <a:hlinkClick r:id="rId3" action="ppaction://hlinksldjump"/>
              </a:rPr>
              <a:t>Volver a Especies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60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1FC85-C13D-4420-A5FB-10CE61D8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EL ÁGUILA IMPERIAL.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8DC80-5967-47C3-B72D-195F40A1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latin typeface="Comic Sans MS" panose="030F0702030302020204" pitchFamily="66" charset="0"/>
              </a:rPr>
              <a:t>El águila imperial es una de las rapaces más amenazadas del mundo. </a:t>
            </a:r>
          </a:p>
          <a:p>
            <a:r>
              <a:rPr lang="es-ES" dirty="0">
                <a:latin typeface="Comic Sans MS" panose="030F0702030302020204" pitchFamily="66" charset="0"/>
              </a:rPr>
              <a:t>Es un ave majestuosa que puede alcanzar hasta dos metros de envergadura. </a:t>
            </a:r>
          </a:p>
          <a:p>
            <a:r>
              <a:rPr lang="es-ES" dirty="0">
                <a:latin typeface="Comic Sans MS" panose="030F0702030302020204" pitchFamily="66" charset="0"/>
              </a:rPr>
              <a:t>Su plumaje es pardo oscuro con hombros y nuca blancos en adultos: los jóvenes presentan un color pardo-rojizo que va oscureciendo. </a:t>
            </a:r>
          </a:p>
          <a:p>
            <a:r>
              <a:rPr lang="es-ES" dirty="0">
                <a:latin typeface="Comic Sans MS" panose="030F0702030302020204" pitchFamily="66" charset="0"/>
              </a:rPr>
              <a:t>Caza en terrenos abiertos, normalmente desde el aire, y se alimenta de conejos, aves pequeñas, reptiles e incluso carroña en invierno. </a:t>
            </a:r>
          </a:p>
          <a:p>
            <a:r>
              <a:rPr lang="es-ES" dirty="0">
                <a:latin typeface="Comic Sans MS" panose="030F0702030302020204" pitchFamily="66" charset="0"/>
              </a:rPr>
              <a:t>Habita en zonas del bosque y matorral mediterráneo, alcornocales y encinales de sierras y llanuras.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B9E28B-0EA4-4D54-ACCE-C20E6FA6F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2928938"/>
            <a:ext cx="3886201" cy="2544204"/>
          </a:xfrm>
          <a:prstGeom prst="rect">
            <a:avLst/>
          </a:prstGeom>
        </p:spPr>
      </p:pic>
      <p:sp>
        <p:nvSpPr>
          <p:cNvPr id="5" name="CuadroTexto 4">
            <a:hlinkClick r:id="rId3" action="ppaction://hlinksldjump"/>
            <a:extLst>
              <a:ext uri="{FF2B5EF4-FFF2-40B4-BE49-F238E27FC236}">
                <a16:creationId xmlns:a16="http://schemas.microsoft.com/office/drawing/2014/main" id="{C31F3CD0-14D4-460E-8049-53909E22A684}"/>
              </a:ext>
            </a:extLst>
          </p:cNvPr>
          <p:cNvSpPr txBox="1"/>
          <p:nvPr/>
        </p:nvSpPr>
        <p:spPr>
          <a:xfrm>
            <a:off x="8892823" y="5992297"/>
            <a:ext cx="24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mic Sans MS" panose="030F0702030302020204" pitchFamily="66" charset="0"/>
                <a:hlinkClick r:id="rId3" action="ppaction://hlinksldjump"/>
              </a:rPr>
              <a:t>Volver a Especies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2DD1D-ABF8-4E3A-A97C-42695556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LA NUTRIA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286BC1-C049-4D12-988F-4544E1DAB384}"/>
              </a:ext>
            </a:extLst>
          </p:cNvPr>
          <p:cNvSpPr txBox="1"/>
          <p:nvPr/>
        </p:nvSpPr>
        <p:spPr>
          <a:xfrm>
            <a:off x="685800" y="1885950"/>
            <a:ext cx="6743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omic Sans MS" panose="030F0702030302020204" pitchFamily="66" charset="0"/>
              </a:rPr>
              <a:t>Tiene un cuerpo grande y esbelto, con una cola larga ancha en la base y afilada en el extremo, y abundantes barbas en el hocico.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omic Sans MS" panose="030F0702030302020204" pitchFamily="66" charset="0"/>
              </a:rPr>
              <a:t>Es un carnívoro que se alimenta de peces, cangrejos de río, ratas de agua, culebras, ranas, huevos…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omic Sans MS" panose="030F0702030302020204" pitchFamily="66" charset="0"/>
              </a:rPr>
              <a:t>El macho puede medir hasta 150 cm y la hembra, más pequeña, 110 cm.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omic Sans MS" panose="030F0702030302020204" pitchFamily="66" charset="0"/>
              </a:rPr>
              <a:t>La nutria habita en ríos montañosos, no contaminados, bordeados de bosques, vegetación espesa y paredes de piedra.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D77D2D-B9D8-421B-A160-B5F360533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76" y="705335"/>
            <a:ext cx="3829024" cy="25576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869E3C-D962-4C4D-BF00-A60F9D4C5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76" y="3647723"/>
            <a:ext cx="3981424" cy="2052202"/>
          </a:xfrm>
          <a:prstGeom prst="rect">
            <a:avLst/>
          </a:prstGeom>
        </p:spPr>
      </p:pic>
      <p:sp>
        <p:nvSpPr>
          <p:cNvPr id="7" name="CuadroTexto 6">
            <a:hlinkClick r:id="rId4" action="ppaction://hlinksldjump"/>
            <a:extLst>
              <a:ext uri="{FF2B5EF4-FFF2-40B4-BE49-F238E27FC236}">
                <a16:creationId xmlns:a16="http://schemas.microsoft.com/office/drawing/2014/main" id="{E6677B63-1186-41CF-8B8B-7586C6595A7D}"/>
              </a:ext>
            </a:extLst>
          </p:cNvPr>
          <p:cNvSpPr txBox="1"/>
          <p:nvPr/>
        </p:nvSpPr>
        <p:spPr>
          <a:xfrm>
            <a:off x="8892823" y="5992297"/>
            <a:ext cx="24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mic Sans MS" panose="030F0702030302020204" pitchFamily="66" charset="0"/>
                <a:hlinkClick r:id="rId4" action="ppaction://hlinksldjump"/>
              </a:rPr>
              <a:t>Volver a Especies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854</Words>
  <Application>Microsoft Office PowerPoint</Application>
  <PresentationFormat>Panorámica</PresentationFormat>
  <Paragraphs>88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Tema de Office</vt:lpstr>
      <vt:lpstr>FAUNA IBÉRICA EN PELIGRO DE EXTINCIÓN </vt:lpstr>
      <vt:lpstr>Presentación de PowerPoint</vt:lpstr>
      <vt:lpstr>EL LINCE IBÉRICO. </vt:lpstr>
      <vt:lpstr>EL OSO PARDO. </vt:lpstr>
      <vt:lpstr>EL LOBO IBÉRICO</vt:lpstr>
      <vt:lpstr>LA FOCA MONJE. </vt:lpstr>
      <vt:lpstr>LA BALLENA AZUL</vt:lpstr>
      <vt:lpstr>EL ÁGUILA IMPERIAL. </vt:lpstr>
      <vt:lpstr>LA NUTRIA</vt:lpstr>
      <vt:lpstr>Quebrantahuesos</vt:lpstr>
      <vt:lpstr>DIETA DEL LOBO IBÉRICO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24</cp:revision>
  <dcterms:created xsi:type="dcterms:W3CDTF">2019-10-17T18:41:00Z</dcterms:created>
  <dcterms:modified xsi:type="dcterms:W3CDTF">2019-10-25T15:47:24Z</dcterms:modified>
</cp:coreProperties>
</file>