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3" r:id="rId5"/>
    <p:sldId id="257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38DB"/>
    <a:srgbClr val="9933FF"/>
    <a:srgbClr val="CC00FF"/>
    <a:srgbClr val="7CFF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4898C-6A1F-4672-A527-B2545E9A7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F5D4CC-D297-4544-9F39-C97022FE1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575D70-C254-4A61-A43D-9358F0EF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D31B-D52C-4330-BA29-4EE59BB88369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EF4D37-FA4D-4041-910E-F5651B34F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BC2F9D-31B2-4CA1-A36A-B028183F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A720-2CB6-4015-9239-9565D0082E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1590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dissolve/>
      </p:transition>
    </mc:Choice>
    <mc:Fallback>
      <p:transition spd="slow">
        <p:dissolv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AE294-B6FF-41B7-AB23-BD82575D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918D6A-A13D-4CD8-A881-0849CB0B4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5D90B7-89CA-4B4C-A271-8E5EEE138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D31B-D52C-4330-BA29-4EE59BB88369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D53F97-BDA2-48D8-886C-7B4348E9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6BB685-86EE-4C46-B2E7-1B1A53AE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A720-2CB6-4015-9239-9565D0082E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2868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dissolve/>
      </p:transition>
    </mc:Choice>
    <mc:Fallback>
      <p:transition spd="slow">
        <p:dissolv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0C24AB-A231-4956-B772-54B1C7855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65C79A-425C-4AA5-98DE-6615ADCA0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95755A-F018-4D01-BA1C-9986EF3CD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D31B-D52C-4330-BA29-4EE59BB88369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3B275D-1588-4899-AF96-E5B3810A7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F393B3-FB3A-49CF-91FA-D005E9B0F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A720-2CB6-4015-9239-9565D0082E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5825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dissolve/>
      </p:transition>
    </mc:Choice>
    <mc:Fallback>
      <p:transition spd="slow"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58522-9A01-4A8C-AD22-9B2896F2A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0E4827-7777-46C1-9D44-B4765BFF5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22C4E0-F0AC-464F-ADF4-A984B3648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D31B-D52C-4330-BA29-4EE59BB88369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DD5B7A-7080-4645-802A-80545ED39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C5B65D-3293-4C35-A56E-49737912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A720-2CB6-4015-9239-9565D0082E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6129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dissolve/>
      </p:transition>
    </mc:Choice>
    <mc:Fallback>
      <p:transition spd="slow">
        <p:dissolv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6990D-A983-4B75-BE07-7015536EE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04546A-C49C-467B-9EF8-AAFA867BB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5E0A0D-D996-455D-9366-201D27763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D31B-D52C-4330-BA29-4EE59BB88369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E93D8B-0C3C-41D1-9360-94A7D30FC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CBEAC-A11B-4129-997D-D2094F69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A720-2CB6-4015-9239-9565D0082E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3276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dissolve/>
      </p:transition>
    </mc:Choice>
    <mc:Fallback>
      <p:transition spd="slow"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D9ED27-55DF-45A4-9A5E-C85E211D8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3D6B5D-2877-4BC2-82AE-2879E9BF4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0631DC-3778-4A14-B73D-23E7CB721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24CC36-1140-4FE4-B491-D7ED50736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D31B-D52C-4330-BA29-4EE59BB88369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C6ECD1-1851-4D5D-BA02-B3EF015FE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50E7D8-7598-42CA-BB35-FB7D928E8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A720-2CB6-4015-9239-9565D0082E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4365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dissolve/>
      </p:transition>
    </mc:Choice>
    <mc:Fallback>
      <p:transition spd="slow">
        <p:dissolv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93501-8B87-43CC-BABD-7F9777508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0ACE15-98D2-4147-8F94-BAD4BB535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091664-E9B3-4A64-B27F-74D4EA71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B849C94-79CE-44B7-9F4A-7F2EE6740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414548B-6D09-46EA-976E-5D4A85F0E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E5AD30D-2CF3-495A-8ABD-B6C474BE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D31B-D52C-4330-BA29-4EE59BB88369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C849602-A072-4841-8AF7-360035C6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1005322-6095-4BEA-AEE5-FEFBE6D52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A720-2CB6-4015-9239-9565D0082E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732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dissolve/>
      </p:transition>
    </mc:Choice>
    <mc:Fallback>
      <p:transition spd="slow">
        <p:dissolv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BF26C-ED8E-45A4-A173-B879FB6F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D14B929-591D-4F0E-BD8B-8E59C761F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D31B-D52C-4330-BA29-4EE59BB88369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F0010CB-6F25-43CA-8FBB-989EE6219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20D9488-3760-41D6-AEDD-14112FEB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A720-2CB6-4015-9239-9565D0082E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817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dissolve/>
      </p:transition>
    </mc:Choice>
    <mc:Fallback>
      <p:transition spd="slow"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93466B-15B8-42AB-99AF-AA31403E4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D31B-D52C-4330-BA29-4EE59BB88369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2E1BF14-ABB2-4BE7-9EFC-53E9CED77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BD3B91E-DBF2-42F0-8BFD-27A100E23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A720-2CB6-4015-9239-9565D0082E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926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dissolve/>
      </p:transition>
    </mc:Choice>
    <mc:Fallback>
      <p:transition spd="slow">
        <p:dissolv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E2689-B028-4FEB-A7BC-9281BB839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1C9BCA-F914-4DEF-9E63-E85F77E9E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A0AEBE-4E7D-4D2B-AAA0-443BF8EFD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32C12B-BE99-4A87-A7F7-BBFA06E36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D31B-D52C-4330-BA29-4EE59BB88369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B4CE4C-E691-4D8E-8991-50917824E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D03532-DDC3-410F-BFC5-1EFCE325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A720-2CB6-4015-9239-9565D0082E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0094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dissolve/>
      </p:transition>
    </mc:Choice>
    <mc:Fallback>
      <p:transition spd="slow">
        <p:dissolv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41AC9-2782-4034-BBD3-961CC88B6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C2B7771-F29A-4305-A7E2-255076404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1BD56B-B356-4E4E-9050-48EB21DA7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EF1732-FE97-46EC-8B0A-30DE489A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D31B-D52C-4330-BA29-4EE59BB88369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62E331-9A64-4DA3-85E4-500B65E0F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4C4046-D186-4A75-B142-2C78D94D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A720-2CB6-4015-9239-9565D0082E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8031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dissolve/>
      </p:transition>
    </mc:Choice>
    <mc:Fallback>
      <p:transition spd="slow">
        <p:dissolv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86D2D91-453C-4A40-9A7E-6EEFA91C4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7D52F8-F88D-48CD-AB2E-ECC6EFA05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8C1661-4712-4436-BC28-CB7B74892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AD31B-D52C-4330-BA29-4EE59BB88369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8AD618-6780-42AA-8B55-A37A975DE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91D7BB-8D58-42D3-A404-F7264A4E3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BA720-2CB6-4015-9239-9565D0082E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860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:dissolve/>
      </p:transition>
    </mc:Choice>
    <mc:Fallback>
      <p:transition spd="slow">
        <p:dissolv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26ECC73-D7C7-42D6-AC9E-78393B616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0" y="3429000"/>
            <a:ext cx="3238500" cy="24955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AEB89361-6786-4579-8118-B91A2D4022B2}"/>
              </a:ext>
            </a:extLst>
          </p:cNvPr>
          <p:cNvSpPr/>
          <p:nvPr/>
        </p:nvSpPr>
        <p:spPr>
          <a:xfrm>
            <a:off x="1724025" y="742950"/>
            <a:ext cx="8743950" cy="230832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7CFF75"/>
                </a:solidFill>
                <a:effectLst/>
              </a:rPr>
              <a:t>Salud</a:t>
            </a:r>
          </a:p>
          <a:p>
            <a:pPr algn="ctr"/>
            <a:r>
              <a:rPr lang="es-ES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7CFF75"/>
                </a:solidFill>
              </a:rPr>
              <a:t>Cardiovascular</a:t>
            </a:r>
            <a:endParaRPr lang="es-ES" sz="7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7CFF7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14254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>
            <a:alpha val="3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C5502-A1C2-4181-AD2E-F436ECA4F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3770"/>
            <a:ext cx="9144000" cy="847169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rgbClr val="9933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6392F68F-F496-46EB-AF4A-E721C60C7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6950" y="1466850"/>
            <a:ext cx="7658100" cy="445770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enfermedades C-V son responsables del 29% del total de fallecimientos a nivel mundial.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8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8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América Latina y el Caribe para  el año 2010 causarán 11 millones de muertos, de los cuales el 23% serán en menores de 60 años</a:t>
            </a:r>
          </a:p>
        </p:txBody>
      </p:sp>
    </p:spTree>
    <p:extLst>
      <p:ext uri="{BB962C8B-B14F-4D97-AF65-F5344CB8AC3E}">
        <p14:creationId xmlns:p14="http://schemas.microsoft.com/office/powerpoint/2010/main" val="1541306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>
            <a:alpha val="3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C5502-A1C2-4181-AD2E-F436ECA4F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3770"/>
            <a:ext cx="9144000" cy="847169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rgbClr val="9933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Programas de salud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6392F68F-F496-46EB-AF4A-E721C60C7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0225" y="1828800"/>
            <a:ext cx="8591550" cy="445770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general:</a:t>
            </a:r>
          </a:p>
          <a:p>
            <a:pPr lvl="2" algn="just"/>
            <a:r>
              <a:rPr lang="es-E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Promoción de la salud y prevención de las    enfermedades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específicos:</a:t>
            </a:r>
          </a:p>
          <a:p>
            <a:pPr marL="1371600" lvl="2" indent="-457200" algn="just">
              <a:buFont typeface="Arial" panose="020B0604020202020204" pitchFamily="34" charset="0"/>
              <a:buChar char="-"/>
            </a:pPr>
            <a:r>
              <a:rPr lang="es-E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Detectar e intervenir precozmente sobre los Factores de Riesgo Cardiovasculares</a:t>
            </a:r>
          </a:p>
          <a:p>
            <a:pPr marL="1371600" lvl="2" indent="-457200" algn="just">
              <a:buFont typeface="Arial" panose="020B0604020202020204" pitchFamily="34" charset="0"/>
              <a:buChar char="-"/>
            </a:pPr>
            <a:r>
              <a:rPr lang="es-E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Incorporar actividades que promuevan hábitos saludables</a:t>
            </a:r>
          </a:p>
          <a:p>
            <a:pPr marL="2286000" lvl="4" indent="-457200" algn="just">
              <a:buFont typeface="Arial" panose="020B0604020202020204" pitchFamily="34" charset="0"/>
              <a:buChar char="•"/>
            </a:pPr>
            <a:endParaRPr lang="es-ES" sz="2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597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>
            <a:alpha val="3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C5502-A1C2-4181-AD2E-F436ECA4F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3770"/>
            <a:ext cx="9144000" cy="847169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rgbClr val="9933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Sugerencias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6392F68F-F496-46EB-AF4A-E721C60C7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6487" y="1408589"/>
            <a:ext cx="7439025" cy="291543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Practicar deportes con asiduidad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Alimentarse en calidad y en cantidad adecuada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Realizarse controles médicos con periodicidad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Evitar los hábitos nocivos para la salud</a:t>
            </a:r>
          </a:p>
          <a:p>
            <a:pPr marL="2286000" lvl="4" indent="-457200" algn="just">
              <a:buFont typeface="Arial" panose="020B0604020202020204" pitchFamily="34" charset="0"/>
              <a:buChar char="•"/>
            </a:pPr>
            <a:endParaRPr lang="es-ES" sz="2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C86804F8-DFC5-4E05-A29F-FEC117B65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004" y="4549411"/>
            <a:ext cx="1800000" cy="180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12B776F-B30E-4C5D-A2AB-9332C0325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406" y="4549411"/>
            <a:ext cx="1800000" cy="180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DA5B2D7-A045-4C46-B4D2-E0E9571BD9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999" y="4549411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99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>
            <a:alpha val="3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>
            <a:extLst>
              <a:ext uri="{FF2B5EF4-FFF2-40B4-BE49-F238E27FC236}">
                <a16:creationId xmlns:a16="http://schemas.microsoft.com/office/drawing/2014/main" id="{688526E2-B9A7-46D0-8B43-898C6FB6E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000" y="4698000"/>
            <a:ext cx="2160000" cy="2160000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DE817B62-73FF-4FA9-8E58-9897AAD52A6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000" y="1726575"/>
            <a:ext cx="2520000" cy="2160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A3C5502-A1C2-4181-AD2E-F436ECA4F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5150" y="261937"/>
            <a:ext cx="5981700" cy="1338263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rgbClr val="9933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Factores de riesgo modificable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479F02A-6B1E-4849-B6A4-C18DC967E8EF}"/>
              </a:ext>
            </a:extLst>
          </p:cNvPr>
          <p:cNvSpPr/>
          <p:nvPr/>
        </p:nvSpPr>
        <p:spPr>
          <a:xfrm>
            <a:off x="2967454" y="2698636"/>
            <a:ext cx="2987749" cy="2062716"/>
          </a:xfrm>
          <a:prstGeom prst="ellipse">
            <a:avLst/>
          </a:prstGeom>
          <a:solidFill>
            <a:schemeClr val="bg2">
              <a:lumMod val="2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Estrés</a:t>
            </a:r>
          </a:p>
          <a:p>
            <a:pPr algn="ctr"/>
            <a:endParaRPr lang="es-ES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69655BE-F026-4429-97CC-45047E32C432}"/>
              </a:ext>
            </a:extLst>
          </p:cNvPr>
          <p:cNvSpPr/>
          <p:nvPr/>
        </p:nvSpPr>
        <p:spPr>
          <a:xfrm>
            <a:off x="1035430" y="3882061"/>
            <a:ext cx="2987749" cy="1688475"/>
          </a:xfrm>
          <a:prstGeom prst="ellipse">
            <a:avLst/>
          </a:prstGeom>
          <a:solidFill>
            <a:srgbClr val="00B0F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Obesidad y sobrepeso</a:t>
            </a:r>
          </a:p>
          <a:p>
            <a:pPr algn="ctr"/>
            <a:r>
              <a:rPr lang="es-E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54%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F4A3206-E086-4FD6-B6EC-4C212A8879B5}"/>
              </a:ext>
            </a:extLst>
          </p:cNvPr>
          <p:cNvSpPr/>
          <p:nvPr/>
        </p:nvSpPr>
        <p:spPr>
          <a:xfrm>
            <a:off x="810459" y="2479491"/>
            <a:ext cx="2987749" cy="1688475"/>
          </a:xfrm>
          <a:prstGeom prst="ellipse">
            <a:avLst/>
          </a:prstGeom>
          <a:solidFill>
            <a:srgbClr val="F638DB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Diabetes 8%</a:t>
            </a:r>
          </a:p>
          <a:p>
            <a:pPr algn="ctr"/>
            <a:endParaRPr lang="es-ES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8BED380-87E4-4411-96C5-E725E4F2114C}"/>
              </a:ext>
            </a:extLst>
          </p:cNvPr>
          <p:cNvSpPr/>
          <p:nvPr/>
        </p:nvSpPr>
        <p:spPr>
          <a:xfrm>
            <a:off x="2759002" y="1600200"/>
            <a:ext cx="2987749" cy="1688475"/>
          </a:xfrm>
          <a:prstGeom prst="ellipse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Hipertensión Arterial</a:t>
            </a:r>
          </a:p>
          <a:p>
            <a:pPr algn="ctr"/>
            <a:r>
              <a:rPr lang="es-E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27%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43D7C9D-DF1B-4F82-AF10-F0DD4C9181CD}"/>
              </a:ext>
            </a:extLst>
          </p:cNvPr>
          <p:cNvSpPr/>
          <p:nvPr/>
        </p:nvSpPr>
        <p:spPr>
          <a:xfrm>
            <a:off x="5124452" y="2479491"/>
            <a:ext cx="2987749" cy="1688475"/>
          </a:xfrm>
          <a:prstGeom prst="ellipse">
            <a:avLst/>
          </a:prstGeom>
          <a:solidFill>
            <a:srgbClr val="7030A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Sedentariarismo  80%</a:t>
            </a:r>
          </a:p>
          <a:p>
            <a:pPr algn="ctr"/>
            <a:endParaRPr lang="es-ES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EEFA0F83-01CC-470C-AA27-3341669E5EEC}"/>
              </a:ext>
            </a:extLst>
          </p:cNvPr>
          <p:cNvSpPr/>
          <p:nvPr/>
        </p:nvSpPr>
        <p:spPr>
          <a:xfrm>
            <a:off x="5124449" y="3728321"/>
            <a:ext cx="2987749" cy="1688475"/>
          </a:xfrm>
          <a:prstGeom prst="ellipse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Tabaquismo </a:t>
            </a:r>
          </a:p>
          <a:p>
            <a:pPr algn="ctr"/>
            <a:r>
              <a:rPr lang="es-E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30%</a:t>
            </a:r>
          </a:p>
          <a:p>
            <a:pPr algn="ctr"/>
            <a:endParaRPr lang="es-ES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9C51AD2-289E-449A-92F7-6ED3BCBC62D5}"/>
              </a:ext>
            </a:extLst>
          </p:cNvPr>
          <p:cNvSpPr/>
          <p:nvPr/>
        </p:nvSpPr>
        <p:spPr>
          <a:xfrm>
            <a:off x="3019877" y="4537505"/>
            <a:ext cx="2987749" cy="1688475"/>
          </a:xfrm>
          <a:prstGeom prst="ellipse">
            <a:avLst/>
          </a:prstGeom>
          <a:solidFill>
            <a:srgbClr val="00B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Dislipemia </a:t>
            </a:r>
          </a:p>
          <a:p>
            <a:pPr algn="ctr"/>
            <a:r>
              <a:rPr lang="es-E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35%</a:t>
            </a:r>
            <a:endParaRPr lang="es-ES" dirty="0"/>
          </a:p>
        </p:txBody>
      </p:sp>
      <p:sp>
        <p:nvSpPr>
          <p:cNvPr id="20" name="Flecha: curvada hacia abajo 19">
            <a:extLst>
              <a:ext uri="{FF2B5EF4-FFF2-40B4-BE49-F238E27FC236}">
                <a16:creationId xmlns:a16="http://schemas.microsoft.com/office/drawing/2014/main" id="{AEF4C40D-7CA2-4971-BAEB-9129EF1AF7AF}"/>
              </a:ext>
            </a:extLst>
          </p:cNvPr>
          <p:cNvSpPr/>
          <p:nvPr/>
        </p:nvSpPr>
        <p:spPr>
          <a:xfrm rot="20909762">
            <a:off x="7484848" y="1413621"/>
            <a:ext cx="2667396" cy="1566740"/>
          </a:xfrm>
          <a:prstGeom prst="curvedDownArrow">
            <a:avLst>
              <a:gd name="adj1" fmla="val 21196"/>
              <a:gd name="adj2" fmla="val 50000"/>
              <a:gd name="adj3" fmla="val 3592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1" name="Flecha: curvada hacia abajo 20">
            <a:extLst>
              <a:ext uri="{FF2B5EF4-FFF2-40B4-BE49-F238E27FC236}">
                <a16:creationId xmlns:a16="http://schemas.microsoft.com/office/drawing/2014/main" id="{6A3C9A30-5FB1-491D-BCCF-FE038264D51A}"/>
              </a:ext>
            </a:extLst>
          </p:cNvPr>
          <p:cNvSpPr/>
          <p:nvPr/>
        </p:nvSpPr>
        <p:spPr>
          <a:xfrm rot="12310547" flipH="1">
            <a:off x="7173852" y="4954017"/>
            <a:ext cx="3201624" cy="1822590"/>
          </a:xfrm>
          <a:prstGeom prst="curvedDownArrow">
            <a:avLst>
              <a:gd name="adj1" fmla="val 23340"/>
              <a:gd name="adj2" fmla="val 57266"/>
              <a:gd name="adj3" fmla="val 3552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432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132</Words>
  <Application>Microsoft Office PowerPoint</Application>
  <PresentationFormat>Panorámica</PresentationFormat>
  <Paragraphs>30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Tahoma</vt:lpstr>
      <vt:lpstr>Tema de Office</vt:lpstr>
      <vt:lpstr>Presentación de PowerPoint</vt:lpstr>
      <vt:lpstr>Introducción</vt:lpstr>
      <vt:lpstr>Programas de salud</vt:lpstr>
      <vt:lpstr>Sugerencias</vt:lpstr>
      <vt:lpstr>Factores de riesgo modificable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Vespertino</dc:creator>
  <cp:lastModifiedBy>Vespertino</cp:lastModifiedBy>
  <cp:revision>14</cp:revision>
  <dcterms:created xsi:type="dcterms:W3CDTF">2019-10-25T14:37:15Z</dcterms:created>
  <dcterms:modified xsi:type="dcterms:W3CDTF">2019-10-25T15:55:25Z</dcterms:modified>
</cp:coreProperties>
</file>